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5" r:id="rId1"/>
  </p:sldMasterIdLst>
  <p:notesMasterIdLst>
    <p:notesMasterId r:id="rId42"/>
  </p:notesMasterIdLst>
  <p:handoutMasterIdLst>
    <p:handoutMasterId r:id="rId43"/>
  </p:handoutMasterIdLst>
  <p:sldIdLst>
    <p:sldId id="428" r:id="rId2"/>
    <p:sldId id="430" r:id="rId3"/>
    <p:sldId id="427" r:id="rId4"/>
    <p:sldId id="395" r:id="rId5"/>
    <p:sldId id="439" r:id="rId6"/>
    <p:sldId id="396" r:id="rId7"/>
    <p:sldId id="397" r:id="rId8"/>
    <p:sldId id="398" r:id="rId9"/>
    <p:sldId id="399" r:id="rId10"/>
    <p:sldId id="402" r:id="rId11"/>
    <p:sldId id="446" r:id="rId12"/>
    <p:sldId id="406" r:id="rId13"/>
    <p:sldId id="407" r:id="rId14"/>
    <p:sldId id="410" r:id="rId15"/>
    <p:sldId id="412" r:id="rId16"/>
    <p:sldId id="413" r:id="rId17"/>
    <p:sldId id="416" r:id="rId18"/>
    <p:sldId id="447" r:id="rId19"/>
    <p:sldId id="424" r:id="rId20"/>
    <p:sldId id="423" r:id="rId21"/>
    <p:sldId id="448" r:id="rId22"/>
    <p:sldId id="443" r:id="rId23"/>
    <p:sldId id="275" r:id="rId24"/>
    <p:sldId id="393" r:id="rId25"/>
    <p:sldId id="444" r:id="rId26"/>
    <p:sldId id="401" r:id="rId27"/>
    <p:sldId id="445" r:id="rId28"/>
    <p:sldId id="403" r:id="rId29"/>
    <p:sldId id="437" r:id="rId30"/>
    <p:sldId id="408" r:id="rId31"/>
    <p:sldId id="419" r:id="rId32"/>
    <p:sldId id="432" r:id="rId33"/>
    <p:sldId id="440" r:id="rId34"/>
    <p:sldId id="442" r:id="rId35"/>
    <p:sldId id="441" r:id="rId36"/>
    <p:sldId id="435" r:id="rId37"/>
    <p:sldId id="438" r:id="rId38"/>
    <p:sldId id="420" r:id="rId39"/>
    <p:sldId id="436" r:id="rId40"/>
    <p:sldId id="426" r:id="rId41"/>
  </p:sldIdLst>
  <p:sldSz cx="12192000" cy="6858000"/>
  <p:notesSz cx="6858000" cy="9144000"/>
  <p:defaultTextStyle>
    <a:defPPr>
      <a:defRPr lang="en-US"/>
    </a:defPPr>
    <a:lvl1pPr marL="0" algn="l" defTabSz="1218987" rtl="0" eaLnBrk="1" latinLnBrk="0" hangingPunct="1">
      <a:defRPr sz="2400" kern="1200">
        <a:solidFill>
          <a:schemeClr val="tx1"/>
        </a:solidFill>
        <a:latin typeface="+mn-lt"/>
        <a:ea typeface="+mn-ea"/>
        <a:cs typeface="+mn-cs"/>
      </a:defRPr>
    </a:lvl1pPr>
    <a:lvl2pPr marL="609493" algn="l" defTabSz="1218987" rtl="0" eaLnBrk="1" latinLnBrk="0" hangingPunct="1">
      <a:defRPr sz="2400" kern="1200">
        <a:solidFill>
          <a:schemeClr val="tx1"/>
        </a:solidFill>
        <a:latin typeface="+mn-lt"/>
        <a:ea typeface="+mn-ea"/>
        <a:cs typeface="+mn-cs"/>
      </a:defRPr>
    </a:lvl2pPr>
    <a:lvl3pPr marL="1218987" algn="l" defTabSz="1218987" rtl="0" eaLnBrk="1" latinLnBrk="0" hangingPunct="1">
      <a:defRPr sz="2400" kern="1200">
        <a:solidFill>
          <a:schemeClr val="tx1"/>
        </a:solidFill>
        <a:latin typeface="+mn-lt"/>
        <a:ea typeface="+mn-ea"/>
        <a:cs typeface="+mn-cs"/>
      </a:defRPr>
    </a:lvl3pPr>
    <a:lvl4pPr marL="1828480" algn="l" defTabSz="1218987" rtl="0" eaLnBrk="1" latinLnBrk="0" hangingPunct="1">
      <a:defRPr sz="2400" kern="1200">
        <a:solidFill>
          <a:schemeClr val="tx1"/>
        </a:solidFill>
        <a:latin typeface="+mn-lt"/>
        <a:ea typeface="+mn-ea"/>
        <a:cs typeface="+mn-cs"/>
      </a:defRPr>
    </a:lvl4pPr>
    <a:lvl5pPr marL="2437973" algn="l" defTabSz="1218987" rtl="0" eaLnBrk="1" latinLnBrk="0" hangingPunct="1">
      <a:defRPr sz="2400" kern="1200">
        <a:solidFill>
          <a:schemeClr val="tx1"/>
        </a:solidFill>
        <a:latin typeface="+mn-lt"/>
        <a:ea typeface="+mn-ea"/>
        <a:cs typeface="+mn-cs"/>
      </a:defRPr>
    </a:lvl5pPr>
    <a:lvl6pPr marL="3047467" algn="l" defTabSz="1218987" rtl="0" eaLnBrk="1" latinLnBrk="0" hangingPunct="1">
      <a:defRPr sz="2400" kern="1200">
        <a:solidFill>
          <a:schemeClr val="tx1"/>
        </a:solidFill>
        <a:latin typeface="+mn-lt"/>
        <a:ea typeface="+mn-ea"/>
        <a:cs typeface="+mn-cs"/>
      </a:defRPr>
    </a:lvl6pPr>
    <a:lvl7pPr marL="3656960" algn="l" defTabSz="1218987" rtl="0" eaLnBrk="1" latinLnBrk="0" hangingPunct="1">
      <a:defRPr sz="2400" kern="1200">
        <a:solidFill>
          <a:schemeClr val="tx1"/>
        </a:solidFill>
        <a:latin typeface="+mn-lt"/>
        <a:ea typeface="+mn-ea"/>
        <a:cs typeface="+mn-cs"/>
      </a:defRPr>
    </a:lvl7pPr>
    <a:lvl8pPr marL="4266453" algn="l" defTabSz="1218987" rtl="0" eaLnBrk="1" latinLnBrk="0" hangingPunct="1">
      <a:defRPr sz="2400" kern="1200">
        <a:solidFill>
          <a:schemeClr val="tx1"/>
        </a:solidFill>
        <a:latin typeface="+mn-lt"/>
        <a:ea typeface="+mn-ea"/>
        <a:cs typeface="+mn-cs"/>
      </a:defRPr>
    </a:lvl8pPr>
    <a:lvl9pPr marL="4875947" algn="l" defTabSz="1218987" rtl="0" eaLnBrk="1" latinLnBrk="0" hangingPunct="1">
      <a:defRPr sz="2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197AF"/>
    <a:srgbClr val="007434"/>
    <a:srgbClr val="FC8564"/>
    <a:srgbClr val="C2F7BB"/>
    <a:srgbClr val="009242"/>
    <a:srgbClr val="E39F16"/>
    <a:srgbClr val="669900"/>
    <a:srgbClr val="235D24"/>
    <a:srgbClr val="1181AE"/>
    <a:srgbClr val="F7941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75" autoAdjust="0"/>
    <p:restoredTop sz="88267" autoAdjust="0"/>
  </p:normalViewPr>
  <p:slideViewPr>
    <p:cSldViewPr>
      <p:cViewPr varScale="1">
        <p:scale>
          <a:sx n="59" d="100"/>
          <a:sy n="59" d="100"/>
        </p:scale>
        <p:origin x="888" y="6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57" d="100"/>
          <a:sy n="57" d="100"/>
        </p:scale>
        <p:origin x="2952" y="4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5E2D058-9647-498D-80EE-CE627AFC868E}" type="datetimeFigureOut">
              <a:rPr lang="en-US" smtClean="0"/>
              <a:t>5/29/2019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A9E2FA5-B3E2-4FD0-82DC-30615C514BD7}" type="slidenum">
              <a:rPr lang="en-US" smtClean="0"/>
              <a:t>‹#›</a:t>
            </a:fld>
            <a:endParaRPr lang="en-US"/>
          </a:p>
        </p:txBody>
      </p:sp>
    </p:spTree>
    <p:extLst>
      <p:ext uri="{BB962C8B-B14F-4D97-AF65-F5344CB8AC3E}">
        <p14:creationId xmlns:p14="http://schemas.microsoft.com/office/powerpoint/2010/main" val="1683705966"/>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jpg>
</file>

<file path=ppt/media/image5.png>
</file>

<file path=ppt/media/image6.jpg>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B488F7-1FAC-40D2-BB7E-BA3CE28D8950}" type="datetimeFigureOut">
              <a:rPr lang="en-US" smtClean="0"/>
              <a:pPr/>
              <a:t>5/29/2019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A2D21D1-52E2-420B-B491-CFF6D7BB79FB}" type="slidenum">
              <a:rPr lang="en-US" smtClean="0"/>
              <a:pPr/>
              <a:t>‹#›</a:t>
            </a:fld>
            <a:endParaRPr lang="en-US"/>
          </a:p>
        </p:txBody>
      </p:sp>
    </p:spTree>
    <p:extLst>
      <p:ext uri="{BB962C8B-B14F-4D97-AF65-F5344CB8AC3E}">
        <p14:creationId xmlns:p14="http://schemas.microsoft.com/office/powerpoint/2010/main" val="2239478695"/>
      </p:ext>
    </p:extLst>
  </p:cSld>
  <p:clrMap bg1="lt1" tx1="dk1" bg2="lt2" tx2="dk2" accent1="accent1" accent2="accent2" accent3="accent3" accent4="accent4" accent5="accent5" accent6="accent6" hlink="hlink" folHlink="folHlink"/>
  <p:notesStyle>
    <a:lvl1pPr marL="0" algn="l" defTabSz="1218987" rtl="0" eaLnBrk="1" latinLnBrk="0" hangingPunct="1">
      <a:defRPr sz="1600" kern="1200">
        <a:solidFill>
          <a:schemeClr val="tx1"/>
        </a:solidFill>
        <a:latin typeface="+mn-lt"/>
        <a:ea typeface="+mn-ea"/>
        <a:cs typeface="+mn-cs"/>
      </a:defRPr>
    </a:lvl1pPr>
    <a:lvl2pPr marL="609493" algn="l" defTabSz="1218987" rtl="0" eaLnBrk="1" latinLnBrk="0" hangingPunct="1">
      <a:defRPr sz="1600" kern="1200">
        <a:solidFill>
          <a:schemeClr val="tx1"/>
        </a:solidFill>
        <a:latin typeface="+mn-lt"/>
        <a:ea typeface="+mn-ea"/>
        <a:cs typeface="+mn-cs"/>
      </a:defRPr>
    </a:lvl2pPr>
    <a:lvl3pPr marL="1218987" algn="l" defTabSz="1218987" rtl="0" eaLnBrk="1" latinLnBrk="0" hangingPunct="1">
      <a:defRPr sz="1600" kern="1200">
        <a:solidFill>
          <a:schemeClr val="tx1"/>
        </a:solidFill>
        <a:latin typeface="+mn-lt"/>
        <a:ea typeface="+mn-ea"/>
        <a:cs typeface="+mn-cs"/>
      </a:defRPr>
    </a:lvl3pPr>
    <a:lvl4pPr marL="1828480" algn="l" defTabSz="1218987" rtl="0" eaLnBrk="1" latinLnBrk="0" hangingPunct="1">
      <a:defRPr sz="1600" kern="1200">
        <a:solidFill>
          <a:schemeClr val="tx1"/>
        </a:solidFill>
        <a:latin typeface="+mn-lt"/>
        <a:ea typeface="+mn-ea"/>
        <a:cs typeface="+mn-cs"/>
      </a:defRPr>
    </a:lvl4pPr>
    <a:lvl5pPr marL="2437973" algn="l" defTabSz="1218987" rtl="0" eaLnBrk="1" latinLnBrk="0" hangingPunct="1">
      <a:defRPr sz="1600" kern="1200">
        <a:solidFill>
          <a:schemeClr val="tx1"/>
        </a:solidFill>
        <a:latin typeface="+mn-lt"/>
        <a:ea typeface="+mn-ea"/>
        <a:cs typeface="+mn-cs"/>
      </a:defRPr>
    </a:lvl5pPr>
    <a:lvl6pPr marL="3047467" algn="l" defTabSz="1218987" rtl="0" eaLnBrk="1" latinLnBrk="0" hangingPunct="1">
      <a:defRPr sz="1600" kern="1200">
        <a:solidFill>
          <a:schemeClr val="tx1"/>
        </a:solidFill>
        <a:latin typeface="+mn-lt"/>
        <a:ea typeface="+mn-ea"/>
        <a:cs typeface="+mn-cs"/>
      </a:defRPr>
    </a:lvl6pPr>
    <a:lvl7pPr marL="3656960" algn="l" defTabSz="1218987" rtl="0" eaLnBrk="1" latinLnBrk="0" hangingPunct="1">
      <a:defRPr sz="1600" kern="1200">
        <a:solidFill>
          <a:schemeClr val="tx1"/>
        </a:solidFill>
        <a:latin typeface="+mn-lt"/>
        <a:ea typeface="+mn-ea"/>
        <a:cs typeface="+mn-cs"/>
      </a:defRPr>
    </a:lvl7pPr>
    <a:lvl8pPr marL="4266453" algn="l" defTabSz="1218987" rtl="0" eaLnBrk="1" latinLnBrk="0" hangingPunct="1">
      <a:defRPr sz="1600" kern="1200">
        <a:solidFill>
          <a:schemeClr val="tx1"/>
        </a:solidFill>
        <a:latin typeface="+mn-lt"/>
        <a:ea typeface="+mn-ea"/>
        <a:cs typeface="+mn-cs"/>
      </a:defRPr>
    </a:lvl8pPr>
    <a:lvl9pPr marL="4875947" algn="l" defTabSz="1218987"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I’m will be sharing my capstone project on detection of fake news by bot</a:t>
            </a:r>
          </a:p>
        </p:txBody>
      </p:sp>
      <p:sp>
        <p:nvSpPr>
          <p:cNvPr id="4" name="Slide Number Placeholder 3"/>
          <p:cNvSpPr>
            <a:spLocks noGrp="1"/>
          </p:cNvSpPr>
          <p:nvPr>
            <p:ph type="sldNum" sz="quarter" idx="5"/>
          </p:nvPr>
        </p:nvSpPr>
        <p:spPr/>
        <p:txBody>
          <a:bodyPr/>
          <a:lstStyle/>
          <a:p>
            <a:fld id="{CA2D21D1-52E2-420B-B491-CFF6D7BB79FB}" type="slidenum">
              <a:rPr lang="en-US" smtClean="0"/>
              <a:pPr/>
              <a:t>1</a:t>
            </a:fld>
            <a:endParaRPr lang="en-US"/>
          </a:p>
        </p:txBody>
      </p:sp>
    </p:spTree>
    <p:extLst>
      <p:ext uri="{BB962C8B-B14F-4D97-AF65-F5344CB8AC3E}">
        <p14:creationId xmlns:p14="http://schemas.microsoft.com/office/powerpoint/2010/main" val="232924824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So my first approach to this project is to build the classical machine learning models and see how effective they are.</a:t>
            </a:r>
          </a:p>
          <a:p>
            <a:endParaRPr lang="en-SG" dirty="0"/>
          </a:p>
          <a:p>
            <a:r>
              <a:rPr lang="en-SG" dirty="0"/>
              <a:t>The first main step is apply count-based word embedding technique, to be specific the </a:t>
            </a:r>
            <a:r>
              <a:rPr lang="en-SG" dirty="0" err="1"/>
              <a:t>countvectorizer</a:t>
            </a:r>
            <a:r>
              <a:rPr lang="en-SG" dirty="0"/>
              <a:t> and </a:t>
            </a:r>
            <a:r>
              <a:rPr lang="en-SG" dirty="0" err="1"/>
              <a:t>tf-idf</a:t>
            </a:r>
            <a:r>
              <a:rPr lang="en-SG" dirty="0"/>
              <a:t> methods, to transform all words to numbers based on the number of occurrence the word is in the article</a:t>
            </a:r>
          </a:p>
          <a:p>
            <a:endParaRPr lang="en-SG" dirty="0"/>
          </a:p>
          <a:p>
            <a:r>
              <a:rPr lang="en-SG" dirty="0"/>
              <a:t>The second step is to split 15k articles to train set and test set</a:t>
            </a:r>
          </a:p>
          <a:p>
            <a:endParaRPr lang="en-SG" dirty="0"/>
          </a:p>
          <a:p>
            <a:r>
              <a:rPr lang="en-SG" dirty="0"/>
              <a:t>And then use the train set to train my models in predicting whether an article is fake or real. I tried out five different models stated here.</a:t>
            </a:r>
          </a:p>
        </p:txBody>
      </p:sp>
      <p:sp>
        <p:nvSpPr>
          <p:cNvPr id="4" name="Slide Number Placeholder 3"/>
          <p:cNvSpPr>
            <a:spLocks noGrp="1"/>
          </p:cNvSpPr>
          <p:nvPr>
            <p:ph type="sldNum" sz="quarter" idx="5"/>
          </p:nvPr>
        </p:nvSpPr>
        <p:spPr/>
        <p:txBody>
          <a:bodyPr/>
          <a:lstStyle/>
          <a:p>
            <a:fld id="{CA2D21D1-52E2-420B-B491-CFF6D7BB79FB}" type="slidenum">
              <a:rPr lang="en-US" smtClean="0"/>
              <a:pPr/>
              <a:t>10</a:t>
            </a:fld>
            <a:endParaRPr lang="en-US"/>
          </a:p>
        </p:txBody>
      </p:sp>
    </p:spTree>
    <p:extLst>
      <p:ext uri="{BB962C8B-B14F-4D97-AF65-F5344CB8AC3E}">
        <p14:creationId xmlns:p14="http://schemas.microsoft.com/office/powerpoint/2010/main" val="9048480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So my first approach to this project is to build the classical machine learning models and see how effective they are.</a:t>
            </a:r>
          </a:p>
          <a:p>
            <a:endParaRPr lang="en-SG" dirty="0"/>
          </a:p>
          <a:p>
            <a:r>
              <a:rPr lang="en-SG" dirty="0"/>
              <a:t>The first main step is apply count-based word embedding technique, to be specific the </a:t>
            </a:r>
            <a:r>
              <a:rPr lang="en-SG" dirty="0" err="1"/>
              <a:t>countvectorizer</a:t>
            </a:r>
            <a:r>
              <a:rPr lang="en-SG" dirty="0"/>
              <a:t> and </a:t>
            </a:r>
            <a:r>
              <a:rPr lang="en-SG" dirty="0" err="1"/>
              <a:t>tf-idf</a:t>
            </a:r>
            <a:r>
              <a:rPr lang="en-SG" dirty="0"/>
              <a:t> methods, to transform all words to numbers based on the number of occurrence the word is in the article</a:t>
            </a:r>
          </a:p>
          <a:p>
            <a:endParaRPr lang="en-SG" dirty="0"/>
          </a:p>
          <a:p>
            <a:r>
              <a:rPr lang="en-SG" dirty="0"/>
              <a:t>The second step is to split 15k articles to train set and test set</a:t>
            </a:r>
          </a:p>
          <a:p>
            <a:endParaRPr lang="en-SG" dirty="0"/>
          </a:p>
          <a:p>
            <a:r>
              <a:rPr lang="en-SG" dirty="0"/>
              <a:t>And then use the train set to train my models in predicting whether an article is fake or real. I tried out five different models stated here.</a:t>
            </a:r>
          </a:p>
        </p:txBody>
      </p:sp>
      <p:sp>
        <p:nvSpPr>
          <p:cNvPr id="4" name="Slide Number Placeholder 3"/>
          <p:cNvSpPr>
            <a:spLocks noGrp="1"/>
          </p:cNvSpPr>
          <p:nvPr>
            <p:ph type="sldNum" sz="quarter" idx="5"/>
          </p:nvPr>
        </p:nvSpPr>
        <p:spPr/>
        <p:txBody>
          <a:bodyPr/>
          <a:lstStyle/>
          <a:p>
            <a:fld id="{CA2D21D1-52E2-420B-B491-CFF6D7BB79FB}" type="slidenum">
              <a:rPr lang="en-US" smtClean="0"/>
              <a:pPr/>
              <a:t>11</a:t>
            </a:fld>
            <a:endParaRPr lang="en-US"/>
          </a:p>
        </p:txBody>
      </p:sp>
    </p:spTree>
    <p:extLst>
      <p:ext uri="{BB962C8B-B14F-4D97-AF65-F5344CB8AC3E}">
        <p14:creationId xmlns:p14="http://schemas.microsoft.com/office/powerpoint/2010/main" val="20983344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But.. Is it really that good?</a:t>
            </a:r>
          </a:p>
        </p:txBody>
      </p:sp>
      <p:sp>
        <p:nvSpPr>
          <p:cNvPr id="4" name="Slide Number Placeholder 3"/>
          <p:cNvSpPr>
            <a:spLocks noGrp="1"/>
          </p:cNvSpPr>
          <p:nvPr>
            <p:ph type="sldNum" sz="quarter" idx="5"/>
          </p:nvPr>
        </p:nvSpPr>
        <p:spPr/>
        <p:txBody>
          <a:bodyPr/>
          <a:lstStyle/>
          <a:p>
            <a:fld id="{CA2D21D1-52E2-420B-B491-CFF6D7BB79FB}" type="slidenum">
              <a:rPr lang="en-US" smtClean="0"/>
              <a:pPr/>
              <a:t>12</a:t>
            </a:fld>
            <a:endParaRPr lang="en-US"/>
          </a:p>
        </p:txBody>
      </p:sp>
    </p:spTree>
    <p:extLst>
      <p:ext uri="{BB962C8B-B14F-4D97-AF65-F5344CB8AC3E}">
        <p14:creationId xmlns:p14="http://schemas.microsoft.com/office/powerpoint/2010/main" val="36624873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take a look at what my model has learned. My model learned that whenever these few words appear in an article, the probability of the article being real is higher. For this group, the higher the weightage means the higher the probability that the model will class it as real news. To me, these words here seem to be noise or overfitting to my data. If the article has the word added or noted, does it mean it’s a real news? You see 2018 and 2019 probably that’s because my news are during the period of 2018 and 2019. </a:t>
            </a:r>
          </a:p>
          <a:p>
            <a:endParaRPr lang="en-SG" dirty="0"/>
          </a:p>
          <a:p>
            <a:r>
              <a:rPr lang="en-SG" dirty="0"/>
              <a:t>Lets take a look at the words for fake news. Likewise intuitively the words here don’t seem to represent the tell tale signs of fake news.</a:t>
            </a:r>
          </a:p>
        </p:txBody>
      </p:sp>
      <p:sp>
        <p:nvSpPr>
          <p:cNvPr id="4" name="Slide Number Placeholder 3"/>
          <p:cNvSpPr>
            <a:spLocks noGrp="1"/>
          </p:cNvSpPr>
          <p:nvPr>
            <p:ph type="sldNum" sz="quarter" idx="5"/>
          </p:nvPr>
        </p:nvSpPr>
        <p:spPr/>
        <p:txBody>
          <a:bodyPr/>
          <a:lstStyle/>
          <a:p>
            <a:fld id="{CA2D21D1-52E2-420B-B491-CFF6D7BB79FB}" type="slidenum">
              <a:rPr lang="en-US" smtClean="0"/>
              <a:pPr/>
              <a:t>13</a:t>
            </a:fld>
            <a:endParaRPr lang="en-US"/>
          </a:p>
        </p:txBody>
      </p:sp>
    </p:spTree>
    <p:extLst>
      <p:ext uri="{BB962C8B-B14F-4D97-AF65-F5344CB8AC3E}">
        <p14:creationId xmlns:p14="http://schemas.microsoft.com/office/powerpoint/2010/main" val="2419161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try out the top 7 words for each group. </a:t>
            </a:r>
          </a:p>
        </p:txBody>
      </p:sp>
      <p:sp>
        <p:nvSpPr>
          <p:cNvPr id="4" name="Slide Number Placeholder 3"/>
          <p:cNvSpPr>
            <a:spLocks noGrp="1"/>
          </p:cNvSpPr>
          <p:nvPr>
            <p:ph type="sldNum" sz="quarter" idx="5"/>
          </p:nvPr>
        </p:nvSpPr>
        <p:spPr/>
        <p:txBody>
          <a:bodyPr/>
          <a:lstStyle/>
          <a:p>
            <a:fld id="{CA2D21D1-52E2-420B-B491-CFF6D7BB79FB}" type="slidenum">
              <a:rPr lang="en-US" smtClean="0"/>
              <a:pPr/>
              <a:t>14</a:t>
            </a:fld>
            <a:endParaRPr lang="en-US"/>
          </a:p>
        </p:txBody>
      </p:sp>
    </p:spTree>
    <p:extLst>
      <p:ext uri="{BB962C8B-B14F-4D97-AF65-F5344CB8AC3E}">
        <p14:creationId xmlns:p14="http://schemas.microsoft.com/office/powerpoint/2010/main" val="3594953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take a look at two more examples. </a:t>
            </a:r>
          </a:p>
          <a:p>
            <a:endParaRPr lang="en-SG" dirty="0"/>
          </a:p>
          <a:p>
            <a:r>
              <a:rPr lang="en-SG" dirty="0"/>
              <a:t>What if I just changed out two words and include the top and third highest words ‘added’ and ‘2018’.</a:t>
            </a:r>
          </a:p>
        </p:txBody>
      </p:sp>
      <p:sp>
        <p:nvSpPr>
          <p:cNvPr id="4" name="Slide Number Placeholder 3"/>
          <p:cNvSpPr>
            <a:spLocks noGrp="1"/>
          </p:cNvSpPr>
          <p:nvPr>
            <p:ph type="sldNum" sz="quarter" idx="5"/>
          </p:nvPr>
        </p:nvSpPr>
        <p:spPr/>
        <p:txBody>
          <a:bodyPr/>
          <a:lstStyle/>
          <a:p>
            <a:fld id="{CA2D21D1-52E2-420B-B491-CFF6D7BB79FB}" type="slidenum">
              <a:rPr lang="en-US" smtClean="0"/>
              <a:pPr/>
              <a:t>15</a:t>
            </a:fld>
            <a:endParaRPr lang="en-US"/>
          </a:p>
        </p:txBody>
      </p:sp>
    </p:spTree>
    <p:extLst>
      <p:ext uri="{BB962C8B-B14F-4D97-AF65-F5344CB8AC3E}">
        <p14:creationId xmlns:p14="http://schemas.microsoft.com/office/powerpoint/2010/main" val="29949522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CA2D21D1-52E2-420B-B491-CFF6D7BB79FB}" type="slidenum">
              <a:rPr lang="en-US" smtClean="0"/>
              <a:pPr/>
              <a:t>16</a:t>
            </a:fld>
            <a:endParaRPr lang="en-US"/>
          </a:p>
        </p:txBody>
      </p:sp>
    </p:spTree>
    <p:extLst>
      <p:ext uri="{BB962C8B-B14F-4D97-AF65-F5344CB8AC3E}">
        <p14:creationId xmlns:p14="http://schemas.microsoft.com/office/powerpoint/2010/main" val="9871705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What went wrong over here is, by counting the number of times a specific group of words appear more in real articles and less in fake articles, the model deemed this word to be real. The scope of your vocabulary is only limited to the data you trained which might have trouble generalising well with new articles or words the model have not seen before. </a:t>
            </a:r>
          </a:p>
          <a:p>
            <a:endParaRPr lang="en-SG" dirty="0"/>
          </a:p>
          <a:p>
            <a:r>
              <a:rPr lang="en-SG" dirty="0"/>
              <a:t>The model doesn’t capture the order of sequence of texts and also doesn’t capture the meaning of each word.</a:t>
            </a:r>
          </a:p>
        </p:txBody>
      </p:sp>
      <p:sp>
        <p:nvSpPr>
          <p:cNvPr id="4" name="Slide Number Placeholder 3"/>
          <p:cNvSpPr>
            <a:spLocks noGrp="1"/>
          </p:cNvSpPr>
          <p:nvPr>
            <p:ph type="sldNum" sz="quarter" idx="5"/>
          </p:nvPr>
        </p:nvSpPr>
        <p:spPr/>
        <p:txBody>
          <a:bodyPr/>
          <a:lstStyle/>
          <a:p>
            <a:fld id="{CA2D21D1-52E2-420B-B491-CFF6D7BB79FB}" type="slidenum">
              <a:rPr lang="en-US" smtClean="0"/>
              <a:pPr/>
              <a:t>17</a:t>
            </a:fld>
            <a:endParaRPr lang="en-US"/>
          </a:p>
        </p:txBody>
      </p:sp>
    </p:spTree>
    <p:extLst>
      <p:ext uri="{BB962C8B-B14F-4D97-AF65-F5344CB8AC3E}">
        <p14:creationId xmlns:p14="http://schemas.microsoft.com/office/powerpoint/2010/main" val="36562326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So for my first layer, </a:t>
            </a:r>
            <a:r>
              <a:rPr lang="en-SG" dirty="0" err="1"/>
              <a:t>im</a:t>
            </a:r>
            <a:r>
              <a:rPr lang="en-SG" dirty="0"/>
              <a:t> using the pre-trained vectors from </a:t>
            </a:r>
            <a:r>
              <a:rPr lang="en-SG" dirty="0" err="1"/>
              <a:t>GloVe</a:t>
            </a:r>
            <a:r>
              <a:rPr lang="en-SG" dirty="0"/>
              <a:t> to capture the semantic association of the words in my articles.</a:t>
            </a:r>
          </a:p>
          <a:p>
            <a:endParaRPr lang="en-SG" dirty="0"/>
          </a:p>
          <a:p>
            <a:r>
              <a:rPr lang="en-SG" dirty="0"/>
              <a:t>The second layer is the normal LSTM that helps to predict the next word based on the previous order sequence of texts</a:t>
            </a:r>
          </a:p>
          <a:p>
            <a:endParaRPr lang="en-SG" dirty="0"/>
          </a:p>
        </p:txBody>
      </p:sp>
      <p:sp>
        <p:nvSpPr>
          <p:cNvPr id="4" name="Slide Number Placeholder 3"/>
          <p:cNvSpPr>
            <a:spLocks noGrp="1"/>
          </p:cNvSpPr>
          <p:nvPr>
            <p:ph type="sldNum" sz="quarter" idx="5"/>
          </p:nvPr>
        </p:nvSpPr>
        <p:spPr/>
        <p:txBody>
          <a:bodyPr/>
          <a:lstStyle/>
          <a:p>
            <a:fld id="{CA2D21D1-52E2-420B-B491-CFF6D7BB79FB}" type="slidenum">
              <a:rPr lang="en-US" smtClean="0"/>
              <a:pPr/>
              <a:t>18</a:t>
            </a:fld>
            <a:endParaRPr lang="en-US"/>
          </a:p>
        </p:txBody>
      </p:sp>
    </p:spTree>
    <p:extLst>
      <p:ext uri="{BB962C8B-B14F-4D97-AF65-F5344CB8AC3E}">
        <p14:creationId xmlns:p14="http://schemas.microsoft.com/office/powerpoint/2010/main" val="38702469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look a look what LSTM predict for the same sentences just now.</a:t>
            </a:r>
          </a:p>
          <a:p>
            <a:endParaRPr lang="en-SG" dirty="0"/>
          </a:p>
          <a:p>
            <a:endParaRPr lang="en-SG" dirty="0"/>
          </a:p>
        </p:txBody>
      </p:sp>
      <p:sp>
        <p:nvSpPr>
          <p:cNvPr id="4" name="Slide Number Placeholder 3"/>
          <p:cNvSpPr>
            <a:spLocks noGrp="1"/>
          </p:cNvSpPr>
          <p:nvPr>
            <p:ph type="sldNum" sz="quarter" idx="5"/>
          </p:nvPr>
        </p:nvSpPr>
        <p:spPr/>
        <p:txBody>
          <a:bodyPr/>
          <a:lstStyle/>
          <a:p>
            <a:fld id="{CA2D21D1-52E2-420B-B491-CFF6D7BB79FB}" type="slidenum">
              <a:rPr lang="en-US" smtClean="0"/>
              <a:pPr/>
              <a:t>19</a:t>
            </a:fld>
            <a:endParaRPr lang="en-US"/>
          </a:p>
        </p:txBody>
      </p:sp>
    </p:spTree>
    <p:extLst>
      <p:ext uri="{BB962C8B-B14F-4D97-AF65-F5344CB8AC3E}">
        <p14:creationId xmlns:p14="http://schemas.microsoft.com/office/powerpoint/2010/main" val="10394436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Before I start, lets play a quick game!</a:t>
            </a:r>
          </a:p>
        </p:txBody>
      </p:sp>
      <p:sp>
        <p:nvSpPr>
          <p:cNvPr id="4" name="Slide Number Placeholder 3"/>
          <p:cNvSpPr>
            <a:spLocks noGrp="1"/>
          </p:cNvSpPr>
          <p:nvPr>
            <p:ph type="sldNum" sz="quarter" idx="5"/>
          </p:nvPr>
        </p:nvSpPr>
        <p:spPr/>
        <p:txBody>
          <a:bodyPr/>
          <a:lstStyle/>
          <a:p>
            <a:fld id="{CA2D21D1-52E2-420B-B491-CFF6D7BB79FB}" type="slidenum">
              <a:rPr lang="en-US" smtClean="0"/>
              <a:pPr/>
              <a:t>2</a:t>
            </a:fld>
            <a:endParaRPr lang="en-US"/>
          </a:p>
        </p:txBody>
      </p:sp>
    </p:spTree>
    <p:extLst>
      <p:ext uri="{BB962C8B-B14F-4D97-AF65-F5344CB8AC3E}">
        <p14:creationId xmlns:p14="http://schemas.microsoft.com/office/powerpoint/2010/main" val="34969465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The examples I tried are not extensive but initial results do show that the predictions from LSTM make more sense. </a:t>
            </a:r>
          </a:p>
        </p:txBody>
      </p:sp>
      <p:sp>
        <p:nvSpPr>
          <p:cNvPr id="4" name="Slide Number Placeholder 3"/>
          <p:cNvSpPr>
            <a:spLocks noGrp="1"/>
          </p:cNvSpPr>
          <p:nvPr>
            <p:ph type="sldNum" sz="quarter" idx="5"/>
          </p:nvPr>
        </p:nvSpPr>
        <p:spPr/>
        <p:txBody>
          <a:bodyPr/>
          <a:lstStyle/>
          <a:p>
            <a:fld id="{CA2D21D1-52E2-420B-B491-CFF6D7BB79FB}" type="slidenum">
              <a:rPr lang="en-US" smtClean="0"/>
              <a:pPr/>
              <a:t>20</a:t>
            </a:fld>
            <a:endParaRPr lang="en-US"/>
          </a:p>
        </p:txBody>
      </p:sp>
    </p:spTree>
    <p:extLst>
      <p:ext uri="{BB962C8B-B14F-4D97-AF65-F5344CB8AC3E}">
        <p14:creationId xmlns:p14="http://schemas.microsoft.com/office/powerpoint/2010/main" val="22283211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SG" dirty="0"/>
          </a:p>
        </p:txBody>
      </p:sp>
      <p:sp>
        <p:nvSpPr>
          <p:cNvPr id="4" name="Slide Number Placeholder 3"/>
          <p:cNvSpPr>
            <a:spLocks noGrp="1"/>
          </p:cNvSpPr>
          <p:nvPr>
            <p:ph type="sldNum" sz="quarter" idx="5"/>
          </p:nvPr>
        </p:nvSpPr>
        <p:spPr/>
        <p:txBody>
          <a:bodyPr/>
          <a:lstStyle/>
          <a:p>
            <a:fld id="{CA2D21D1-52E2-420B-B491-CFF6D7BB79FB}" type="slidenum">
              <a:rPr lang="en-US" smtClean="0"/>
              <a:pPr/>
              <a:t>21</a:t>
            </a:fld>
            <a:endParaRPr lang="en-US"/>
          </a:p>
        </p:txBody>
      </p:sp>
    </p:spTree>
    <p:extLst>
      <p:ext uri="{BB962C8B-B14F-4D97-AF65-F5344CB8AC3E}">
        <p14:creationId xmlns:p14="http://schemas.microsoft.com/office/powerpoint/2010/main" val="8856583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A2D21D1-52E2-420B-B491-CFF6D7BB79FB}" type="slidenum">
              <a:rPr lang="en-US" smtClean="0"/>
              <a:pPr/>
              <a:t>23</a:t>
            </a:fld>
            <a:endParaRPr lang="en-US"/>
          </a:p>
        </p:txBody>
      </p:sp>
    </p:spTree>
    <p:extLst>
      <p:ext uri="{BB962C8B-B14F-4D97-AF65-F5344CB8AC3E}">
        <p14:creationId xmlns:p14="http://schemas.microsoft.com/office/powerpoint/2010/main" val="20721027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The GPT-2 is an unsupervised language model, trained on 8M web pages such as Wikipedia, news or books. It has 1.5B of unique words trained in its dictionary.</a:t>
            </a:r>
          </a:p>
          <a:p>
            <a:endParaRPr lang="en-SG" dirty="0"/>
          </a:p>
          <a:p>
            <a:r>
              <a:rPr lang="en-SG" dirty="0"/>
              <a:t>In summary, this system has been pre-trained on the data drawn from the internet, to predict the next words of passage based on the starting input texts.</a:t>
            </a:r>
          </a:p>
          <a:p>
            <a:endParaRPr lang="en-SG" dirty="0"/>
          </a:p>
          <a:p>
            <a:r>
              <a:rPr lang="en-SG" dirty="0" err="1"/>
              <a:t>OpenAI</a:t>
            </a:r>
            <a:r>
              <a:rPr lang="en-SG" dirty="0"/>
              <a:t> proclaimed themselves that the full version of 1.5B parameters is too </a:t>
            </a:r>
            <a:r>
              <a:rPr lang="en-SG" dirty="0" err="1"/>
              <a:t>danagerous</a:t>
            </a:r>
            <a:r>
              <a:rPr lang="en-SG" dirty="0"/>
              <a:t> to be released out to public, so they only release the codes for the </a:t>
            </a:r>
            <a:r>
              <a:rPr lang="en-SG" dirty="0" err="1"/>
              <a:t>smallers</a:t>
            </a:r>
            <a:r>
              <a:rPr lang="en-SG" dirty="0"/>
              <a:t> version of 117M and 345M which was just released last month. I am using the 345M version.</a:t>
            </a:r>
          </a:p>
          <a:p>
            <a:endParaRPr lang="en-SG" dirty="0"/>
          </a:p>
          <a:p>
            <a:endParaRPr lang="en-SG" dirty="0"/>
          </a:p>
        </p:txBody>
      </p:sp>
      <p:sp>
        <p:nvSpPr>
          <p:cNvPr id="4" name="Slide Number Placeholder 3"/>
          <p:cNvSpPr>
            <a:spLocks noGrp="1"/>
          </p:cNvSpPr>
          <p:nvPr>
            <p:ph type="sldNum" sz="quarter" idx="5"/>
          </p:nvPr>
        </p:nvSpPr>
        <p:spPr/>
        <p:txBody>
          <a:bodyPr/>
          <a:lstStyle/>
          <a:p>
            <a:fld id="{CA2D21D1-52E2-420B-B491-CFF6D7BB79FB}" type="slidenum">
              <a:rPr lang="en-US" smtClean="0"/>
              <a:pPr/>
              <a:t>25</a:t>
            </a:fld>
            <a:endParaRPr lang="en-US"/>
          </a:p>
        </p:txBody>
      </p:sp>
    </p:spTree>
    <p:extLst>
      <p:ext uri="{BB962C8B-B14F-4D97-AF65-F5344CB8AC3E}">
        <p14:creationId xmlns:p14="http://schemas.microsoft.com/office/powerpoint/2010/main" val="39759009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The news collected were recently news, taken from Apr 2018 to May 2019.</a:t>
            </a:r>
          </a:p>
          <a:p>
            <a:endParaRPr lang="en-SG" dirty="0"/>
          </a:p>
          <a:p>
            <a:r>
              <a:rPr lang="en-SG" dirty="0"/>
              <a:t>The categories of the news are shown in this chart, and majority of them are related to business. </a:t>
            </a:r>
          </a:p>
        </p:txBody>
      </p:sp>
      <p:sp>
        <p:nvSpPr>
          <p:cNvPr id="4" name="Slide Number Placeholder 3"/>
          <p:cNvSpPr>
            <a:spLocks noGrp="1"/>
          </p:cNvSpPr>
          <p:nvPr>
            <p:ph type="sldNum" sz="quarter" idx="5"/>
          </p:nvPr>
        </p:nvSpPr>
        <p:spPr/>
        <p:txBody>
          <a:bodyPr/>
          <a:lstStyle/>
          <a:p>
            <a:fld id="{CA2D21D1-52E2-420B-B491-CFF6D7BB79FB}" type="slidenum">
              <a:rPr lang="en-US" smtClean="0"/>
              <a:pPr/>
              <a:t>26</a:t>
            </a:fld>
            <a:endParaRPr lang="en-US"/>
          </a:p>
        </p:txBody>
      </p:sp>
    </p:spTree>
    <p:extLst>
      <p:ext uri="{BB962C8B-B14F-4D97-AF65-F5344CB8AC3E}">
        <p14:creationId xmlns:p14="http://schemas.microsoft.com/office/powerpoint/2010/main" val="31707666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So my first approach to this project is to start with the classical Machine Learning </a:t>
            </a:r>
            <a:r>
              <a:rPr lang="en-SG" dirty="0" err="1"/>
              <a:t>Classfication</a:t>
            </a:r>
            <a:r>
              <a:rPr lang="en-SG" dirty="0"/>
              <a:t> Models.</a:t>
            </a:r>
          </a:p>
          <a:p>
            <a:endParaRPr lang="en-SG" dirty="0"/>
          </a:p>
          <a:p>
            <a:r>
              <a:rPr lang="en-SG" dirty="0"/>
              <a:t>Read from screen.</a:t>
            </a:r>
          </a:p>
        </p:txBody>
      </p:sp>
      <p:sp>
        <p:nvSpPr>
          <p:cNvPr id="4" name="Slide Number Placeholder 3"/>
          <p:cNvSpPr>
            <a:spLocks noGrp="1"/>
          </p:cNvSpPr>
          <p:nvPr>
            <p:ph type="sldNum" sz="quarter" idx="5"/>
          </p:nvPr>
        </p:nvSpPr>
        <p:spPr/>
        <p:txBody>
          <a:bodyPr/>
          <a:lstStyle/>
          <a:p>
            <a:fld id="{CA2D21D1-52E2-420B-B491-CFF6D7BB79FB}" type="slidenum">
              <a:rPr lang="en-US" smtClean="0"/>
              <a:pPr/>
              <a:t>27</a:t>
            </a:fld>
            <a:endParaRPr lang="en-US"/>
          </a:p>
        </p:txBody>
      </p:sp>
    </p:spTree>
    <p:extLst>
      <p:ext uri="{BB962C8B-B14F-4D97-AF65-F5344CB8AC3E}">
        <p14:creationId xmlns:p14="http://schemas.microsoft.com/office/powerpoint/2010/main" val="39974430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There are 5 different models, and each model has two variants. For example there is a </a:t>
            </a:r>
            <a:r>
              <a:rPr lang="en-SG" dirty="0" err="1"/>
              <a:t>LogReg</a:t>
            </a:r>
            <a:r>
              <a:rPr lang="en-SG" dirty="0"/>
              <a:t> model with </a:t>
            </a:r>
            <a:r>
              <a:rPr lang="en-SG" dirty="0" err="1"/>
              <a:t>tf-idf</a:t>
            </a:r>
            <a:r>
              <a:rPr lang="en-SG" dirty="0"/>
              <a:t> inputs and </a:t>
            </a:r>
            <a:r>
              <a:rPr lang="en-SG" dirty="0" err="1"/>
              <a:t>LogReg</a:t>
            </a:r>
            <a:r>
              <a:rPr lang="en-SG" dirty="0"/>
              <a:t> model with </a:t>
            </a:r>
            <a:r>
              <a:rPr lang="en-SG" dirty="0" err="1"/>
              <a:t>countvectorize</a:t>
            </a:r>
            <a:r>
              <a:rPr lang="en-SG" dirty="0"/>
              <a:t> inputs. There is also a Naïve Bayes model with </a:t>
            </a:r>
            <a:r>
              <a:rPr lang="en-SG" dirty="0" err="1"/>
              <a:t>tf-idf</a:t>
            </a:r>
            <a:r>
              <a:rPr lang="en-SG" dirty="0"/>
              <a:t> inputs and </a:t>
            </a:r>
            <a:r>
              <a:rPr lang="en-SG" dirty="0" err="1"/>
              <a:t>countvectorize</a:t>
            </a:r>
            <a:r>
              <a:rPr lang="en-SG" dirty="0"/>
              <a:t> inputs.</a:t>
            </a:r>
          </a:p>
        </p:txBody>
      </p:sp>
      <p:sp>
        <p:nvSpPr>
          <p:cNvPr id="4" name="Slide Number Placeholder 3"/>
          <p:cNvSpPr>
            <a:spLocks noGrp="1"/>
          </p:cNvSpPr>
          <p:nvPr>
            <p:ph type="sldNum" sz="quarter" idx="5"/>
          </p:nvPr>
        </p:nvSpPr>
        <p:spPr/>
        <p:txBody>
          <a:bodyPr/>
          <a:lstStyle/>
          <a:p>
            <a:fld id="{CA2D21D1-52E2-420B-B491-CFF6D7BB79FB}" type="slidenum">
              <a:rPr lang="en-US" smtClean="0"/>
              <a:pPr/>
              <a:t>28</a:t>
            </a:fld>
            <a:endParaRPr lang="en-US"/>
          </a:p>
        </p:txBody>
      </p:sp>
    </p:spTree>
    <p:extLst>
      <p:ext uri="{BB962C8B-B14F-4D97-AF65-F5344CB8AC3E}">
        <p14:creationId xmlns:p14="http://schemas.microsoft.com/office/powerpoint/2010/main" val="29765251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The dataset is split into train and test sets, with train set have 2/3 of the data and test set having 1/3 of the data. The model is solely trained with train dataset and tested on the unseen test dataset. </a:t>
            </a:r>
          </a:p>
          <a:p>
            <a:endParaRPr lang="en-SG" dirty="0"/>
          </a:p>
          <a:p>
            <a:r>
              <a:rPr lang="en-SG" dirty="0"/>
              <a:t>These are scores for the trained sets. To my surprised, all models performed generally quite well with scores above 0.85.</a:t>
            </a:r>
          </a:p>
          <a:p>
            <a:r>
              <a:rPr lang="en-SG" dirty="0"/>
              <a:t>The Linear Support Vector Machine model with </a:t>
            </a:r>
            <a:r>
              <a:rPr lang="en-SG" dirty="0" err="1"/>
              <a:t>tf-idf</a:t>
            </a:r>
            <a:r>
              <a:rPr lang="en-SG" dirty="0"/>
              <a:t> inputs has the highest train score of 0.92.</a:t>
            </a:r>
          </a:p>
          <a:p>
            <a:r>
              <a:rPr lang="en-SG" dirty="0"/>
              <a:t>The green line is the test scores on unseen data, and generally also performed quite well and close to train scores.</a:t>
            </a:r>
          </a:p>
        </p:txBody>
      </p:sp>
      <p:sp>
        <p:nvSpPr>
          <p:cNvPr id="4" name="Slide Number Placeholder 3"/>
          <p:cNvSpPr>
            <a:spLocks noGrp="1"/>
          </p:cNvSpPr>
          <p:nvPr>
            <p:ph type="sldNum" sz="quarter" idx="5"/>
          </p:nvPr>
        </p:nvSpPr>
        <p:spPr/>
        <p:txBody>
          <a:bodyPr/>
          <a:lstStyle/>
          <a:p>
            <a:fld id="{CA2D21D1-52E2-420B-B491-CFF6D7BB79FB}" type="slidenum">
              <a:rPr lang="en-US" smtClean="0"/>
              <a:pPr/>
              <a:t>29</a:t>
            </a:fld>
            <a:endParaRPr lang="en-US"/>
          </a:p>
        </p:txBody>
      </p:sp>
    </p:spTree>
    <p:extLst>
      <p:ext uri="{BB962C8B-B14F-4D97-AF65-F5344CB8AC3E}">
        <p14:creationId xmlns:p14="http://schemas.microsoft.com/office/powerpoint/2010/main" val="22165483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test out the predictions on some of the sentences. </a:t>
            </a:r>
          </a:p>
          <a:p>
            <a:endParaRPr lang="en-SG" dirty="0"/>
          </a:p>
        </p:txBody>
      </p:sp>
      <p:sp>
        <p:nvSpPr>
          <p:cNvPr id="4" name="Slide Number Placeholder 3"/>
          <p:cNvSpPr>
            <a:spLocks noGrp="1"/>
          </p:cNvSpPr>
          <p:nvPr>
            <p:ph type="sldNum" sz="quarter" idx="5"/>
          </p:nvPr>
        </p:nvSpPr>
        <p:spPr/>
        <p:txBody>
          <a:bodyPr/>
          <a:lstStyle/>
          <a:p>
            <a:fld id="{CA2D21D1-52E2-420B-B491-CFF6D7BB79FB}" type="slidenum">
              <a:rPr lang="en-US" smtClean="0"/>
              <a:pPr/>
              <a:t>30</a:t>
            </a:fld>
            <a:endParaRPr lang="en-US"/>
          </a:p>
        </p:txBody>
      </p:sp>
    </p:spTree>
    <p:extLst>
      <p:ext uri="{BB962C8B-B14F-4D97-AF65-F5344CB8AC3E}">
        <p14:creationId xmlns:p14="http://schemas.microsoft.com/office/powerpoint/2010/main" val="711521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Hence this prompted me to try out a new approach, or a ‘news’ approach, which is to use word embedding (in particular word vectorization) and a neural network model called long short-term memory, in short LSTM.</a:t>
            </a:r>
          </a:p>
          <a:p>
            <a:endParaRPr lang="en-SG" dirty="0"/>
          </a:p>
          <a:p>
            <a:r>
              <a:rPr lang="en-SG" dirty="0"/>
              <a:t>The first layer of my neural network is the word embedding layer which consists of the transfer learning of pre-train vectors from </a:t>
            </a:r>
            <a:r>
              <a:rPr lang="en-SG" dirty="0" err="1"/>
              <a:t>GloVe</a:t>
            </a:r>
            <a:r>
              <a:rPr lang="en-SG" dirty="0"/>
              <a:t>.</a:t>
            </a:r>
          </a:p>
        </p:txBody>
      </p:sp>
      <p:sp>
        <p:nvSpPr>
          <p:cNvPr id="4" name="Slide Number Placeholder 3"/>
          <p:cNvSpPr>
            <a:spLocks noGrp="1"/>
          </p:cNvSpPr>
          <p:nvPr>
            <p:ph type="sldNum" sz="quarter" idx="5"/>
          </p:nvPr>
        </p:nvSpPr>
        <p:spPr/>
        <p:txBody>
          <a:bodyPr/>
          <a:lstStyle/>
          <a:p>
            <a:fld id="{CA2D21D1-52E2-420B-B491-CFF6D7BB79FB}" type="slidenum">
              <a:rPr lang="en-US" smtClean="0"/>
              <a:pPr/>
              <a:t>33</a:t>
            </a:fld>
            <a:endParaRPr lang="en-US"/>
          </a:p>
        </p:txBody>
      </p:sp>
    </p:spTree>
    <p:extLst>
      <p:ext uri="{BB962C8B-B14F-4D97-AF65-F5344CB8AC3E}">
        <p14:creationId xmlns:p14="http://schemas.microsoft.com/office/powerpoint/2010/main" val="39186474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This is a simple game if you can identify fake news. The first 4 sentences are extracted from a real article and only either A or B is the real continuation of that article. Are you able to find it? </a:t>
            </a:r>
          </a:p>
          <a:p>
            <a:endParaRPr lang="en-SG" dirty="0"/>
          </a:p>
          <a:p>
            <a:r>
              <a:rPr lang="en-SG" dirty="0"/>
              <a:t>Yes this probably not a challenge to most of </a:t>
            </a:r>
            <a:r>
              <a:rPr lang="en-SG" dirty="0" err="1"/>
              <a:t>yall</a:t>
            </a:r>
            <a:r>
              <a:rPr lang="en-SG" dirty="0"/>
              <a:t> if you know Sengkang belongs to Singapore, although some of us might go to JB more often than Sengkang.</a:t>
            </a:r>
          </a:p>
        </p:txBody>
      </p:sp>
      <p:sp>
        <p:nvSpPr>
          <p:cNvPr id="4" name="Slide Number Placeholder 3"/>
          <p:cNvSpPr>
            <a:spLocks noGrp="1"/>
          </p:cNvSpPr>
          <p:nvPr>
            <p:ph type="sldNum" sz="quarter" idx="5"/>
          </p:nvPr>
        </p:nvSpPr>
        <p:spPr/>
        <p:txBody>
          <a:bodyPr/>
          <a:lstStyle/>
          <a:p>
            <a:fld id="{CA2D21D1-52E2-420B-B491-CFF6D7BB79FB}" type="slidenum">
              <a:rPr lang="en-US" smtClean="0"/>
              <a:pPr/>
              <a:t>3</a:t>
            </a:fld>
            <a:endParaRPr lang="en-US"/>
          </a:p>
        </p:txBody>
      </p:sp>
    </p:spTree>
    <p:extLst>
      <p:ext uri="{BB962C8B-B14F-4D97-AF65-F5344CB8AC3E}">
        <p14:creationId xmlns:p14="http://schemas.microsoft.com/office/powerpoint/2010/main" val="37276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What is </a:t>
            </a:r>
            <a:r>
              <a:rPr lang="en-SG" dirty="0" err="1"/>
              <a:t>GloVe</a:t>
            </a:r>
            <a:r>
              <a:rPr lang="en-SG" dirty="0"/>
              <a:t>? </a:t>
            </a:r>
            <a:r>
              <a:rPr lang="en-SG" dirty="0" err="1"/>
              <a:t>GloVe</a:t>
            </a:r>
            <a:r>
              <a:rPr lang="en-SG" dirty="0"/>
              <a:t> stands for Global Vector, and is an open source project started by Stanford University. It is an unsupervised learning model for word embedding. What it does is to transform words into numerical matrix vectors in order to capture the semantic associations between each word. </a:t>
            </a:r>
          </a:p>
          <a:p>
            <a:endParaRPr lang="en-SG" dirty="0"/>
          </a:p>
          <a:p>
            <a:r>
              <a:rPr lang="en-SG" dirty="0"/>
              <a:t>For example, imagine each word represents a vector point in a 3d vector space or X amount of dimension. In this case we are looking at 3d. The word Lee Hsien Loong may have a stronger association with Prime Minister than </a:t>
            </a:r>
            <a:r>
              <a:rPr lang="en-SG" dirty="0" err="1"/>
              <a:t>Pokemon</a:t>
            </a:r>
            <a:r>
              <a:rPr lang="en-SG" dirty="0"/>
              <a:t> Master, thus a short distance between them. </a:t>
            </a:r>
          </a:p>
          <a:p>
            <a:endParaRPr lang="en-SG" dirty="0"/>
          </a:p>
          <a:p>
            <a:r>
              <a:rPr lang="en-SG" dirty="0"/>
              <a:t>This </a:t>
            </a:r>
            <a:r>
              <a:rPr lang="en-SG" dirty="0" err="1"/>
              <a:t>GloVe</a:t>
            </a:r>
            <a:r>
              <a:rPr lang="en-SG" dirty="0"/>
              <a:t> model has been trained on many corpuses with a total of 6 billions words</a:t>
            </a:r>
          </a:p>
        </p:txBody>
      </p:sp>
      <p:sp>
        <p:nvSpPr>
          <p:cNvPr id="4" name="Slide Number Placeholder 3"/>
          <p:cNvSpPr>
            <a:spLocks noGrp="1"/>
          </p:cNvSpPr>
          <p:nvPr>
            <p:ph type="sldNum" sz="quarter" idx="5"/>
          </p:nvPr>
        </p:nvSpPr>
        <p:spPr/>
        <p:txBody>
          <a:bodyPr/>
          <a:lstStyle/>
          <a:p>
            <a:fld id="{CA2D21D1-52E2-420B-B491-CFF6D7BB79FB}" type="slidenum">
              <a:rPr lang="en-US" smtClean="0"/>
              <a:pPr/>
              <a:t>34</a:t>
            </a:fld>
            <a:endParaRPr lang="en-US"/>
          </a:p>
        </p:txBody>
      </p:sp>
    </p:spTree>
    <p:extLst>
      <p:ext uri="{BB962C8B-B14F-4D97-AF65-F5344CB8AC3E}">
        <p14:creationId xmlns:p14="http://schemas.microsoft.com/office/powerpoint/2010/main" val="86488124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So for my first layer, </a:t>
            </a:r>
            <a:r>
              <a:rPr lang="en-SG" dirty="0" err="1"/>
              <a:t>im</a:t>
            </a:r>
            <a:r>
              <a:rPr lang="en-SG" dirty="0"/>
              <a:t> using the pre-trained vectors from </a:t>
            </a:r>
            <a:r>
              <a:rPr lang="en-SG" dirty="0" err="1"/>
              <a:t>GloVe</a:t>
            </a:r>
            <a:r>
              <a:rPr lang="en-SG" dirty="0"/>
              <a:t> to capture the semantic association of the words in my articles.</a:t>
            </a:r>
          </a:p>
          <a:p>
            <a:endParaRPr lang="en-SG" dirty="0"/>
          </a:p>
          <a:p>
            <a:r>
              <a:rPr lang="en-SG" dirty="0"/>
              <a:t>The second layer is the normal LSTM that helps to predict the next word based on the previous order sequence of texts</a:t>
            </a:r>
          </a:p>
          <a:p>
            <a:endParaRPr lang="en-SG" dirty="0"/>
          </a:p>
          <a:p>
            <a:r>
              <a:rPr lang="en-SG" dirty="0"/>
              <a:t>The last layer is a normal output dense layer with sigmoid activation that transform the final output to be either 0 or 1.</a:t>
            </a:r>
          </a:p>
        </p:txBody>
      </p:sp>
      <p:sp>
        <p:nvSpPr>
          <p:cNvPr id="4" name="Slide Number Placeholder 3"/>
          <p:cNvSpPr>
            <a:spLocks noGrp="1"/>
          </p:cNvSpPr>
          <p:nvPr>
            <p:ph type="sldNum" sz="quarter" idx="5"/>
          </p:nvPr>
        </p:nvSpPr>
        <p:spPr/>
        <p:txBody>
          <a:bodyPr/>
          <a:lstStyle/>
          <a:p>
            <a:fld id="{CA2D21D1-52E2-420B-B491-CFF6D7BB79FB}" type="slidenum">
              <a:rPr lang="en-US" smtClean="0"/>
              <a:pPr/>
              <a:t>35</a:t>
            </a:fld>
            <a:endParaRPr lang="en-US"/>
          </a:p>
        </p:txBody>
      </p:sp>
    </p:spTree>
    <p:extLst>
      <p:ext uri="{BB962C8B-B14F-4D97-AF65-F5344CB8AC3E}">
        <p14:creationId xmlns:p14="http://schemas.microsoft.com/office/powerpoint/2010/main" val="2672330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Lets see how the neural network perform against the previous linear SVM model. </a:t>
            </a:r>
          </a:p>
          <a:p>
            <a:endParaRPr lang="en-SG" dirty="0"/>
          </a:p>
          <a:p>
            <a:r>
              <a:rPr lang="en-SG" dirty="0"/>
              <a:t>The accuracy scores on both train and test sets are very comparable, likewise the same for the ROC_AUC score on the test set.</a:t>
            </a:r>
          </a:p>
        </p:txBody>
      </p:sp>
      <p:sp>
        <p:nvSpPr>
          <p:cNvPr id="4" name="Slide Number Placeholder 3"/>
          <p:cNvSpPr>
            <a:spLocks noGrp="1"/>
          </p:cNvSpPr>
          <p:nvPr>
            <p:ph type="sldNum" sz="quarter" idx="5"/>
          </p:nvPr>
        </p:nvSpPr>
        <p:spPr/>
        <p:txBody>
          <a:bodyPr/>
          <a:lstStyle/>
          <a:p>
            <a:fld id="{CA2D21D1-52E2-420B-B491-CFF6D7BB79FB}" type="slidenum">
              <a:rPr lang="en-US" smtClean="0"/>
              <a:pPr/>
              <a:t>37</a:t>
            </a:fld>
            <a:endParaRPr lang="en-US"/>
          </a:p>
        </p:txBody>
      </p:sp>
    </p:spTree>
    <p:extLst>
      <p:ext uri="{BB962C8B-B14F-4D97-AF65-F5344CB8AC3E}">
        <p14:creationId xmlns:p14="http://schemas.microsoft.com/office/powerpoint/2010/main" val="380211612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This chart shows the misclassification rate of LSTM on the test dataset. </a:t>
            </a:r>
          </a:p>
          <a:p>
            <a:r>
              <a:rPr lang="en-SG" dirty="0"/>
              <a:t>There is a total of 2575 real news article and 2575 of fake news articles for my test dataset. For the real articles the LSTM model manage to predict 81% correctly as real. And for the fake articles, the model managed to predict 97% correctly as fake. </a:t>
            </a:r>
          </a:p>
          <a:p>
            <a:endParaRPr lang="en-SG" dirty="0"/>
          </a:p>
          <a:p>
            <a:r>
              <a:rPr lang="en-SG" dirty="0"/>
              <a:t>This ratio is good as the consequence of predicting a fake article to real is worse than predicting a real article to be fake. </a:t>
            </a:r>
          </a:p>
          <a:p>
            <a:endParaRPr lang="en-SG" dirty="0"/>
          </a:p>
          <a:p>
            <a:r>
              <a:rPr lang="en-SG" dirty="0"/>
              <a:t>The threshold of the model can be tweaked to further reduce this 3%, at the compromised of increasing this 19%.</a:t>
            </a:r>
          </a:p>
          <a:p>
            <a:endParaRPr lang="en-SG" dirty="0"/>
          </a:p>
        </p:txBody>
      </p:sp>
      <p:sp>
        <p:nvSpPr>
          <p:cNvPr id="4" name="Slide Number Placeholder 3"/>
          <p:cNvSpPr>
            <a:spLocks noGrp="1"/>
          </p:cNvSpPr>
          <p:nvPr>
            <p:ph type="sldNum" sz="quarter" idx="5"/>
          </p:nvPr>
        </p:nvSpPr>
        <p:spPr/>
        <p:txBody>
          <a:bodyPr/>
          <a:lstStyle/>
          <a:p>
            <a:fld id="{CA2D21D1-52E2-420B-B491-CFF6D7BB79FB}" type="slidenum">
              <a:rPr lang="en-US" smtClean="0"/>
              <a:pPr/>
              <a:t>39</a:t>
            </a:fld>
            <a:endParaRPr lang="en-US"/>
          </a:p>
        </p:txBody>
      </p:sp>
    </p:spTree>
    <p:extLst>
      <p:ext uri="{BB962C8B-B14F-4D97-AF65-F5344CB8AC3E}">
        <p14:creationId xmlns:p14="http://schemas.microsoft.com/office/powerpoint/2010/main" val="26988517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This is my last chart. In general the prediction accuracy for each category are below 15%, even though the number of business articles we have are much more than the rest. We do not see a particular genre suffer cos the number train dataset is very little.</a:t>
            </a:r>
          </a:p>
        </p:txBody>
      </p:sp>
      <p:sp>
        <p:nvSpPr>
          <p:cNvPr id="4" name="Slide Number Placeholder 3"/>
          <p:cNvSpPr>
            <a:spLocks noGrp="1"/>
          </p:cNvSpPr>
          <p:nvPr>
            <p:ph type="sldNum" sz="quarter" idx="5"/>
          </p:nvPr>
        </p:nvSpPr>
        <p:spPr/>
        <p:txBody>
          <a:bodyPr/>
          <a:lstStyle/>
          <a:p>
            <a:fld id="{CA2D21D1-52E2-420B-B491-CFF6D7BB79FB}" type="slidenum">
              <a:rPr lang="en-US" smtClean="0"/>
              <a:pPr/>
              <a:t>40</a:t>
            </a:fld>
            <a:endParaRPr lang="en-US"/>
          </a:p>
        </p:txBody>
      </p:sp>
    </p:spTree>
    <p:extLst>
      <p:ext uri="{BB962C8B-B14F-4D97-AF65-F5344CB8AC3E}">
        <p14:creationId xmlns:p14="http://schemas.microsoft.com/office/powerpoint/2010/main" val="15245777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How about this?</a:t>
            </a:r>
          </a:p>
          <a:p>
            <a:endParaRPr lang="en-SG" dirty="0"/>
          </a:p>
          <a:p>
            <a:r>
              <a:rPr lang="en-SG" dirty="0"/>
              <a:t>This probably is less straightforward. Article A is fake.</a:t>
            </a:r>
          </a:p>
        </p:txBody>
      </p:sp>
      <p:sp>
        <p:nvSpPr>
          <p:cNvPr id="4" name="Slide Number Placeholder 3"/>
          <p:cNvSpPr>
            <a:spLocks noGrp="1"/>
          </p:cNvSpPr>
          <p:nvPr>
            <p:ph type="sldNum" sz="quarter" idx="5"/>
          </p:nvPr>
        </p:nvSpPr>
        <p:spPr/>
        <p:txBody>
          <a:bodyPr/>
          <a:lstStyle/>
          <a:p>
            <a:fld id="{CA2D21D1-52E2-420B-B491-CFF6D7BB79FB}" type="slidenum">
              <a:rPr lang="en-US" smtClean="0"/>
              <a:pPr/>
              <a:t>4</a:t>
            </a:fld>
            <a:endParaRPr lang="en-US"/>
          </a:p>
        </p:txBody>
      </p:sp>
    </p:spTree>
    <p:extLst>
      <p:ext uri="{BB962C8B-B14F-4D97-AF65-F5344CB8AC3E}">
        <p14:creationId xmlns:p14="http://schemas.microsoft.com/office/powerpoint/2010/main" val="6418281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Was it difficult? It may not be if you have the relevant context knowledge, or if you are the type that will actively go find other news sources to validate. </a:t>
            </a:r>
          </a:p>
          <a:p>
            <a:endParaRPr lang="en-SG" dirty="0"/>
          </a:p>
          <a:p>
            <a:r>
              <a:rPr lang="en-SG" dirty="0"/>
              <a:t>But to a foreigner, Sengkang might just be in Johor Bahru and might not be easy to find the tell tale signs of a fake news.</a:t>
            </a:r>
          </a:p>
        </p:txBody>
      </p:sp>
      <p:sp>
        <p:nvSpPr>
          <p:cNvPr id="4" name="Slide Number Placeholder 3"/>
          <p:cNvSpPr>
            <a:spLocks noGrp="1"/>
          </p:cNvSpPr>
          <p:nvPr>
            <p:ph type="sldNum" sz="quarter" idx="5"/>
          </p:nvPr>
        </p:nvSpPr>
        <p:spPr/>
        <p:txBody>
          <a:bodyPr/>
          <a:lstStyle/>
          <a:p>
            <a:fld id="{CA2D21D1-52E2-420B-B491-CFF6D7BB79FB}" type="slidenum">
              <a:rPr lang="en-US" smtClean="0"/>
              <a:pPr/>
              <a:t>5</a:t>
            </a:fld>
            <a:endParaRPr lang="en-US"/>
          </a:p>
        </p:txBody>
      </p:sp>
    </p:spTree>
    <p:extLst>
      <p:ext uri="{BB962C8B-B14F-4D97-AF65-F5344CB8AC3E}">
        <p14:creationId xmlns:p14="http://schemas.microsoft.com/office/powerpoint/2010/main" val="3068005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Those two fake articles were not written by me. They were written by this deep learning model called the GPT-2, developed by </a:t>
            </a:r>
            <a:r>
              <a:rPr lang="en-SG" dirty="0" err="1"/>
              <a:t>OpenAI</a:t>
            </a:r>
            <a:r>
              <a:rPr lang="en-SG" dirty="0"/>
              <a:t>.</a:t>
            </a:r>
          </a:p>
          <a:p>
            <a:endParaRPr lang="en-SG" dirty="0"/>
          </a:p>
          <a:p>
            <a:r>
              <a:rPr lang="en-SG" dirty="0"/>
              <a:t>Those who played Dota2, you might have also heard about </a:t>
            </a:r>
            <a:r>
              <a:rPr lang="en-SG" dirty="0" err="1"/>
              <a:t>OpenAI</a:t>
            </a:r>
            <a:r>
              <a:rPr lang="en-SG" dirty="0"/>
              <a:t>, which created the 5 bots that beaten some of the human professional players. </a:t>
            </a:r>
          </a:p>
        </p:txBody>
      </p:sp>
      <p:sp>
        <p:nvSpPr>
          <p:cNvPr id="4" name="Slide Number Placeholder 3"/>
          <p:cNvSpPr>
            <a:spLocks noGrp="1"/>
          </p:cNvSpPr>
          <p:nvPr>
            <p:ph type="sldNum" sz="quarter" idx="5"/>
          </p:nvPr>
        </p:nvSpPr>
        <p:spPr/>
        <p:txBody>
          <a:bodyPr/>
          <a:lstStyle/>
          <a:p>
            <a:fld id="{CA2D21D1-52E2-420B-B491-CFF6D7BB79FB}" type="slidenum">
              <a:rPr lang="en-US" smtClean="0"/>
              <a:pPr/>
              <a:t>6</a:t>
            </a:fld>
            <a:endParaRPr lang="en-US"/>
          </a:p>
        </p:txBody>
      </p:sp>
    </p:spTree>
    <p:extLst>
      <p:ext uri="{BB962C8B-B14F-4D97-AF65-F5344CB8AC3E}">
        <p14:creationId xmlns:p14="http://schemas.microsoft.com/office/powerpoint/2010/main" val="2389639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The GPT-2 is an unsupervised language model, trained on 8M web pages such as Wikipedia, news or books. It has 1.5B of unique words trained in its dictionary.</a:t>
            </a:r>
          </a:p>
          <a:p>
            <a:endParaRPr lang="en-SG" dirty="0"/>
          </a:p>
          <a:p>
            <a:r>
              <a:rPr lang="en-SG" dirty="0"/>
              <a:t>In summary, this system has been pre-trained on the data drawn from the internet, to predict the next words of passage based on the starting input texts.</a:t>
            </a:r>
          </a:p>
          <a:p>
            <a:endParaRPr lang="en-SG" dirty="0"/>
          </a:p>
          <a:p>
            <a:r>
              <a:rPr lang="en-SG" dirty="0" err="1"/>
              <a:t>OpenAI</a:t>
            </a:r>
            <a:r>
              <a:rPr lang="en-SG" dirty="0"/>
              <a:t> proclaimed themselves that the full version of 1.5B parameters is too </a:t>
            </a:r>
            <a:r>
              <a:rPr lang="en-SG" dirty="0" err="1"/>
              <a:t>danagerous</a:t>
            </a:r>
            <a:r>
              <a:rPr lang="en-SG" dirty="0"/>
              <a:t> to be released out to public, so they only release the codes for the </a:t>
            </a:r>
            <a:r>
              <a:rPr lang="en-SG" dirty="0" err="1"/>
              <a:t>smallers</a:t>
            </a:r>
            <a:r>
              <a:rPr lang="en-SG" dirty="0"/>
              <a:t> version of 117M and 345M which was just released last month. I am using the 345M version.</a:t>
            </a:r>
          </a:p>
          <a:p>
            <a:endParaRPr lang="en-SG" dirty="0"/>
          </a:p>
          <a:p>
            <a:endParaRPr lang="en-SG" dirty="0"/>
          </a:p>
        </p:txBody>
      </p:sp>
      <p:sp>
        <p:nvSpPr>
          <p:cNvPr id="4" name="Slide Number Placeholder 3"/>
          <p:cNvSpPr>
            <a:spLocks noGrp="1"/>
          </p:cNvSpPr>
          <p:nvPr>
            <p:ph type="sldNum" sz="quarter" idx="5"/>
          </p:nvPr>
        </p:nvSpPr>
        <p:spPr/>
        <p:txBody>
          <a:bodyPr/>
          <a:lstStyle/>
          <a:p>
            <a:fld id="{CA2D21D1-52E2-420B-B491-CFF6D7BB79FB}" type="slidenum">
              <a:rPr lang="en-US" smtClean="0"/>
              <a:pPr/>
              <a:t>7</a:t>
            </a:fld>
            <a:endParaRPr lang="en-US"/>
          </a:p>
        </p:txBody>
      </p:sp>
    </p:spTree>
    <p:extLst>
      <p:ext uri="{BB962C8B-B14F-4D97-AF65-F5344CB8AC3E}">
        <p14:creationId xmlns:p14="http://schemas.microsoft.com/office/powerpoint/2010/main" val="36445193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So the objective of my capstone project is to build a model to distinguish the fake news generated by </a:t>
            </a:r>
            <a:r>
              <a:rPr lang="en-SG" dirty="0" err="1"/>
              <a:t>OpenAI</a:t>
            </a:r>
            <a:r>
              <a:rPr lang="en-SG" dirty="0"/>
              <a:t> GPT-2.</a:t>
            </a:r>
          </a:p>
        </p:txBody>
      </p:sp>
      <p:sp>
        <p:nvSpPr>
          <p:cNvPr id="4" name="Slide Number Placeholder 3"/>
          <p:cNvSpPr>
            <a:spLocks noGrp="1"/>
          </p:cNvSpPr>
          <p:nvPr>
            <p:ph type="sldNum" sz="quarter" idx="5"/>
          </p:nvPr>
        </p:nvSpPr>
        <p:spPr/>
        <p:txBody>
          <a:bodyPr/>
          <a:lstStyle/>
          <a:p>
            <a:fld id="{CA2D21D1-52E2-420B-B491-CFF6D7BB79FB}" type="slidenum">
              <a:rPr lang="en-US" smtClean="0"/>
              <a:pPr/>
              <a:t>8</a:t>
            </a:fld>
            <a:endParaRPr lang="en-US"/>
          </a:p>
        </p:txBody>
      </p:sp>
    </p:spTree>
    <p:extLst>
      <p:ext uri="{BB962C8B-B14F-4D97-AF65-F5344CB8AC3E}">
        <p14:creationId xmlns:p14="http://schemas.microsoft.com/office/powerpoint/2010/main" val="10863080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SG" dirty="0"/>
              <a:t>This is the dataset I am working on. </a:t>
            </a:r>
          </a:p>
          <a:p>
            <a:endParaRPr lang="en-SG" dirty="0"/>
          </a:p>
          <a:p>
            <a:r>
              <a:rPr lang="en-SG" dirty="0"/>
              <a:t>I have scrapped about 4.9k of Singapore news from straits times and 2.8k articles from </a:t>
            </a:r>
            <a:r>
              <a:rPr lang="en-SG" dirty="0" err="1"/>
              <a:t>TodayOnline</a:t>
            </a:r>
            <a:r>
              <a:rPr lang="en-SG" dirty="0"/>
              <a:t>. For each article, based on the first 50 words, I used as an input to generate the continuation of fake news. So for each real article, I have also a fake article. </a:t>
            </a:r>
          </a:p>
          <a:p>
            <a:endParaRPr lang="en-SG" dirty="0"/>
          </a:p>
          <a:p>
            <a:r>
              <a:rPr lang="en-SG" dirty="0"/>
              <a:t>In total, I have a balanced class 7.7k of real articles and 7.7k of fake articles.</a:t>
            </a:r>
          </a:p>
          <a:p>
            <a:endParaRPr lang="en-SG" dirty="0"/>
          </a:p>
          <a:p>
            <a:r>
              <a:rPr lang="en-SG" dirty="0"/>
              <a:t>The reasons why I choose Straits Times and </a:t>
            </a:r>
            <a:r>
              <a:rPr lang="en-SG" dirty="0" err="1"/>
              <a:t>TodayOnline</a:t>
            </a:r>
            <a:r>
              <a:rPr lang="en-SG" dirty="0"/>
              <a:t> were because Straits Times has the most readership in Singapore and </a:t>
            </a:r>
            <a:r>
              <a:rPr lang="en-SG" dirty="0" err="1"/>
              <a:t>TodayOnline</a:t>
            </a:r>
            <a:r>
              <a:rPr lang="en-SG" dirty="0"/>
              <a:t> can just be any other news source to avoid my model to generalise too much to Straits Times style. The next question you might ask is why not 4900 of Straits Times and 4900 of  </a:t>
            </a:r>
            <a:r>
              <a:rPr lang="en-SG" dirty="0" err="1"/>
              <a:t>TodayOnline</a:t>
            </a:r>
            <a:r>
              <a:rPr lang="en-SG" dirty="0"/>
              <a:t>. </a:t>
            </a:r>
          </a:p>
          <a:p>
            <a:endParaRPr lang="en-SG" dirty="0"/>
          </a:p>
          <a:p>
            <a:r>
              <a:rPr lang="en-SG" dirty="0"/>
              <a:t>There are two reasons. The reason I want you to remember is the total of this 15k articles already gave me 2.7M  of texts to handle, hence computing power and time is a challenge, but the actual reason is my web scrapping code breaks halfway and </a:t>
            </a:r>
            <a:r>
              <a:rPr lang="en-SG" dirty="0" err="1"/>
              <a:t>im</a:t>
            </a:r>
            <a:r>
              <a:rPr lang="en-SG" dirty="0"/>
              <a:t> too lazy to restart the process.</a:t>
            </a:r>
          </a:p>
        </p:txBody>
      </p:sp>
      <p:sp>
        <p:nvSpPr>
          <p:cNvPr id="4" name="Slide Number Placeholder 3"/>
          <p:cNvSpPr>
            <a:spLocks noGrp="1"/>
          </p:cNvSpPr>
          <p:nvPr>
            <p:ph type="sldNum" sz="quarter" idx="5"/>
          </p:nvPr>
        </p:nvSpPr>
        <p:spPr/>
        <p:txBody>
          <a:bodyPr/>
          <a:lstStyle/>
          <a:p>
            <a:fld id="{CA2D21D1-52E2-420B-B491-CFF6D7BB79FB}" type="slidenum">
              <a:rPr lang="en-US" smtClean="0"/>
              <a:pPr/>
              <a:t>9</a:t>
            </a:fld>
            <a:endParaRPr lang="en-US"/>
          </a:p>
        </p:txBody>
      </p:sp>
    </p:spTree>
    <p:extLst>
      <p:ext uri="{BB962C8B-B14F-4D97-AF65-F5344CB8AC3E}">
        <p14:creationId xmlns:p14="http://schemas.microsoft.com/office/powerpoint/2010/main" val="26852253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7" name="Rectangle 6"/>
          <p:cNvSpPr/>
          <p:nvPr userDrawn="1"/>
        </p:nvSpPr>
        <p:spPr>
          <a:xfrm>
            <a:off x="1" y="3225800"/>
            <a:ext cx="12192000" cy="3632200"/>
          </a:xfrm>
          <a:prstGeom prst="rect">
            <a:avLst/>
          </a:prstGeom>
          <a:gradFill flip="none" rotWithShape="1">
            <a:gsLst>
              <a:gs pos="44000">
                <a:srgbClr val="CBCBCB">
                  <a:alpha val="22000"/>
                </a:srgbClr>
              </a:gs>
              <a:gs pos="100000">
                <a:srgbClr val="5F5F5F">
                  <a:alpha val="19000"/>
                </a:srgbClr>
              </a:gs>
              <a:gs pos="100000">
                <a:srgbClr val="FFFFFF">
                  <a:alpha val="0"/>
                </a:srgb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8895"/>
            <a:endParaRPr lang="en-US" sz="2399">
              <a:solidFill>
                <a:prstClr val="white"/>
              </a:solidFill>
            </a:endParaRPr>
          </a:p>
        </p:txBody>
      </p:sp>
      <p:sp>
        <p:nvSpPr>
          <p:cNvPr id="2" name="Title 1"/>
          <p:cNvSpPr>
            <a:spLocks noGrp="1"/>
          </p:cNvSpPr>
          <p:nvPr>
            <p:ph type="ctrTitle"/>
          </p:nvPr>
        </p:nvSpPr>
        <p:spPr>
          <a:xfrm>
            <a:off x="914401" y="4987990"/>
            <a:ext cx="10363200" cy="610820"/>
          </a:xfrm>
        </p:spPr>
        <p:txBody>
          <a:bodyPr/>
          <a:lstStyle>
            <a:lvl1pPr algn="ctr">
              <a:defRPr lang="en-US" sz="3999" kern="1200" smtClean="0">
                <a:solidFill>
                  <a:schemeClr val="tx1">
                    <a:lumMod val="75000"/>
                    <a:lumOff val="25000"/>
                  </a:schemeClr>
                </a:solidFill>
                <a:latin typeface="+mj-lt"/>
                <a:ea typeface="+mj-ea"/>
                <a:cs typeface="+mj-cs"/>
              </a:defRPr>
            </a:lvl1pPr>
          </a:lstStyle>
          <a:p>
            <a:r>
              <a:rPr lang="en-US" dirty="0"/>
              <a:t>Click to edit Master title style</a:t>
            </a:r>
          </a:p>
        </p:txBody>
      </p:sp>
      <p:sp>
        <p:nvSpPr>
          <p:cNvPr id="3" name="Subtitle 2"/>
          <p:cNvSpPr>
            <a:spLocks noGrp="1"/>
          </p:cNvSpPr>
          <p:nvPr>
            <p:ph type="subTitle" idx="1"/>
          </p:nvPr>
        </p:nvSpPr>
        <p:spPr>
          <a:xfrm>
            <a:off x="1828800" y="5509360"/>
            <a:ext cx="8534401" cy="764440"/>
          </a:xfrm>
        </p:spPr>
        <p:txBody>
          <a:bodyPr>
            <a:normAutofit/>
          </a:bodyPr>
          <a:lstStyle>
            <a:lvl1pPr marL="0" indent="0" algn="ctr">
              <a:buNone/>
              <a:defRPr lang="en-US" sz="2399" kern="1200" smtClean="0">
                <a:solidFill>
                  <a:schemeClr val="tx1">
                    <a:lumMod val="65000"/>
                    <a:lumOff val="35000"/>
                  </a:schemeClr>
                </a:solidFill>
                <a:latin typeface="+mj-lt"/>
                <a:ea typeface="+mj-ea"/>
                <a:cs typeface="+mj-cs"/>
              </a:defRPr>
            </a:lvl1pPr>
            <a:lvl2pPr marL="609397" indent="0" algn="ctr">
              <a:buNone/>
              <a:defRPr>
                <a:solidFill>
                  <a:schemeClr val="tx1">
                    <a:tint val="75000"/>
                  </a:schemeClr>
                </a:solidFill>
              </a:defRPr>
            </a:lvl2pPr>
            <a:lvl3pPr marL="1218794" indent="0" algn="ctr">
              <a:buNone/>
              <a:defRPr>
                <a:solidFill>
                  <a:schemeClr val="tx1">
                    <a:tint val="75000"/>
                  </a:schemeClr>
                </a:solidFill>
              </a:defRPr>
            </a:lvl3pPr>
            <a:lvl4pPr marL="1828191" indent="0" algn="ctr">
              <a:buNone/>
              <a:defRPr>
                <a:solidFill>
                  <a:schemeClr val="tx1">
                    <a:tint val="75000"/>
                  </a:schemeClr>
                </a:solidFill>
              </a:defRPr>
            </a:lvl4pPr>
            <a:lvl5pPr marL="2437588" indent="0" algn="ctr">
              <a:buNone/>
              <a:defRPr>
                <a:solidFill>
                  <a:schemeClr val="tx1">
                    <a:tint val="75000"/>
                  </a:schemeClr>
                </a:solidFill>
              </a:defRPr>
            </a:lvl5pPr>
            <a:lvl6pPr marL="3046985" indent="0" algn="ctr">
              <a:buNone/>
              <a:defRPr>
                <a:solidFill>
                  <a:schemeClr val="tx1">
                    <a:tint val="75000"/>
                  </a:schemeClr>
                </a:solidFill>
              </a:defRPr>
            </a:lvl6pPr>
            <a:lvl7pPr marL="3656382" indent="0" algn="ctr">
              <a:buNone/>
              <a:defRPr>
                <a:solidFill>
                  <a:schemeClr val="tx1">
                    <a:tint val="75000"/>
                  </a:schemeClr>
                </a:solidFill>
              </a:defRPr>
            </a:lvl7pPr>
            <a:lvl8pPr marL="4265777" indent="0" algn="ctr">
              <a:buNone/>
              <a:defRPr>
                <a:solidFill>
                  <a:schemeClr val="tx1">
                    <a:tint val="75000"/>
                  </a:schemeClr>
                </a:solidFill>
              </a:defRPr>
            </a:lvl8pPr>
            <a:lvl9pPr marL="4875176"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A942212-BA46-4030-BBBD-3816E2E9DDAF}" type="datetime1">
              <a:rPr lang="en-US" smtClean="0">
                <a:solidFill>
                  <a:prstClr val="black">
                    <a:tint val="75000"/>
                  </a:prstClr>
                </a:solidFill>
              </a:rPr>
              <a:t>5/29/2019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74806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4" y="273050"/>
            <a:ext cx="4011084" cy="1162051"/>
          </a:xfrm>
        </p:spPr>
        <p:txBody>
          <a:bodyPr anchor="b"/>
          <a:lstStyle>
            <a:lvl1pPr algn="l">
              <a:defRPr sz="2666" b="1"/>
            </a:lvl1pPr>
          </a:lstStyle>
          <a:p>
            <a:r>
              <a:rPr lang="en-US"/>
              <a:t>Click to edit Master title style</a:t>
            </a:r>
          </a:p>
        </p:txBody>
      </p:sp>
      <p:sp>
        <p:nvSpPr>
          <p:cNvPr id="3" name="Content Placeholder 2"/>
          <p:cNvSpPr>
            <a:spLocks noGrp="1"/>
          </p:cNvSpPr>
          <p:nvPr>
            <p:ph idx="1"/>
          </p:nvPr>
        </p:nvSpPr>
        <p:spPr>
          <a:xfrm>
            <a:off x="4766733" y="273054"/>
            <a:ext cx="6815667" cy="5853113"/>
          </a:xfrm>
        </p:spPr>
        <p:txBody>
          <a:bodyPr/>
          <a:lstStyle>
            <a:lvl1pPr>
              <a:defRPr sz="4266"/>
            </a:lvl1pPr>
            <a:lvl2pPr>
              <a:defRPr sz="3732"/>
            </a:lvl2pPr>
            <a:lvl3pPr>
              <a:defRPr sz="3199"/>
            </a:lvl3pPr>
            <a:lvl4pPr>
              <a:defRPr sz="2666"/>
            </a:lvl4pPr>
            <a:lvl5pPr>
              <a:defRPr sz="2666"/>
            </a:lvl5pPr>
            <a:lvl6pPr>
              <a:defRPr sz="2666"/>
            </a:lvl6pPr>
            <a:lvl7pPr>
              <a:defRPr sz="2666"/>
            </a:lvl7pPr>
            <a:lvl8pPr>
              <a:defRPr sz="2666"/>
            </a:lvl8pPr>
            <a:lvl9pPr>
              <a:defRPr sz="2666"/>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4" y="1435103"/>
            <a:ext cx="4011084" cy="4691063"/>
          </a:xfrm>
        </p:spPr>
        <p:txBody>
          <a:bodyPr/>
          <a:lstStyle>
            <a:lvl1pPr marL="0" indent="0">
              <a:buNone/>
              <a:defRPr sz="1866"/>
            </a:lvl1pPr>
            <a:lvl2pPr marL="609422" indent="0">
              <a:buNone/>
              <a:defRPr sz="1600"/>
            </a:lvl2pPr>
            <a:lvl3pPr marL="1218845" indent="0">
              <a:buNone/>
              <a:defRPr sz="1333"/>
            </a:lvl3pPr>
            <a:lvl4pPr marL="1828267" indent="0">
              <a:buNone/>
              <a:defRPr sz="1200"/>
            </a:lvl4pPr>
            <a:lvl5pPr marL="2437689" indent="0">
              <a:buNone/>
              <a:defRPr sz="1200"/>
            </a:lvl5pPr>
            <a:lvl6pPr marL="3047111" indent="0">
              <a:buNone/>
              <a:defRPr sz="1200"/>
            </a:lvl6pPr>
            <a:lvl7pPr marL="3656534" indent="0">
              <a:buNone/>
              <a:defRPr sz="1200"/>
            </a:lvl7pPr>
            <a:lvl8pPr marL="4265955" indent="0">
              <a:buNone/>
              <a:defRPr sz="1200"/>
            </a:lvl8pPr>
            <a:lvl9pPr marL="48753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EF213E7C-AF32-4B20-83D0-36C6A9F22B4B}" type="datetime1">
              <a:rPr lang="en-US" smtClean="0">
                <a:solidFill>
                  <a:prstClr val="black">
                    <a:tint val="75000"/>
                  </a:prstClr>
                </a:solidFill>
              </a:rPr>
              <a:t>5/29/2019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260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8" y="4800602"/>
            <a:ext cx="7315200" cy="566739"/>
          </a:xfrm>
        </p:spPr>
        <p:txBody>
          <a:bodyPr anchor="b"/>
          <a:lstStyle>
            <a:lvl1pPr algn="l">
              <a:defRPr sz="2666" b="1"/>
            </a:lvl1pPr>
          </a:lstStyle>
          <a:p>
            <a:r>
              <a:rPr lang="en-US"/>
              <a:t>Click to edit Master title style</a:t>
            </a:r>
          </a:p>
        </p:txBody>
      </p:sp>
      <p:sp>
        <p:nvSpPr>
          <p:cNvPr id="3" name="Picture Placeholder 2"/>
          <p:cNvSpPr>
            <a:spLocks noGrp="1"/>
          </p:cNvSpPr>
          <p:nvPr>
            <p:ph type="pic" idx="1"/>
          </p:nvPr>
        </p:nvSpPr>
        <p:spPr>
          <a:xfrm>
            <a:off x="2389718" y="612775"/>
            <a:ext cx="7315200" cy="4114800"/>
          </a:xfrm>
        </p:spPr>
        <p:txBody>
          <a:bodyPr/>
          <a:lstStyle>
            <a:lvl1pPr marL="0" indent="0">
              <a:buNone/>
              <a:defRPr sz="4266"/>
            </a:lvl1pPr>
            <a:lvl2pPr marL="609422" indent="0">
              <a:buNone/>
              <a:defRPr sz="3732"/>
            </a:lvl2pPr>
            <a:lvl3pPr marL="1218845" indent="0">
              <a:buNone/>
              <a:defRPr sz="3199"/>
            </a:lvl3pPr>
            <a:lvl4pPr marL="1828267" indent="0">
              <a:buNone/>
              <a:defRPr sz="2666"/>
            </a:lvl4pPr>
            <a:lvl5pPr marL="2437689" indent="0">
              <a:buNone/>
              <a:defRPr sz="2666"/>
            </a:lvl5pPr>
            <a:lvl6pPr marL="3047111" indent="0">
              <a:buNone/>
              <a:defRPr sz="2666"/>
            </a:lvl6pPr>
            <a:lvl7pPr marL="3656534" indent="0">
              <a:buNone/>
              <a:defRPr sz="2666"/>
            </a:lvl7pPr>
            <a:lvl8pPr marL="4265955" indent="0">
              <a:buNone/>
              <a:defRPr sz="2666"/>
            </a:lvl8pPr>
            <a:lvl9pPr marL="4875378" indent="0">
              <a:buNone/>
              <a:defRPr sz="2666"/>
            </a:lvl9pPr>
          </a:lstStyle>
          <a:p>
            <a:endParaRPr lang="en-US"/>
          </a:p>
        </p:txBody>
      </p:sp>
      <p:sp>
        <p:nvSpPr>
          <p:cNvPr id="4" name="Text Placeholder 3"/>
          <p:cNvSpPr>
            <a:spLocks noGrp="1"/>
          </p:cNvSpPr>
          <p:nvPr>
            <p:ph type="body" sz="half" idx="2"/>
          </p:nvPr>
        </p:nvSpPr>
        <p:spPr>
          <a:xfrm>
            <a:off x="2389718" y="5367340"/>
            <a:ext cx="7315200" cy="804863"/>
          </a:xfrm>
        </p:spPr>
        <p:txBody>
          <a:bodyPr/>
          <a:lstStyle>
            <a:lvl1pPr marL="0" indent="0">
              <a:buNone/>
              <a:defRPr sz="1866"/>
            </a:lvl1pPr>
            <a:lvl2pPr marL="609422" indent="0">
              <a:buNone/>
              <a:defRPr sz="1600"/>
            </a:lvl2pPr>
            <a:lvl3pPr marL="1218845" indent="0">
              <a:buNone/>
              <a:defRPr sz="1333"/>
            </a:lvl3pPr>
            <a:lvl4pPr marL="1828267" indent="0">
              <a:buNone/>
              <a:defRPr sz="1200"/>
            </a:lvl4pPr>
            <a:lvl5pPr marL="2437689" indent="0">
              <a:buNone/>
              <a:defRPr sz="1200"/>
            </a:lvl5pPr>
            <a:lvl6pPr marL="3047111" indent="0">
              <a:buNone/>
              <a:defRPr sz="1200"/>
            </a:lvl6pPr>
            <a:lvl7pPr marL="3656534" indent="0">
              <a:buNone/>
              <a:defRPr sz="1200"/>
            </a:lvl7pPr>
            <a:lvl8pPr marL="4265955" indent="0">
              <a:buNone/>
              <a:defRPr sz="1200"/>
            </a:lvl8pPr>
            <a:lvl9pPr marL="4875378"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383BBF4C-B63E-4FEC-844C-DC3F895374D9}" type="datetime1">
              <a:rPr lang="en-US" smtClean="0">
                <a:solidFill>
                  <a:prstClr val="black">
                    <a:tint val="75000"/>
                  </a:prstClr>
                </a:solidFill>
              </a:rPr>
              <a:t>5/29/2019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617179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F66969-7B66-4760-9B4D-9E2C85280506}" type="datetime1">
              <a:rPr lang="en-US" smtClean="0">
                <a:solidFill>
                  <a:prstClr val="black">
                    <a:tint val="75000"/>
                  </a:prstClr>
                </a:solidFill>
              </a:rPr>
              <a:t>5/29/2019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4158579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88B1E1D-CC2E-4531-9224-A2596243DE95}" type="datetime1">
              <a:rPr lang="en-US" smtClean="0">
                <a:solidFill>
                  <a:prstClr val="black">
                    <a:tint val="75000"/>
                  </a:prstClr>
                </a:solidFill>
              </a:rPr>
              <a:t>5/29/2019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73305314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3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33664570-EE38-479D-830D-F1B5184C2A81}" type="datetime1">
              <a:rPr lang="en-US" smtClean="0">
                <a:solidFill>
                  <a:prstClr val="black">
                    <a:tint val="75000"/>
                  </a:prstClr>
                </a:solidFill>
              </a:rPr>
              <a:t>5/29/2019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tx1">
                    <a:lumMod val="65000"/>
                    <a:lumOff val="35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600" y="990600"/>
            <a:ext cx="10972801" cy="508000"/>
          </a:xfrm>
        </p:spPr>
        <p:txBody>
          <a:bodyPr>
            <a:noAutofit/>
          </a:bodyPr>
          <a:lstStyle>
            <a:lvl1pPr marL="0" indent="0">
              <a:buNone/>
              <a:defRPr sz="1866">
                <a:solidFill>
                  <a:schemeClr val="tx1">
                    <a:lumMod val="65000"/>
                    <a:lumOff val="35000"/>
                  </a:schemeClr>
                </a:solidFill>
              </a:defRPr>
            </a:lvl1pPr>
          </a:lstStyle>
          <a:p>
            <a:pPr lvl="0"/>
            <a:r>
              <a:rPr lang="en-US"/>
              <a:t>Subtitle</a:t>
            </a:r>
          </a:p>
        </p:txBody>
      </p:sp>
    </p:spTree>
    <p:extLst>
      <p:ext uri="{BB962C8B-B14F-4D97-AF65-F5344CB8AC3E}">
        <p14:creationId xmlns:p14="http://schemas.microsoft.com/office/powerpoint/2010/main" val="4000005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7_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1" y="274642"/>
            <a:ext cx="6705600" cy="711081"/>
          </a:xfrm>
        </p:spPr>
        <p:txBody>
          <a:bodyPr>
            <a:noAutofit/>
          </a:bodyPr>
          <a:lstStyle>
            <a:lvl1pPr>
              <a:defRPr sz="3599"/>
            </a:lvl1pPr>
          </a:lstStyle>
          <a:p>
            <a:r>
              <a:rPr lang="en-US" dirty="0"/>
              <a:t>Click to edit Master title style</a:t>
            </a:r>
          </a:p>
        </p:txBody>
      </p:sp>
      <p:sp>
        <p:nvSpPr>
          <p:cNvPr id="3" name="Date Placeholder 2"/>
          <p:cNvSpPr>
            <a:spLocks noGrp="1"/>
          </p:cNvSpPr>
          <p:nvPr>
            <p:ph type="dt" sz="half" idx="10"/>
          </p:nvPr>
        </p:nvSpPr>
        <p:spPr/>
        <p:txBody>
          <a:bodyPr/>
          <a:lstStyle/>
          <a:p>
            <a:fld id="{425C92C5-BE0E-4C1E-9BC5-6294B7603145}" type="datetime1">
              <a:rPr lang="en-US" smtClean="0"/>
              <a:t>5/29/2019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a:xfrm>
            <a:off x="11430000" y="6356354"/>
            <a:ext cx="762001" cy="365125"/>
          </a:xfr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8900000" scaled="1"/>
            <a:tileRect/>
          </a:gradFill>
          <a:ln w="0">
            <a:noFill/>
            <a:prstDash val="solid"/>
            <a:round/>
            <a:headEnd/>
            <a:tailEnd/>
          </a:ln>
        </p:spPr>
        <p:txBody>
          <a:bodyPr vert="horz" wrap="square" lIns="0" tIns="91440" rIns="0" bIns="91440" numCol="1" anchor="ctr" anchorCtr="1" compatLnSpc="1">
            <a:prstTxWarp prst="textNoShape">
              <a:avLst/>
            </a:prstTxWarp>
          </a:bodyPr>
          <a:lstStyle>
            <a:lvl1pPr algn="r">
              <a:defRPr lang="en-US" sz="1400" kern="0" smtClean="0">
                <a:solidFill>
                  <a:schemeClr val="bg1"/>
                </a:solidFill>
                <a:latin typeface="Arial" pitchFamily="34" charset="0"/>
                <a:cs typeface="Arial" pitchFamily="34" charset="0"/>
              </a:defRPr>
            </a:lvl1pPr>
          </a:lstStyle>
          <a:p>
            <a:fld id="{96E69268-9C8B-4EBF-A9EE-DC5DC2D48DC3}" type="slidenum">
              <a:rPr lang="es-UY" smtClean="0"/>
              <a:pPr/>
              <a:t>‹#›</a:t>
            </a:fld>
            <a:endParaRPr lang="es-UY" dirty="0"/>
          </a:p>
        </p:txBody>
      </p:sp>
      <p:sp>
        <p:nvSpPr>
          <p:cNvPr id="8" name="Text Placeholder 8"/>
          <p:cNvSpPr>
            <a:spLocks noGrp="1"/>
          </p:cNvSpPr>
          <p:nvPr>
            <p:ph type="body" sz="quarter" idx="13" hasCustomPrompt="1"/>
          </p:nvPr>
        </p:nvSpPr>
        <p:spPr>
          <a:xfrm>
            <a:off x="7480301" y="362139"/>
            <a:ext cx="4114800" cy="533400"/>
          </a:xfrm>
        </p:spPr>
        <p:txBody>
          <a:bodyPr anchor="ctr">
            <a:noAutofit/>
          </a:bodyPr>
          <a:lstStyle>
            <a:lvl1pPr marL="0" indent="0" algn="r">
              <a:buNone/>
              <a:defRPr sz="1999" baseline="0">
                <a:solidFill>
                  <a:schemeClr val="tx1">
                    <a:lumMod val="50000"/>
                    <a:lumOff val="50000"/>
                  </a:schemeClr>
                </a:solidFill>
              </a:defRPr>
            </a:lvl1pPr>
          </a:lstStyle>
          <a:p>
            <a:pPr lvl="0"/>
            <a:r>
              <a:rPr lang="en-US" dirty="0"/>
              <a:t>Breadcrumb 1 &gt; Breadcrumb 2</a:t>
            </a:r>
            <a:endParaRPr lang="es-UY" dirty="0"/>
          </a:p>
        </p:txBody>
      </p:sp>
    </p:spTree>
    <p:extLst>
      <p:ext uri="{BB962C8B-B14F-4D97-AF65-F5344CB8AC3E}">
        <p14:creationId xmlns:p14="http://schemas.microsoft.com/office/powerpoint/2010/main" val="14113282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1" y="2130429"/>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1" cy="1752600"/>
          </a:xfrm>
        </p:spPr>
        <p:txBody>
          <a:bodyPr/>
          <a:lstStyle>
            <a:lvl1pPr marL="0" indent="0" algn="ctr">
              <a:buNone/>
              <a:defRPr>
                <a:solidFill>
                  <a:schemeClr val="tx1">
                    <a:tint val="75000"/>
                  </a:schemeClr>
                </a:solidFill>
              </a:defRPr>
            </a:lvl1pPr>
            <a:lvl2pPr marL="609422" indent="0" algn="ctr">
              <a:buNone/>
              <a:defRPr>
                <a:solidFill>
                  <a:schemeClr val="tx1">
                    <a:tint val="75000"/>
                  </a:schemeClr>
                </a:solidFill>
              </a:defRPr>
            </a:lvl2pPr>
            <a:lvl3pPr marL="1218845" indent="0" algn="ctr">
              <a:buNone/>
              <a:defRPr>
                <a:solidFill>
                  <a:schemeClr val="tx1">
                    <a:tint val="75000"/>
                  </a:schemeClr>
                </a:solidFill>
              </a:defRPr>
            </a:lvl3pPr>
            <a:lvl4pPr marL="1828267" indent="0" algn="ctr">
              <a:buNone/>
              <a:defRPr>
                <a:solidFill>
                  <a:schemeClr val="tx1">
                    <a:tint val="75000"/>
                  </a:schemeClr>
                </a:solidFill>
              </a:defRPr>
            </a:lvl4pPr>
            <a:lvl5pPr marL="2437689" indent="0" algn="ctr">
              <a:buNone/>
              <a:defRPr>
                <a:solidFill>
                  <a:schemeClr val="tx1">
                    <a:tint val="75000"/>
                  </a:schemeClr>
                </a:solidFill>
              </a:defRPr>
            </a:lvl5pPr>
            <a:lvl6pPr marL="3047111" indent="0" algn="ctr">
              <a:buNone/>
              <a:defRPr>
                <a:solidFill>
                  <a:schemeClr val="tx1">
                    <a:tint val="75000"/>
                  </a:schemeClr>
                </a:solidFill>
              </a:defRPr>
            </a:lvl6pPr>
            <a:lvl7pPr marL="3656534" indent="0" algn="ctr">
              <a:buNone/>
              <a:defRPr>
                <a:solidFill>
                  <a:schemeClr val="tx1">
                    <a:tint val="75000"/>
                  </a:schemeClr>
                </a:solidFill>
              </a:defRPr>
            </a:lvl7pPr>
            <a:lvl8pPr marL="4265955" indent="0" algn="ctr">
              <a:buNone/>
              <a:defRPr>
                <a:solidFill>
                  <a:schemeClr val="tx1">
                    <a:tint val="75000"/>
                  </a:schemeClr>
                </a:solidFill>
              </a:defRPr>
            </a:lvl8pPr>
            <a:lvl9pPr marL="4875378"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34F25CC8-5B14-48F2-99A5-3FA0B810AB1E}" type="datetime1">
              <a:rPr lang="en-US" smtClean="0">
                <a:solidFill>
                  <a:prstClr val="black">
                    <a:tint val="75000"/>
                  </a:prstClr>
                </a:solidFill>
              </a:rPr>
              <a:t>5/29/2019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739000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549B754-CA10-4769-9EAD-86A4DCBC3338}" type="datetime1">
              <a:rPr lang="en-US" smtClean="0">
                <a:solidFill>
                  <a:prstClr val="black">
                    <a:tint val="75000"/>
                  </a:prstClr>
                </a:solidFill>
              </a:rPr>
              <a:t>5/29/2019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699085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2"/>
            <a:ext cx="10363200" cy="1362075"/>
          </a:xfrm>
        </p:spPr>
        <p:txBody>
          <a:bodyPr anchor="t"/>
          <a:lstStyle>
            <a:lvl1pPr algn="l">
              <a:defRPr sz="5332"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666">
                <a:solidFill>
                  <a:schemeClr val="tx1">
                    <a:tint val="75000"/>
                  </a:schemeClr>
                </a:solidFill>
              </a:defRPr>
            </a:lvl1pPr>
            <a:lvl2pPr marL="609422" indent="0">
              <a:buNone/>
              <a:defRPr sz="2399">
                <a:solidFill>
                  <a:schemeClr val="tx1">
                    <a:tint val="75000"/>
                  </a:schemeClr>
                </a:solidFill>
              </a:defRPr>
            </a:lvl2pPr>
            <a:lvl3pPr marL="1218845" indent="0">
              <a:buNone/>
              <a:defRPr sz="2133">
                <a:solidFill>
                  <a:schemeClr val="tx1">
                    <a:tint val="75000"/>
                  </a:schemeClr>
                </a:solidFill>
              </a:defRPr>
            </a:lvl3pPr>
            <a:lvl4pPr marL="1828267" indent="0">
              <a:buNone/>
              <a:defRPr sz="1866">
                <a:solidFill>
                  <a:schemeClr val="tx1">
                    <a:tint val="75000"/>
                  </a:schemeClr>
                </a:solidFill>
              </a:defRPr>
            </a:lvl4pPr>
            <a:lvl5pPr marL="2437689" indent="0">
              <a:buNone/>
              <a:defRPr sz="1866">
                <a:solidFill>
                  <a:schemeClr val="tx1">
                    <a:tint val="75000"/>
                  </a:schemeClr>
                </a:solidFill>
              </a:defRPr>
            </a:lvl5pPr>
            <a:lvl6pPr marL="3047111" indent="0">
              <a:buNone/>
              <a:defRPr sz="1866">
                <a:solidFill>
                  <a:schemeClr val="tx1">
                    <a:tint val="75000"/>
                  </a:schemeClr>
                </a:solidFill>
              </a:defRPr>
            </a:lvl6pPr>
            <a:lvl7pPr marL="3656534" indent="0">
              <a:buNone/>
              <a:defRPr sz="1866">
                <a:solidFill>
                  <a:schemeClr val="tx1">
                    <a:tint val="75000"/>
                  </a:schemeClr>
                </a:solidFill>
              </a:defRPr>
            </a:lvl7pPr>
            <a:lvl8pPr marL="4265955" indent="0">
              <a:buNone/>
              <a:defRPr sz="1866">
                <a:solidFill>
                  <a:schemeClr val="tx1">
                    <a:tint val="75000"/>
                  </a:schemeClr>
                </a:solidFill>
              </a:defRPr>
            </a:lvl8pPr>
            <a:lvl9pPr marL="4875378" indent="0">
              <a:buNone/>
              <a:defRPr sz="1866">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A2C35D0-4D3E-4C8E-ACB5-C5E3A31B91E5}" type="datetime1">
              <a:rPr lang="en-US" smtClean="0">
                <a:solidFill>
                  <a:prstClr val="black">
                    <a:tint val="75000"/>
                  </a:prstClr>
                </a:solidFill>
              </a:rPr>
              <a:t>5/29/2019</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8951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2"/>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2"/>
            <a:ext cx="5384800" cy="4525963"/>
          </a:xfrm>
        </p:spPr>
        <p:txBody>
          <a:bodyPr/>
          <a:lstStyle>
            <a:lvl1pPr>
              <a:defRPr sz="3732"/>
            </a:lvl1pPr>
            <a:lvl2pPr>
              <a:defRPr sz="3199"/>
            </a:lvl2pPr>
            <a:lvl3pPr>
              <a:defRPr sz="2666"/>
            </a:lvl3pPr>
            <a:lvl4pPr>
              <a:defRPr sz="2399"/>
            </a:lvl4pPr>
            <a:lvl5pPr>
              <a:defRPr sz="2399"/>
            </a:lvl5pPr>
            <a:lvl6pPr>
              <a:defRPr sz="2399"/>
            </a:lvl6pPr>
            <a:lvl7pPr>
              <a:defRPr sz="2399"/>
            </a:lvl7pPr>
            <a:lvl8pPr>
              <a:defRPr sz="2399"/>
            </a:lvl8pPr>
            <a:lvl9pPr>
              <a:defRPr sz="23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31D2BCD-44A7-4F87-A3CF-4695CD6C1E28}" type="datetime1">
              <a:rPr lang="en-US" smtClean="0">
                <a:solidFill>
                  <a:prstClr val="black">
                    <a:tint val="75000"/>
                  </a:prstClr>
                </a:solidFill>
              </a:rPr>
              <a:t>5/29/2019</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812282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4"/>
            <a:ext cx="5386917" cy="639763"/>
          </a:xfrm>
        </p:spPr>
        <p:txBody>
          <a:bodyPr anchor="b"/>
          <a:lstStyle>
            <a:lvl1pPr marL="0" indent="0">
              <a:buNone/>
              <a:defRPr sz="3199" b="1"/>
            </a:lvl1pPr>
            <a:lvl2pPr marL="609422" indent="0">
              <a:buNone/>
              <a:defRPr sz="2666" b="1"/>
            </a:lvl2pPr>
            <a:lvl3pPr marL="1218845" indent="0">
              <a:buNone/>
              <a:defRPr sz="2399" b="1"/>
            </a:lvl3pPr>
            <a:lvl4pPr marL="1828267" indent="0">
              <a:buNone/>
              <a:defRPr sz="2133" b="1"/>
            </a:lvl4pPr>
            <a:lvl5pPr marL="2437689" indent="0">
              <a:buNone/>
              <a:defRPr sz="2133" b="1"/>
            </a:lvl5pPr>
            <a:lvl6pPr marL="3047111" indent="0">
              <a:buNone/>
              <a:defRPr sz="2133" b="1"/>
            </a:lvl6pPr>
            <a:lvl7pPr marL="3656534" indent="0">
              <a:buNone/>
              <a:defRPr sz="2133" b="1"/>
            </a:lvl7pPr>
            <a:lvl8pPr marL="4265955" indent="0">
              <a:buNone/>
              <a:defRPr sz="2133" b="1"/>
            </a:lvl8pPr>
            <a:lvl9pPr marL="4875378" indent="0">
              <a:buNone/>
              <a:defRPr sz="2133"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70" y="1535114"/>
            <a:ext cx="5389033" cy="639763"/>
          </a:xfrm>
        </p:spPr>
        <p:txBody>
          <a:bodyPr anchor="b"/>
          <a:lstStyle>
            <a:lvl1pPr marL="0" indent="0">
              <a:buNone/>
              <a:defRPr sz="3199" b="1"/>
            </a:lvl1pPr>
            <a:lvl2pPr marL="609422" indent="0">
              <a:buNone/>
              <a:defRPr sz="2666" b="1"/>
            </a:lvl2pPr>
            <a:lvl3pPr marL="1218845" indent="0">
              <a:buNone/>
              <a:defRPr sz="2399" b="1"/>
            </a:lvl3pPr>
            <a:lvl4pPr marL="1828267" indent="0">
              <a:buNone/>
              <a:defRPr sz="2133" b="1"/>
            </a:lvl4pPr>
            <a:lvl5pPr marL="2437689" indent="0">
              <a:buNone/>
              <a:defRPr sz="2133" b="1"/>
            </a:lvl5pPr>
            <a:lvl6pPr marL="3047111" indent="0">
              <a:buNone/>
              <a:defRPr sz="2133" b="1"/>
            </a:lvl6pPr>
            <a:lvl7pPr marL="3656534" indent="0">
              <a:buNone/>
              <a:defRPr sz="2133" b="1"/>
            </a:lvl7pPr>
            <a:lvl8pPr marL="4265955" indent="0">
              <a:buNone/>
              <a:defRPr sz="2133" b="1"/>
            </a:lvl8pPr>
            <a:lvl9pPr marL="4875378" indent="0">
              <a:buNone/>
              <a:defRPr sz="2133" b="1"/>
            </a:lvl9pPr>
          </a:lstStyle>
          <a:p>
            <a:pPr lvl="0"/>
            <a:r>
              <a:rPr lang="en-US"/>
              <a:t>Click to edit Master text styles</a:t>
            </a:r>
          </a:p>
        </p:txBody>
      </p:sp>
      <p:sp>
        <p:nvSpPr>
          <p:cNvPr id="6" name="Content Placeholder 5"/>
          <p:cNvSpPr>
            <a:spLocks noGrp="1"/>
          </p:cNvSpPr>
          <p:nvPr>
            <p:ph sz="quarter" idx="4"/>
          </p:nvPr>
        </p:nvSpPr>
        <p:spPr>
          <a:xfrm>
            <a:off x="6193370" y="2174875"/>
            <a:ext cx="5389033" cy="3951288"/>
          </a:xfrm>
        </p:spPr>
        <p:txBody>
          <a:bodyPr/>
          <a:lstStyle>
            <a:lvl1pPr>
              <a:defRPr sz="3199"/>
            </a:lvl1pPr>
            <a:lvl2pPr>
              <a:defRPr sz="2666"/>
            </a:lvl2pPr>
            <a:lvl3pPr>
              <a:defRPr sz="2399"/>
            </a:lvl3pPr>
            <a:lvl4pPr>
              <a:defRPr sz="2133"/>
            </a:lvl4pPr>
            <a:lvl5pPr>
              <a:defRPr sz="2133"/>
            </a:lvl5pPr>
            <a:lvl6pPr>
              <a:defRPr sz="2133"/>
            </a:lvl6pPr>
            <a:lvl7pPr>
              <a:defRPr sz="2133"/>
            </a:lvl7pPr>
            <a:lvl8pPr>
              <a:defRPr sz="2133"/>
            </a:lvl8pPr>
            <a:lvl9pPr>
              <a:defRPr sz="2133"/>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4E3541C-DDA0-4CC0-AE29-3151BB834353}" type="datetime1">
              <a:rPr lang="en-US" smtClean="0">
                <a:solidFill>
                  <a:prstClr val="black">
                    <a:tint val="75000"/>
                  </a:prstClr>
                </a:solidFill>
              </a:rPr>
              <a:t>5/29/2019</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80171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BAE66E8-97E2-48C7-9535-2613DBD13486}" type="datetime1">
              <a:rPr lang="en-US" smtClean="0">
                <a:solidFill>
                  <a:prstClr val="black">
                    <a:tint val="75000"/>
                  </a:prstClr>
                </a:solidFill>
              </a:rPr>
              <a:t>5/29/2019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tx1">
                    <a:lumMod val="65000"/>
                    <a:lumOff val="35000"/>
                  </a:schemeClr>
                </a:solidFill>
              </a:defRPr>
            </a:lvl1pPr>
          </a:lstStyle>
          <a:p>
            <a:r>
              <a:rPr lang="en-US"/>
              <a:t>Click to edit Master title style</a:t>
            </a:r>
          </a:p>
        </p:txBody>
      </p:sp>
    </p:spTree>
    <p:extLst>
      <p:ext uri="{BB962C8B-B14F-4D97-AF65-F5344CB8AC3E}">
        <p14:creationId xmlns:p14="http://schemas.microsoft.com/office/powerpoint/2010/main" val="8605161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935718C8-FE95-4AC4-AB53-50E28E9288F3}" type="datetime1">
              <a:rPr lang="en-US" smtClean="0">
                <a:solidFill>
                  <a:prstClr val="black">
                    <a:tint val="75000"/>
                  </a:prstClr>
                </a:solidFill>
              </a:rPr>
              <a:t>5/29/2019</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
        <p:nvSpPr>
          <p:cNvPr id="6" name="Title 1"/>
          <p:cNvSpPr>
            <a:spLocks noGrp="1"/>
          </p:cNvSpPr>
          <p:nvPr>
            <p:ph type="title"/>
          </p:nvPr>
        </p:nvSpPr>
        <p:spPr>
          <a:xfrm>
            <a:off x="609600" y="274641"/>
            <a:ext cx="10972801" cy="715961"/>
          </a:xfrm>
        </p:spPr>
        <p:txBody>
          <a:bodyPr>
            <a:normAutofit/>
          </a:bodyPr>
          <a:lstStyle>
            <a:lvl1pPr algn="l">
              <a:defRPr sz="3732">
                <a:solidFill>
                  <a:schemeClr val="bg1">
                    <a:lumMod val="50000"/>
                  </a:schemeClr>
                </a:solidFill>
              </a:defRPr>
            </a:lvl1pPr>
          </a:lstStyle>
          <a:p>
            <a:r>
              <a:rPr lang="en-US"/>
              <a:t>Click to edit Master title style</a:t>
            </a:r>
          </a:p>
        </p:txBody>
      </p:sp>
      <p:sp>
        <p:nvSpPr>
          <p:cNvPr id="7" name="Text Placeholder 9"/>
          <p:cNvSpPr>
            <a:spLocks noGrp="1"/>
          </p:cNvSpPr>
          <p:nvPr>
            <p:ph type="body" sz="quarter" idx="13" hasCustomPrompt="1"/>
          </p:nvPr>
        </p:nvSpPr>
        <p:spPr>
          <a:xfrm>
            <a:off x="609600" y="990600"/>
            <a:ext cx="10972801" cy="508000"/>
          </a:xfrm>
        </p:spPr>
        <p:txBody>
          <a:bodyPr>
            <a:noAutofit/>
          </a:bodyPr>
          <a:lstStyle>
            <a:lvl1pPr marL="0" indent="0">
              <a:buNone/>
              <a:defRPr sz="1866">
                <a:solidFill>
                  <a:schemeClr val="bg1">
                    <a:lumMod val="50000"/>
                  </a:schemeClr>
                </a:solidFill>
              </a:defRPr>
            </a:lvl1pPr>
          </a:lstStyle>
          <a:p>
            <a:pPr lvl="0"/>
            <a:r>
              <a:rPr lang="en-US"/>
              <a:t>Subtitle</a:t>
            </a:r>
          </a:p>
        </p:txBody>
      </p:sp>
    </p:spTree>
    <p:extLst>
      <p:ext uri="{BB962C8B-B14F-4D97-AF65-F5344CB8AC3E}">
        <p14:creationId xmlns:p14="http://schemas.microsoft.com/office/powerpoint/2010/main" val="15437556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E22E00-DC54-4919-946D-BB2B641A72F0}" type="datetime1">
              <a:rPr lang="en-US" smtClean="0">
                <a:solidFill>
                  <a:prstClr val="black">
                    <a:tint val="75000"/>
                  </a:prstClr>
                </a:solidFill>
              </a:rPr>
              <a:t>5/29/2019</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5939B1FA-81F2-4940-9AF3-5EAFB5D6669B}"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55590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81000">
              <a:srgbClr val="EEEEEE"/>
            </a:gs>
            <a:gs pos="0">
              <a:schemeClr val="bg1"/>
            </a:gs>
            <a:gs pos="100000">
              <a:schemeClr val="bg1">
                <a:lumMod val="8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41"/>
            <a:ext cx="10972801" cy="711081"/>
          </a:xfrm>
          <a:prstGeom prst="rect">
            <a:avLst/>
          </a:prstGeom>
        </p:spPr>
        <p:txBody>
          <a:bodyPr vert="horz" lIns="91436" tIns="45718" rIns="91436" bIns="45718" rtlCol="0" anchor="ctr">
            <a:normAutofit/>
          </a:bodyPr>
          <a:lstStyle/>
          <a:p>
            <a:r>
              <a:rPr lang="en-US"/>
              <a:t>Click to edit Master title style</a:t>
            </a:r>
          </a:p>
        </p:txBody>
      </p:sp>
      <p:sp>
        <p:nvSpPr>
          <p:cNvPr id="3" name="Text Placeholder 2"/>
          <p:cNvSpPr>
            <a:spLocks noGrp="1"/>
          </p:cNvSpPr>
          <p:nvPr>
            <p:ph type="body" idx="1"/>
          </p:nvPr>
        </p:nvSpPr>
        <p:spPr>
          <a:xfrm>
            <a:off x="609600" y="1138426"/>
            <a:ext cx="10972801" cy="4987739"/>
          </a:xfrm>
          <a:prstGeom prst="rect">
            <a:avLst/>
          </a:prstGeom>
        </p:spPr>
        <p:txBody>
          <a:bodyPr vert="horz" lIns="91436" tIns="45718" rIns="91436" bIns="45718"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3"/>
            <a:ext cx="2844800" cy="365125"/>
          </a:xfrm>
          <a:prstGeom prst="rect">
            <a:avLst/>
          </a:prstGeom>
        </p:spPr>
        <p:txBody>
          <a:bodyPr vert="horz" lIns="91436" tIns="45718" rIns="91436" bIns="45718" rtlCol="0" anchor="ctr"/>
          <a:lstStyle>
            <a:lvl1pPr algn="l">
              <a:defRPr sz="1600">
                <a:solidFill>
                  <a:schemeClr val="tx1">
                    <a:tint val="75000"/>
                  </a:schemeClr>
                </a:solidFill>
              </a:defRPr>
            </a:lvl1pPr>
          </a:lstStyle>
          <a:p>
            <a:pPr defTabSz="1218895"/>
            <a:fld id="{43D78FCF-0872-4E70-89DF-03E24DBBBB74}" type="datetime1">
              <a:rPr lang="en-US" smtClean="0">
                <a:solidFill>
                  <a:prstClr val="black">
                    <a:tint val="75000"/>
                  </a:prstClr>
                </a:solidFill>
              </a:rPr>
              <a:t>5/29/2019</a:t>
            </a:fld>
            <a:endParaRPr lang="en-US">
              <a:solidFill>
                <a:prstClr val="black">
                  <a:tint val="75000"/>
                </a:prstClr>
              </a:solidFill>
            </a:endParaRPr>
          </a:p>
        </p:txBody>
      </p:sp>
      <p:sp>
        <p:nvSpPr>
          <p:cNvPr id="5" name="Footer Placeholder 4"/>
          <p:cNvSpPr>
            <a:spLocks noGrp="1"/>
          </p:cNvSpPr>
          <p:nvPr>
            <p:ph type="ftr" sz="quarter" idx="3"/>
          </p:nvPr>
        </p:nvSpPr>
        <p:spPr>
          <a:xfrm>
            <a:off x="4165601" y="6356353"/>
            <a:ext cx="3860800" cy="365125"/>
          </a:xfrm>
          <a:prstGeom prst="rect">
            <a:avLst/>
          </a:prstGeom>
        </p:spPr>
        <p:txBody>
          <a:bodyPr vert="horz" lIns="91436" tIns="45718" rIns="91436" bIns="45718" rtlCol="0" anchor="ctr"/>
          <a:lstStyle>
            <a:lvl1pPr algn="ctr">
              <a:defRPr sz="1600">
                <a:solidFill>
                  <a:schemeClr val="tx1">
                    <a:tint val="75000"/>
                  </a:schemeClr>
                </a:solidFill>
              </a:defRPr>
            </a:lvl1pPr>
          </a:lstStyle>
          <a:p>
            <a:pPr defTabSz="1218895"/>
            <a:endParaRPr lang="en-US">
              <a:solidFill>
                <a:prstClr val="black">
                  <a:tint val="75000"/>
                </a:prstClr>
              </a:solidFill>
            </a:endParaRPr>
          </a:p>
        </p:txBody>
      </p:sp>
      <p:sp>
        <p:nvSpPr>
          <p:cNvPr id="6" name="Slide Number Placeholder 5"/>
          <p:cNvSpPr>
            <a:spLocks noGrp="1"/>
          </p:cNvSpPr>
          <p:nvPr>
            <p:ph type="sldNum" sz="quarter" idx="4"/>
          </p:nvPr>
        </p:nvSpPr>
        <p:spPr>
          <a:xfrm>
            <a:off x="8737602" y="6356353"/>
            <a:ext cx="2844800" cy="365125"/>
          </a:xfrm>
          <a:prstGeom prst="rect">
            <a:avLst/>
          </a:prstGeom>
        </p:spPr>
        <p:txBody>
          <a:bodyPr vert="horz" lIns="91436" tIns="45718" rIns="91436" bIns="45718" rtlCol="0" anchor="ctr"/>
          <a:lstStyle>
            <a:lvl1pPr algn="r">
              <a:defRPr sz="1600">
                <a:solidFill>
                  <a:schemeClr val="tx1">
                    <a:tint val="75000"/>
                  </a:schemeClr>
                </a:solidFill>
              </a:defRPr>
            </a:lvl1pPr>
          </a:lstStyle>
          <a:p>
            <a:pPr defTabSz="1218895"/>
            <a:fld id="{5939B1FA-81F2-4940-9AF3-5EAFB5D6669B}" type="slidenum">
              <a:rPr lang="en-US" smtClean="0">
                <a:solidFill>
                  <a:prstClr val="black">
                    <a:tint val="75000"/>
                  </a:prstClr>
                </a:solidFill>
              </a:rPr>
              <a:pPr defTabSz="1218895"/>
              <a:t>‹#›</a:t>
            </a:fld>
            <a:endParaRPr lang="en-US">
              <a:solidFill>
                <a:prstClr val="black">
                  <a:tint val="75000"/>
                </a:prstClr>
              </a:solidFill>
            </a:endParaRPr>
          </a:p>
        </p:txBody>
      </p:sp>
    </p:spTree>
    <p:extLst>
      <p:ext uri="{BB962C8B-B14F-4D97-AF65-F5344CB8AC3E}">
        <p14:creationId xmlns:p14="http://schemas.microsoft.com/office/powerpoint/2010/main" val="1395132002"/>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51" r:id="rId6"/>
    <p:sldLayoutId id="2147483752" r:id="rId7"/>
    <p:sldLayoutId id="2147483753" r:id="rId8"/>
    <p:sldLayoutId id="2147483754" r:id="rId9"/>
    <p:sldLayoutId id="2147483759" r:id="rId10"/>
    <p:sldLayoutId id="2147483760" r:id="rId11"/>
    <p:sldLayoutId id="2147483761" r:id="rId12"/>
    <p:sldLayoutId id="2147483762" r:id="rId13"/>
    <p:sldLayoutId id="2147483765" r:id="rId14"/>
    <p:sldLayoutId id="2147483768" r:id="rId15"/>
  </p:sldLayoutIdLst>
  <p:hf hdr="0" ftr="0" dt="0"/>
  <p:txStyles>
    <p:titleStyle>
      <a:lvl1pPr algn="l" defTabSz="1218845" rtl="0" eaLnBrk="1" latinLnBrk="0" hangingPunct="1">
        <a:spcBef>
          <a:spcPct val="0"/>
        </a:spcBef>
        <a:buNone/>
        <a:defRPr sz="3199" kern="1200">
          <a:solidFill>
            <a:schemeClr val="tx1">
              <a:lumMod val="65000"/>
              <a:lumOff val="35000"/>
            </a:schemeClr>
          </a:solidFill>
          <a:latin typeface="+mj-lt"/>
          <a:ea typeface="+mj-ea"/>
          <a:cs typeface="+mj-cs"/>
        </a:defRPr>
      </a:lvl1pPr>
    </p:titleStyle>
    <p:bodyStyle>
      <a:lvl1pPr marL="457067" indent="-457067" algn="l" defTabSz="1218845" rtl="0" eaLnBrk="1" latinLnBrk="0" hangingPunct="1">
        <a:spcBef>
          <a:spcPct val="20000"/>
        </a:spcBef>
        <a:buFont typeface="Arial" pitchFamily="34" charset="0"/>
        <a:buChar char="•"/>
        <a:defRPr sz="3599" kern="1200">
          <a:solidFill>
            <a:schemeClr val="tx1"/>
          </a:solidFill>
          <a:latin typeface="+mj-lt"/>
          <a:ea typeface="+mn-ea"/>
          <a:cs typeface="+mn-cs"/>
        </a:defRPr>
      </a:lvl1pPr>
      <a:lvl2pPr marL="990311" indent="-380889" algn="l" defTabSz="1218845" rtl="0" eaLnBrk="1" latinLnBrk="0" hangingPunct="1">
        <a:spcBef>
          <a:spcPct val="20000"/>
        </a:spcBef>
        <a:buFont typeface="Arial" pitchFamily="34" charset="0"/>
        <a:buChar char="–"/>
        <a:defRPr sz="3199" kern="1200">
          <a:solidFill>
            <a:schemeClr val="tx1"/>
          </a:solidFill>
          <a:latin typeface="+mj-lt"/>
          <a:ea typeface="+mn-ea"/>
          <a:cs typeface="+mn-cs"/>
        </a:defRPr>
      </a:lvl2pPr>
      <a:lvl3pPr marL="1523555" indent="-304712" algn="l" defTabSz="1218845" rtl="0" eaLnBrk="1" latinLnBrk="0" hangingPunct="1">
        <a:spcBef>
          <a:spcPct val="20000"/>
        </a:spcBef>
        <a:buFont typeface="Arial" pitchFamily="34" charset="0"/>
        <a:buChar char="•"/>
        <a:defRPr sz="2399" kern="1200">
          <a:solidFill>
            <a:schemeClr val="tx1"/>
          </a:solidFill>
          <a:latin typeface="+mj-lt"/>
          <a:ea typeface="+mn-ea"/>
          <a:cs typeface="+mn-cs"/>
        </a:defRPr>
      </a:lvl3pPr>
      <a:lvl4pPr marL="2132979" indent="-304712" algn="l" defTabSz="1218845" rtl="0" eaLnBrk="1" latinLnBrk="0" hangingPunct="1">
        <a:spcBef>
          <a:spcPct val="20000"/>
        </a:spcBef>
        <a:buFont typeface="Arial" pitchFamily="34" charset="0"/>
        <a:buChar char="–"/>
        <a:defRPr sz="2000" kern="1200">
          <a:solidFill>
            <a:schemeClr val="tx1"/>
          </a:solidFill>
          <a:latin typeface="+mj-lt"/>
          <a:ea typeface="+mn-ea"/>
          <a:cs typeface="+mn-cs"/>
        </a:defRPr>
      </a:lvl4pPr>
      <a:lvl5pPr marL="2742400" indent="-304712" algn="l" defTabSz="1218845" rtl="0" eaLnBrk="1" latinLnBrk="0" hangingPunct="1">
        <a:spcBef>
          <a:spcPct val="20000"/>
        </a:spcBef>
        <a:buFont typeface="Arial" pitchFamily="34" charset="0"/>
        <a:buChar char="»"/>
        <a:defRPr sz="2000" kern="1200">
          <a:solidFill>
            <a:schemeClr val="tx1"/>
          </a:solidFill>
          <a:latin typeface="+mj-lt"/>
          <a:ea typeface="+mn-ea"/>
          <a:cs typeface="+mn-cs"/>
        </a:defRPr>
      </a:lvl5pPr>
      <a:lvl6pPr marL="3351822"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6pPr>
      <a:lvl7pPr marL="3961244"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7pPr>
      <a:lvl8pPr marL="4570666"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8pPr>
      <a:lvl9pPr marL="5180089" indent="-304712" algn="l" defTabSz="1218845" rtl="0" eaLnBrk="1" latinLnBrk="0" hangingPunct="1">
        <a:spcBef>
          <a:spcPct val="20000"/>
        </a:spcBef>
        <a:buFont typeface="Arial" pitchFamily="34" charset="0"/>
        <a:buChar char="•"/>
        <a:defRPr sz="2666" kern="1200">
          <a:solidFill>
            <a:schemeClr val="tx1"/>
          </a:solidFill>
          <a:latin typeface="+mn-lt"/>
          <a:ea typeface="+mn-ea"/>
          <a:cs typeface="+mn-cs"/>
        </a:defRPr>
      </a:lvl9pPr>
    </p:bodyStyle>
    <p:otherStyle>
      <a:defPPr>
        <a:defRPr lang="en-US"/>
      </a:defPPr>
      <a:lvl1pPr marL="0" algn="l" defTabSz="1218845" rtl="0" eaLnBrk="1" latinLnBrk="0" hangingPunct="1">
        <a:defRPr sz="2399" kern="1200">
          <a:solidFill>
            <a:schemeClr val="tx1"/>
          </a:solidFill>
          <a:latin typeface="+mn-lt"/>
          <a:ea typeface="+mn-ea"/>
          <a:cs typeface="+mn-cs"/>
        </a:defRPr>
      </a:lvl1pPr>
      <a:lvl2pPr marL="609422" algn="l" defTabSz="1218845" rtl="0" eaLnBrk="1" latinLnBrk="0" hangingPunct="1">
        <a:defRPr sz="2399" kern="1200">
          <a:solidFill>
            <a:schemeClr val="tx1"/>
          </a:solidFill>
          <a:latin typeface="+mn-lt"/>
          <a:ea typeface="+mn-ea"/>
          <a:cs typeface="+mn-cs"/>
        </a:defRPr>
      </a:lvl2pPr>
      <a:lvl3pPr marL="1218845" algn="l" defTabSz="1218845" rtl="0" eaLnBrk="1" latinLnBrk="0" hangingPunct="1">
        <a:defRPr sz="2399" kern="1200">
          <a:solidFill>
            <a:schemeClr val="tx1"/>
          </a:solidFill>
          <a:latin typeface="+mn-lt"/>
          <a:ea typeface="+mn-ea"/>
          <a:cs typeface="+mn-cs"/>
        </a:defRPr>
      </a:lvl3pPr>
      <a:lvl4pPr marL="1828267" algn="l" defTabSz="1218845" rtl="0" eaLnBrk="1" latinLnBrk="0" hangingPunct="1">
        <a:defRPr sz="2399" kern="1200">
          <a:solidFill>
            <a:schemeClr val="tx1"/>
          </a:solidFill>
          <a:latin typeface="+mn-lt"/>
          <a:ea typeface="+mn-ea"/>
          <a:cs typeface="+mn-cs"/>
        </a:defRPr>
      </a:lvl4pPr>
      <a:lvl5pPr marL="2437689" algn="l" defTabSz="1218845" rtl="0" eaLnBrk="1" latinLnBrk="0" hangingPunct="1">
        <a:defRPr sz="2399" kern="1200">
          <a:solidFill>
            <a:schemeClr val="tx1"/>
          </a:solidFill>
          <a:latin typeface="+mn-lt"/>
          <a:ea typeface="+mn-ea"/>
          <a:cs typeface="+mn-cs"/>
        </a:defRPr>
      </a:lvl5pPr>
      <a:lvl6pPr marL="3047111" algn="l" defTabSz="1218845" rtl="0" eaLnBrk="1" latinLnBrk="0" hangingPunct="1">
        <a:defRPr sz="2399" kern="1200">
          <a:solidFill>
            <a:schemeClr val="tx1"/>
          </a:solidFill>
          <a:latin typeface="+mn-lt"/>
          <a:ea typeface="+mn-ea"/>
          <a:cs typeface="+mn-cs"/>
        </a:defRPr>
      </a:lvl6pPr>
      <a:lvl7pPr marL="3656534" algn="l" defTabSz="1218845" rtl="0" eaLnBrk="1" latinLnBrk="0" hangingPunct="1">
        <a:defRPr sz="2399" kern="1200">
          <a:solidFill>
            <a:schemeClr val="tx1"/>
          </a:solidFill>
          <a:latin typeface="+mn-lt"/>
          <a:ea typeface="+mn-ea"/>
          <a:cs typeface="+mn-cs"/>
        </a:defRPr>
      </a:lvl7pPr>
      <a:lvl8pPr marL="4265955" algn="l" defTabSz="1218845" rtl="0" eaLnBrk="1" latinLnBrk="0" hangingPunct="1">
        <a:defRPr sz="2399" kern="1200">
          <a:solidFill>
            <a:schemeClr val="tx1"/>
          </a:solidFill>
          <a:latin typeface="+mn-lt"/>
          <a:ea typeface="+mn-ea"/>
          <a:cs typeface="+mn-cs"/>
        </a:defRPr>
      </a:lvl8pPr>
      <a:lvl9pPr marL="4875378" algn="l" defTabSz="1218845" rtl="0" eaLnBrk="1" latinLnBrk="0" hangingPunct="1">
        <a:defRPr sz="23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6.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6.xml"/><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9.xml"/><Relationship Id="rId5" Type="http://schemas.openxmlformats.org/officeDocument/2006/relationships/image" Target="../media/image10.png"/><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25.xml"/><Relationship Id="rId1" Type="http://schemas.openxmlformats.org/officeDocument/2006/relationships/slideLayout" Target="../slideLayouts/slideLayout9.xml"/><Relationship Id="rId6" Type="http://schemas.openxmlformats.org/officeDocument/2006/relationships/image" Target="../media/image5.png"/><Relationship Id="rId5" Type="http://schemas.openxmlformats.org/officeDocument/2006/relationships/image" Target="../media/image13.png"/><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9.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7.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9.xml"/><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9.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9.xml"/><Relationship Id="rId4"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22000" b="-22000"/>
          </a:stretch>
        </a:blipFill>
        <a:effectLst/>
      </p:bgPr>
    </p: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E21FDEF-238C-49C2-8905-450D0EBAF278}"/>
              </a:ext>
            </a:extLst>
          </p:cNvPr>
          <p:cNvSpPr/>
          <p:nvPr/>
        </p:nvSpPr>
        <p:spPr>
          <a:xfrm>
            <a:off x="3810000" y="321924"/>
            <a:ext cx="7313614" cy="1878906"/>
          </a:xfrm>
          <a:prstGeom prst="rect">
            <a:avLst/>
          </a:prstGeom>
          <a:solidFill>
            <a:schemeClr val="accent6">
              <a:lumMod val="5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7" name="Rectangle 6">
            <a:extLst>
              <a:ext uri="{FF2B5EF4-FFF2-40B4-BE49-F238E27FC236}">
                <a16:creationId xmlns:a16="http://schemas.microsoft.com/office/drawing/2014/main" id="{97933469-881F-4A9D-9281-77F2407DAD7F}"/>
              </a:ext>
            </a:extLst>
          </p:cNvPr>
          <p:cNvSpPr/>
          <p:nvPr/>
        </p:nvSpPr>
        <p:spPr>
          <a:xfrm>
            <a:off x="3447257" y="538102"/>
            <a:ext cx="7886700" cy="1446550"/>
          </a:xfrm>
          <a:prstGeom prst="rect">
            <a:avLst/>
          </a:prstGeom>
        </p:spPr>
        <p:txBody>
          <a:bodyPr wrap="square">
            <a:spAutoFit/>
          </a:bodyPr>
          <a:lstStyle/>
          <a:p>
            <a:pPr algn="ctr" defTabSz="914126"/>
            <a:r>
              <a:rPr lang="en-US" sz="4400" b="1" kern="0" cap="all" dirty="0">
                <a:solidFill>
                  <a:prstClr val="white"/>
                </a:solidFill>
                <a:effectLst>
                  <a:outerShdw blurRad="50800" dist="38100" dir="13500000" algn="br" rotWithShape="0">
                    <a:prstClr val="black">
                      <a:alpha val="40000"/>
                    </a:prstClr>
                  </a:outerShdw>
                </a:effectLst>
                <a:latin typeface="Arial Narrow" panose="020B0606020202030204" pitchFamily="34" charset="0"/>
                <a:cs typeface="Arial" pitchFamily="34" charset="0"/>
              </a:rPr>
              <a:t>Detection of fake news Generated by bot</a:t>
            </a:r>
          </a:p>
        </p:txBody>
      </p:sp>
      <p:sp>
        <p:nvSpPr>
          <p:cNvPr id="8" name="Rectangle 7">
            <a:extLst>
              <a:ext uri="{FF2B5EF4-FFF2-40B4-BE49-F238E27FC236}">
                <a16:creationId xmlns:a16="http://schemas.microsoft.com/office/drawing/2014/main" id="{60A04665-3C80-47F2-98FB-E09F07A1EDE3}"/>
              </a:ext>
            </a:extLst>
          </p:cNvPr>
          <p:cNvSpPr/>
          <p:nvPr/>
        </p:nvSpPr>
        <p:spPr>
          <a:xfrm>
            <a:off x="-20636" y="5899496"/>
            <a:ext cx="2344736" cy="958503"/>
          </a:xfrm>
          <a:prstGeom prst="rect">
            <a:avLst/>
          </a:prstGeom>
          <a:solidFill>
            <a:schemeClr val="accent6">
              <a:lumMod val="50000"/>
              <a:alpha val="4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9" name="Rectangle 8">
            <a:extLst>
              <a:ext uri="{FF2B5EF4-FFF2-40B4-BE49-F238E27FC236}">
                <a16:creationId xmlns:a16="http://schemas.microsoft.com/office/drawing/2014/main" id="{8817D9C7-59C9-45CC-9C8C-CF1B57810B2D}"/>
              </a:ext>
            </a:extLst>
          </p:cNvPr>
          <p:cNvSpPr/>
          <p:nvPr/>
        </p:nvSpPr>
        <p:spPr>
          <a:xfrm>
            <a:off x="38100" y="5963248"/>
            <a:ext cx="2344736" cy="830997"/>
          </a:xfrm>
          <a:prstGeom prst="rect">
            <a:avLst/>
          </a:prstGeom>
        </p:spPr>
        <p:txBody>
          <a:bodyPr wrap="square">
            <a:spAutoFit/>
          </a:bodyPr>
          <a:lstStyle/>
          <a:p>
            <a:pPr defTabSz="914126"/>
            <a:r>
              <a:rPr lang="en-US" b="1" kern="0" dirty="0">
                <a:solidFill>
                  <a:schemeClr val="bg1"/>
                </a:solidFill>
                <a:effectLst>
                  <a:outerShdw blurRad="50800" dist="38100" dir="13500000" algn="br" rotWithShape="0">
                    <a:prstClr val="black">
                      <a:alpha val="40000"/>
                    </a:prstClr>
                  </a:outerShdw>
                </a:effectLst>
                <a:latin typeface="Arial Narrow" panose="020B0606020202030204" pitchFamily="34" charset="0"/>
                <a:cs typeface="Arial" pitchFamily="34" charset="0"/>
              </a:rPr>
              <a:t>Low </a:t>
            </a:r>
            <a:r>
              <a:rPr lang="en-US" b="1" kern="0" dirty="0" err="1">
                <a:solidFill>
                  <a:schemeClr val="bg1"/>
                </a:solidFill>
                <a:effectLst>
                  <a:outerShdw blurRad="50800" dist="38100" dir="13500000" algn="br" rotWithShape="0">
                    <a:prstClr val="black">
                      <a:alpha val="40000"/>
                    </a:prstClr>
                  </a:outerShdw>
                </a:effectLst>
                <a:latin typeface="Arial Narrow" panose="020B0606020202030204" pitchFamily="34" charset="0"/>
                <a:cs typeface="Arial" pitchFamily="34" charset="0"/>
              </a:rPr>
              <a:t>Kah</a:t>
            </a:r>
            <a:r>
              <a:rPr lang="en-US" b="1" kern="0" dirty="0">
                <a:solidFill>
                  <a:schemeClr val="bg1"/>
                </a:solidFill>
                <a:effectLst>
                  <a:outerShdw blurRad="50800" dist="38100" dir="13500000" algn="br" rotWithShape="0">
                    <a:prstClr val="black">
                      <a:alpha val="40000"/>
                    </a:prstClr>
                  </a:outerShdw>
                </a:effectLst>
                <a:latin typeface="Arial Narrow" panose="020B0606020202030204" pitchFamily="34" charset="0"/>
                <a:cs typeface="Arial" pitchFamily="34" charset="0"/>
              </a:rPr>
              <a:t> Hou</a:t>
            </a:r>
          </a:p>
          <a:p>
            <a:pPr defTabSz="914126"/>
            <a:r>
              <a:rPr lang="en-US" b="1" kern="0" dirty="0">
                <a:solidFill>
                  <a:schemeClr val="bg1"/>
                </a:solidFill>
                <a:effectLst>
                  <a:outerShdw blurRad="50800" dist="38100" dir="13500000" algn="br" rotWithShape="0">
                    <a:prstClr val="black">
                      <a:alpha val="40000"/>
                    </a:prstClr>
                  </a:outerShdw>
                </a:effectLst>
                <a:latin typeface="Arial Narrow" panose="020B0606020202030204" pitchFamily="34" charset="0"/>
                <a:cs typeface="Arial" pitchFamily="34" charset="0"/>
              </a:rPr>
              <a:t>May 2019</a:t>
            </a:r>
          </a:p>
        </p:txBody>
      </p:sp>
      <p:sp>
        <p:nvSpPr>
          <p:cNvPr id="2" name="Slide Number Placeholder 1">
            <a:extLst>
              <a:ext uri="{FF2B5EF4-FFF2-40B4-BE49-F238E27FC236}">
                <a16:creationId xmlns:a16="http://schemas.microsoft.com/office/drawing/2014/main" id="{E2970890-A191-497E-9145-0EB0358084C0}"/>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a:t>
            </a:fld>
            <a:endParaRPr lang="en-US">
              <a:solidFill>
                <a:prstClr val="black">
                  <a:tint val="75000"/>
                </a:prstClr>
              </a:solidFill>
            </a:endParaRPr>
          </a:p>
        </p:txBody>
      </p:sp>
    </p:spTree>
    <p:extLst>
      <p:ext uri="{BB962C8B-B14F-4D97-AF65-F5344CB8AC3E}">
        <p14:creationId xmlns:p14="http://schemas.microsoft.com/office/powerpoint/2010/main" val="24037961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38200" y="221287"/>
            <a:ext cx="10515600" cy="144629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1</a:t>
            </a:r>
            <a:r>
              <a:rPr lang="en-US" sz="4399" baseline="30000" dirty="0">
                <a:solidFill>
                  <a:schemeClr val="tx2"/>
                </a:solidFill>
                <a:latin typeface="Arial" panose="020B0604020202020204" pitchFamily="34" charset="0"/>
                <a:cs typeface="Arial" panose="020B0604020202020204" pitchFamily="34" charset="0"/>
              </a:rPr>
              <a:t>st</a:t>
            </a:r>
            <a:r>
              <a:rPr lang="en-US" sz="4399" dirty="0">
                <a:solidFill>
                  <a:schemeClr val="tx2"/>
                </a:solidFill>
                <a:latin typeface="Arial" panose="020B0604020202020204" pitchFamily="34" charset="0"/>
                <a:cs typeface="Arial" panose="020B0604020202020204" pitchFamily="34" charset="0"/>
              </a:rPr>
              <a:t> Approach </a:t>
            </a:r>
          </a:p>
          <a:p>
            <a:pPr algn="ctr" defTabSz="914126"/>
            <a:r>
              <a:rPr lang="en-US" sz="4399" dirty="0">
                <a:solidFill>
                  <a:schemeClr val="tx2"/>
                </a:solidFill>
                <a:latin typeface="Arial" panose="020B0604020202020204" pitchFamily="34" charset="0"/>
                <a:cs typeface="Arial" panose="020B0604020202020204" pitchFamily="34" charset="0"/>
              </a:rPr>
              <a:t>Machine Learning Models</a:t>
            </a:r>
          </a:p>
        </p:txBody>
      </p:sp>
      <p:grpSp>
        <p:nvGrpSpPr>
          <p:cNvPr id="43" name="Group 42"/>
          <p:cNvGrpSpPr/>
          <p:nvPr/>
        </p:nvGrpSpPr>
        <p:grpSpPr>
          <a:xfrm>
            <a:off x="522380" y="5454402"/>
            <a:ext cx="935604" cy="890448"/>
            <a:chOff x="3439884" y="5265051"/>
            <a:chExt cx="653143" cy="653143"/>
          </a:xfrm>
          <a:solidFill>
            <a:schemeClr val="bg2">
              <a:lumMod val="90000"/>
            </a:schemeClr>
          </a:solidFill>
        </p:grpSpPr>
        <p:sp>
          <p:nvSpPr>
            <p:cNvPr id="16" name="Oval 15"/>
            <p:cNvSpPr/>
            <p:nvPr/>
          </p:nvSpPr>
          <p:spPr>
            <a:xfrm>
              <a:off x="3439884" y="5265051"/>
              <a:ext cx="653143" cy="653143"/>
            </a:xfrm>
            <a:prstGeom prst="ellipse">
              <a:avLst/>
            </a:prstGeom>
            <a:grp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nvGrpSpPr>
            <p:cNvPr id="38" name="Group 19"/>
            <p:cNvGrpSpPr>
              <a:grpSpLocks noChangeAspect="1"/>
            </p:cNvGrpSpPr>
            <p:nvPr/>
          </p:nvGrpSpPr>
          <p:grpSpPr bwMode="auto">
            <a:xfrm>
              <a:off x="3642467" y="5386834"/>
              <a:ext cx="263525" cy="409575"/>
              <a:chOff x="638" y="336"/>
              <a:chExt cx="166" cy="258"/>
            </a:xfrm>
            <a:grpFill/>
          </p:grpSpPr>
          <p:sp>
            <p:nvSpPr>
              <p:cNvPr id="41" name="Freeform 21"/>
              <p:cNvSpPr>
                <a:spLocks noEditPoints="1"/>
              </p:cNvSpPr>
              <p:nvPr/>
            </p:nvSpPr>
            <p:spPr bwMode="auto">
              <a:xfrm>
                <a:off x="638" y="336"/>
                <a:ext cx="85" cy="258"/>
              </a:xfrm>
              <a:custGeom>
                <a:avLst/>
                <a:gdLst>
                  <a:gd name="T0" fmla="*/ 142 w 1101"/>
                  <a:gd name="T1" fmla="*/ 2711 h 3357"/>
                  <a:gd name="T2" fmla="*/ 498 w 1101"/>
                  <a:gd name="T3" fmla="*/ 1957 h 3357"/>
                  <a:gd name="T4" fmla="*/ 425 w 1101"/>
                  <a:gd name="T5" fmla="*/ 0 h 3357"/>
                  <a:gd name="T6" fmla="*/ 693 w 1101"/>
                  <a:gd name="T7" fmla="*/ 2 h 3357"/>
                  <a:gd name="T8" fmla="*/ 719 w 1101"/>
                  <a:gd name="T9" fmla="*/ 20 h 3357"/>
                  <a:gd name="T10" fmla="*/ 731 w 1101"/>
                  <a:gd name="T11" fmla="*/ 49 h 3357"/>
                  <a:gd name="T12" fmla="*/ 705 w 1101"/>
                  <a:gd name="T13" fmla="*/ 200 h 3357"/>
                  <a:gd name="T14" fmla="*/ 749 w 1101"/>
                  <a:gd name="T15" fmla="*/ 202 h 3357"/>
                  <a:gd name="T16" fmla="*/ 776 w 1101"/>
                  <a:gd name="T17" fmla="*/ 223 h 3357"/>
                  <a:gd name="T18" fmla="*/ 786 w 1101"/>
                  <a:gd name="T19" fmla="*/ 254 h 3357"/>
                  <a:gd name="T20" fmla="*/ 804 w 1101"/>
                  <a:gd name="T21" fmla="*/ 1093 h 3357"/>
                  <a:gd name="T22" fmla="*/ 851 w 1101"/>
                  <a:gd name="T23" fmla="*/ 1125 h 3357"/>
                  <a:gd name="T24" fmla="*/ 904 w 1101"/>
                  <a:gd name="T25" fmla="*/ 1166 h 3357"/>
                  <a:gd name="T26" fmla="*/ 961 w 1101"/>
                  <a:gd name="T27" fmla="*/ 1217 h 3357"/>
                  <a:gd name="T28" fmla="*/ 1015 w 1101"/>
                  <a:gd name="T29" fmla="*/ 1277 h 3357"/>
                  <a:gd name="T30" fmla="*/ 1059 w 1101"/>
                  <a:gd name="T31" fmla="*/ 1343 h 3357"/>
                  <a:gd name="T32" fmla="*/ 1090 w 1101"/>
                  <a:gd name="T33" fmla="*/ 1415 h 3357"/>
                  <a:gd name="T34" fmla="*/ 1101 w 1101"/>
                  <a:gd name="T35" fmla="*/ 1493 h 3357"/>
                  <a:gd name="T36" fmla="*/ 1098 w 1101"/>
                  <a:gd name="T37" fmla="*/ 3319 h 3357"/>
                  <a:gd name="T38" fmla="*/ 1079 w 1101"/>
                  <a:gd name="T39" fmla="*/ 3347 h 3357"/>
                  <a:gd name="T40" fmla="*/ 1046 w 1101"/>
                  <a:gd name="T41" fmla="*/ 3357 h 3357"/>
                  <a:gd name="T42" fmla="*/ 38 w 1101"/>
                  <a:gd name="T43" fmla="*/ 3354 h 3357"/>
                  <a:gd name="T44" fmla="*/ 11 w 1101"/>
                  <a:gd name="T45" fmla="*/ 3335 h 3357"/>
                  <a:gd name="T46" fmla="*/ 0 w 1101"/>
                  <a:gd name="T47" fmla="*/ 3302 h 3357"/>
                  <a:gd name="T48" fmla="*/ 3 w 1101"/>
                  <a:gd name="T49" fmla="*/ 1454 h 3357"/>
                  <a:gd name="T50" fmla="*/ 25 w 1101"/>
                  <a:gd name="T51" fmla="*/ 1379 h 3357"/>
                  <a:gd name="T52" fmla="*/ 64 w 1101"/>
                  <a:gd name="T53" fmla="*/ 1309 h 3357"/>
                  <a:gd name="T54" fmla="*/ 113 w 1101"/>
                  <a:gd name="T55" fmla="*/ 1246 h 3357"/>
                  <a:gd name="T56" fmla="*/ 169 w 1101"/>
                  <a:gd name="T57" fmla="*/ 1191 h 3357"/>
                  <a:gd name="T58" fmla="*/ 225 w 1101"/>
                  <a:gd name="T59" fmla="*/ 1144 h 3357"/>
                  <a:gd name="T60" fmla="*/ 275 w 1101"/>
                  <a:gd name="T61" fmla="*/ 1107 h 3357"/>
                  <a:gd name="T62" fmla="*/ 316 w 1101"/>
                  <a:gd name="T63" fmla="*/ 1081 h 3357"/>
                  <a:gd name="T64" fmla="*/ 319 w 1101"/>
                  <a:gd name="T65" fmla="*/ 237 h 3357"/>
                  <a:gd name="T66" fmla="*/ 338 w 1101"/>
                  <a:gd name="T67" fmla="*/ 210 h 3357"/>
                  <a:gd name="T68" fmla="*/ 371 w 1101"/>
                  <a:gd name="T69" fmla="*/ 200 h 3357"/>
                  <a:gd name="T70" fmla="*/ 371 w 1101"/>
                  <a:gd name="T71" fmla="*/ 64 h 3357"/>
                  <a:gd name="T72" fmla="*/ 374 w 1101"/>
                  <a:gd name="T73" fmla="*/ 34 h 3357"/>
                  <a:gd name="T74" fmla="*/ 395 w 1101"/>
                  <a:gd name="T75" fmla="*/ 9 h 3357"/>
                  <a:gd name="T76" fmla="*/ 425 w 1101"/>
                  <a:gd name="T77" fmla="*/ 0 h 3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01" h="3357">
                    <a:moveTo>
                      <a:pt x="142" y="1957"/>
                    </a:moveTo>
                    <a:lnTo>
                      <a:pt x="142" y="2711"/>
                    </a:lnTo>
                    <a:lnTo>
                      <a:pt x="498" y="2711"/>
                    </a:lnTo>
                    <a:lnTo>
                      <a:pt x="498" y="1957"/>
                    </a:lnTo>
                    <a:lnTo>
                      <a:pt x="142" y="1957"/>
                    </a:lnTo>
                    <a:close/>
                    <a:moveTo>
                      <a:pt x="425" y="0"/>
                    </a:moveTo>
                    <a:lnTo>
                      <a:pt x="677" y="0"/>
                    </a:lnTo>
                    <a:lnTo>
                      <a:pt x="693" y="2"/>
                    </a:lnTo>
                    <a:lnTo>
                      <a:pt x="707" y="9"/>
                    </a:lnTo>
                    <a:lnTo>
                      <a:pt x="719" y="20"/>
                    </a:lnTo>
                    <a:lnTo>
                      <a:pt x="728" y="34"/>
                    </a:lnTo>
                    <a:lnTo>
                      <a:pt x="731" y="49"/>
                    </a:lnTo>
                    <a:lnTo>
                      <a:pt x="731" y="64"/>
                    </a:lnTo>
                    <a:lnTo>
                      <a:pt x="705" y="200"/>
                    </a:lnTo>
                    <a:lnTo>
                      <a:pt x="731" y="200"/>
                    </a:lnTo>
                    <a:lnTo>
                      <a:pt x="749" y="202"/>
                    </a:lnTo>
                    <a:lnTo>
                      <a:pt x="763" y="210"/>
                    </a:lnTo>
                    <a:lnTo>
                      <a:pt x="776" y="223"/>
                    </a:lnTo>
                    <a:lnTo>
                      <a:pt x="784" y="237"/>
                    </a:lnTo>
                    <a:lnTo>
                      <a:pt x="786" y="254"/>
                    </a:lnTo>
                    <a:lnTo>
                      <a:pt x="786" y="1081"/>
                    </a:lnTo>
                    <a:lnTo>
                      <a:pt x="804" y="1093"/>
                    </a:lnTo>
                    <a:lnTo>
                      <a:pt x="826" y="1107"/>
                    </a:lnTo>
                    <a:lnTo>
                      <a:pt x="851" y="1125"/>
                    </a:lnTo>
                    <a:lnTo>
                      <a:pt x="877" y="1144"/>
                    </a:lnTo>
                    <a:lnTo>
                      <a:pt x="904" y="1166"/>
                    </a:lnTo>
                    <a:lnTo>
                      <a:pt x="933" y="1191"/>
                    </a:lnTo>
                    <a:lnTo>
                      <a:pt x="961" y="1217"/>
                    </a:lnTo>
                    <a:lnTo>
                      <a:pt x="988" y="1246"/>
                    </a:lnTo>
                    <a:lnTo>
                      <a:pt x="1015" y="1277"/>
                    </a:lnTo>
                    <a:lnTo>
                      <a:pt x="1039" y="1309"/>
                    </a:lnTo>
                    <a:lnTo>
                      <a:pt x="1059" y="1343"/>
                    </a:lnTo>
                    <a:lnTo>
                      <a:pt x="1077" y="1379"/>
                    </a:lnTo>
                    <a:lnTo>
                      <a:pt x="1090" y="1415"/>
                    </a:lnTo>
                    <a:lnTo>
                      <a:pt x="1098" y="1454"/>
                    </a:lnTo>
                    <a:lnTo>
                      <a:pt x="1101" y="1493"/>
                    </a:lnTo>
                    <a:lnTo>
                      <a:pt x="1101" y="3302"/>
                    </a:lnTo>
                    <a:lnTo>
                      <a:pt x="1098" y="3319"/>
                    </a:lnTo>
                    <a:lnTo>
                      <a:pt x="1091" y="3335"/>
                    </a:lnTo>
                    <a:lnTo>
                      <a:pt x="1079" y="3347"/>
                    </a:lnTo>
                    <a:lnTo>
                      <a:pt x="1063" y="3354"/>
                    </a:lnTo>
                    <a:lnTo>
                      <a:pt x="1046" y="3357"/>
                    </a:lnTo>
                    <a:lnTo>
                      <a:pt x="56" y="3357"/>
                    </a:lnTo>
                    <a:lnTo>
                      <a:pt x="38" y="3354"/>
                    </a:lnTo>
                    <a:lnTo>
                      <a:pt x="23" y="3347"/>
                    </a:lnTo>
                    <a:lnTo>
                      <a:pt x="11" y="3335"/>
                    </a:lnTo>
                    <a:lnTo>
                      <a:pt x="3" y="3319"/>
                    </a:lnTo>
                    <a:lnTo>
                      <a:pt x="0" y="3302"/>
                    </a:lnTo>
                    <a:lnTo>
                      <a:pt x="0" y="1493"/>
                    </a:lnTo>
                    <a:lnTo>
                      <a:pt x="3" y="1454"/>
                    </a:lnTo>
                    <a:lnTo>
                      <a:pt x="11" y="1415"/>
                    </a:lnTo>
                    <a:lnTo>
                      <a:pt x="25" y="1379"/>
                    </a:lnTo>
                    <a:lnTo>
                      <a:pt x="42" y="1343"/>
                    </a:lnTo>
                    <a:lnTo>
                      <a:pt x="64" y="1309"/>
                    </a:lnTo>
                    <a:lnTo>
                      <a:pt x="88" y="1277"/>
                    </a:lnTo>
                    <a:lnTo>
                      <a:pt x="113" y="1246"/>
                    </a:lnTo>
                    <a:lnTo>
                      <a:pt x="140" y="1217"/>
                    </a:lnTo>
                    <a:lnTo>
                      <a:pt x="169" y="1191"/>
                    </a:lnTo>
                    <a:lnTo>
                      <a:pt x="197" y="1166"/>
                    </a:lnTo>
                    <a:lnTo>
                      <a:pt x="225" y="1144"/>
                    </a:lnTo>
                    <a:lnTo>
                      <a:pt x="251" y="1125"/>
                    </a:lnTo>
                    <a:lnTo>
                      <a:pt x="275" y="1107"/>
                    </a:lnTo>
                    <a:lnTo>
                      <a:pt x="297" y="1093"/>
                    </a:lnTo>
                    <a:lnTo>
                      <a:pt x="316" y="1081"/>
                    </a:lnTo>
                    <a:lnTo>
                      <a:pt x="316" y="254"/>
                    </a:lnTo>
                    <a:lnTo>
                      <a:pt x="319" y="237"/>
                    </a:lnTo>
                    <a:lnTo>
                      <a:pt x="326" y="223"/>
                    </a:lnTo>
                    <a:lnTo>
                      <a:pt x="338" y="210"/>
                    </a:lnTo>
                    <a:lnTo>
                      <a:pt x="354" y="202"/>
                    </a:lnTo>
                    <a:lnTo>
                      <a:pt x="371" y="200"/>
                    </a:lnTo>
                    <a:lnTo>
                      <a:pt x="396" y="200"/>
                    </a:lnTo>
                    <a:lnTo>
                      <a:pt x="371" y="64"/>
                    </a:lnTo>
                    <a:lnTo>
                      <a:pt x="370" y="49"/>
                    </a:lnTo>
                    <a:lnTo>
                      <a:pt x="374" y="34"/>
                    </a:lnTo>
                    <a:lnTo>
                      <a:pt x="383" y="20"/>
                    </a:lnTo>
                    <a:lnTo>
                      <a:pt x="395" y="9"/>
                    </a:lnTo>
                    <a:lnTo>
                      <a:pt x="409" y="2"/>
                    </a:lnTo>
                    <a:lnTo>
                      <a:pt x="425"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prstClr val="black"/>
                  </a:solidFill>
                </a:endParaRPr>
              </a:p>
            </p:txBody>
          </p:sp>
          <p:sp>
            <p:nvSpPr>
              <p:cNvPr id="42" name="Freeform 22"/>
              <p:cNvSpPr>
                <a:spLocks/>
              </p:cNvSpPr>
              <p:nvPr/>
            </p:nvSpPr>
            <p:spPr bwMode="auto">
              <a:xfrm>
                <a:off x="729" y="455"/>
                <a:ext cx="75" cy="139"/>
              </a:xfrm>
              <a:custGeom>
                <a:avLst/>
                <a:gdLst>
                  <a:gd name="T0" fmla="*/ 852 w 982"/>
                  <a:gd name="T1" fmla="*/ 0 h 1813"/>
                  <a:gd name="T2" fmla="*/ 886 w 982"/>
                  <a:gd name="T3" fmla="*/ 9 h 1813"/>
                  <a:gd name="T4" fmla="*/ 911 w 982"/>
                  <a:gd name="T5" fmla="*/ 34 h 1813"/>
                  <a:gd name="T6" fmla="*/ 925 w 982"/>
                  <a:gd name="T7" fmla="*/ 82 h 1813"/>
                  <a:gd name="T8" fmla="*/ 942 w 982"/>
                  <a:gd name="T9" fmla="*/ 156 h 1813"/>
                  <a:gd name="T10" fmla="*/ 958 w 982"/>
                  <a:gd name="T11" fmla="*/ 243 h 1813"/>
                  <a:gd name="T12" fmla="*/ 971 w 982"/>
                  <a:gd name="T13" fmla="*/ 341 h 1813"/>
                  <a:gd name="T14" fmla="*/ 980 w 982"/>
                  <a:gd name="T15" fmla="*/ 446 h 1813"/>
                  <a:gd name="T16" fmla="*/ 981 w 982"/>
                  <a:gd name="T17" fmla="*/ 553 h 1813"/>
                  <a:gd name="T18" fmla="*/ 971 w 982"/>
                  <a:gd name="T19" fmla="*/ 660 h 1813"/>
                  <a:gd name="T20" fmla="*/ 950 w 982"/>
                  <a:gd name="T21" fmla="*/ 763 h 1813"/>
                  <a:gd name="T22" fmla="*/ 914 w 982"/>
                  <a:gd name="T23" fmla="*/ 858 h 1813"/>
                  <a:gd name="T24" fmla="*/ 864 w 982"/>
                  <a:gd name="T25" fmla="*/ 939 h 1813"/>
                  <a:gd name="T26" fmla="*/ 802 w 982"/>
                  <a:gd name="T27" fmla="*/ 1001 h 1813"/>
                  <a:gd name="T28" fmla="*/ 729 w 982"/>
                  <a:gd name="T29" fmla="*/ 1047 h 1813"/>
                  <a:gd name="T30" fmla="*/ 643 w 982"/>
                  <a:gd name="T31" fmla="*/ 1078 h 1813"/>
                  <a:gd name="T32" fmla="*/ 597 w 982"/>
                  <a:gd name="T33" fmla="*/ 1604 h 1813"/>
                  <a:gd name="T34" fmla="*/ 771 w 982"/>
                  <a:gd name="T35" fmla="*/ 1607 h 1813"/>
                  <a:gd name="T36" fmla="*/ 814 w 982"/>
                  <a:gd name="T37" fmla="*/ 1626 h 1813"/>
                  <a:gd name="T38" fmla="*/ 843 w 982"/>
                  <a:gd name="T39" fmla="*/ 1662 h 1813"/>
                  <a:gd name="T40" fmla="*/ 853 w 982"/>
                  <a:gd name="T41" fmla="*/ 1708 h 1813"/>
                  <a:gd name="T42" fmla="*/ 843 w 982"/>
                  <a:gd name="T43" fmla="*/ 1754 h 1813"/>
                  <a:gd name="T44" fmla="*/ 814 w 982"/>
                  <a:gd name="T45" fmla="*/ 1790 h 1813"/>
                  <a:gd name="T46" fmla="*/ 771 w 982"/>
                  <a:gd name="T47" fmla="*/ 1810 h 1813"/>
                  <a:gd name="T48" fmla="*/ 235 w 982"/>
                  <a:gd name="T49" fmla="*/ 1813 h 1813"/>
                  <a:gd name="T50" fmla="*/ 188 w 982"/>
                  <a:gd name="T51" fmla="*/ 1803 h 1813"/>
                  <a:gd name="T52" fmla="*/ 153 w 982"/>
                  <a:gd name="T53" fmla="*/ 1774 h 1813"/>
                  <a:gd name="T54" fmla="*/ 132 w 982"/>
                  <a:gd name="T55" fmla="*/ 1732 h 1813"/>
                  <a:gd name="T56" fmla="*/ 132 w 982"/>
                  <a:gd name="T57" fmla="*/ 1684 h 1813"/>
                  <a:gd name="T58" fmla="*/ 153 w 982"/>
                  <a:gd name="T59" fmla="*/ 1643 h 1813"/>
                  <a:gd name="T60" fmla="*/ 188 w 982"/>
                  <a:gd name="T61" fmla="*/ 1614 h 1813"/>
                  <a:gd name="T62" fmla="*/ 235 w 982"/>
                  <a:gd name="T63" fmla="*/ 1604 h 1813"/>
                  <a:gd name="T64" fmla="*/ 386 w 982"/>
                  <a:gd name="T65" fmla="*/ 1088 h 1813"/>
                  <a:gd name="T66" fmla="*/ 294 w 982"/>
                  <a:gd name="T67" fmla="*/ 1064 h 1813"/>
                  <a:gd name="T68" fmla="*/ 214 w 982"/>
                  <a:gd name="T69" fmla="*/ 1025 h 1813"/>
                  <a:gd name="T70" fmla="*/ 147 w 982"/>
                  <a:gd name="T71" fmla="*/ 971 h 1813"/>
                  <a:gd name="T72" fmla="*/ 93 w 982"/>
                  <a:gd name="T73" fmla="*/ 902 h 1813"/>
                  <a:gd name="T74" fmla="*/ 48 w 982"/>
                  <a:gd name="T75" fmla="*/ 812 h 1813"/>
                  <a:gd name="T76" fmla="*/ 19 w 982"/>
                  <a:gd name="T77" fmla="*/ 712 h 1813"/>
                  <a:gd name="T78" fmla="*/ 4 w 982"/>
                  <a:gd name="T79" fmla="*/ 607 h 1813"/>
                  <a:gd name="T80" fmla="*/ 0 w 982"/>
                  <a:gd name="T81" fmla="*/ 499 h 1813"/>
                  <a:gd name="T82" fmla="*/ 5 w 982"/>
                  <a:gd name="T83" fmla="*/ 393 h 1813"/>
                  <a:gd name="T84" fmla="*/ 16 w 982"/>
                  <a:gd name="T85" fmla="*/ 291 h 1813"/>
                  <a:gd name="T86" fmla="*/ 32 w 982"/>
                  <a:gd name="T87" fmla="*/ 198 h 1813"/>
                  <a:gd name="T88" fmla="*/ 48 w 982"/>
                  <a:gd name="T89" fmla="*/ 116 h 1813"/>
                  <a:gd name="T90" fmla="*/ 65 w 982"/>
                  <a:gd name="T91" fmla="*/ 51 h 1813"/>
                  <a:gd name="T92" fmla="*/ 82 w 982"/>
                  <a:gd name="T93" fmla="*/ 20 h 1813"/>
                  <a:gd name="T94" fmla="*/ 112 w 982"/>
                  <a:gd name="T95" fmla="*/ 3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82" h="1813">
                    <a:moveTo>
                      <a:pt x="131" y="0"/>
                    </a:moveTo>
                    <a:lnTo>
                      <a:pt x="852" y="0"/>
                    </a:lnTo>
                    <a:lnTo>
                      <a:pt x="869" y="3"/>
                    </a:lnTo>
                    <a:lnTo>
                      <a:pt x="886" y="9"/>
                    </a:lnTo>
                    <a:lnTo>
                      <a:pt x="899" y="20"/>
                    </a:lnTo>
                    <a:lnTo>
                      <a:pt x="911" y="34"/>
                    </a:lnTo>
                    <a:lnTo>
                      <a:pt x="917" y="51"/>
                    </a:lnTo>
                    <a:lnTo>
                      <a:pt x="925" y="82"/>
                    </a:lnTo>
                    <a:lnTo>
                      <a:pt x="933" y="116"/>
                    </a:lnTo>
                    <a:lnTo>
                      <a:pt x="942" y="156"/>
                    </a:lnTo>
                    <a:lnTo>
                      <a:pt x="950" y="198"/>
                    </a:lnTo>
                    <a:lnTo>
                      <a:pt x="958" y="243"/>
                    </a:lnTo>
                    <a:lnTo>
                      <a:pt x="965" y="291"/>
                    </a:lnTo>
                    <a:lnTo>
                      <a:pt x="971" y="341"/>
                    </a:lnTo>
                    <a:lnTo>
                      <a:pt x="977" y="393"/>
                    </a:lnTo>
                    <a:lnTo>
                      <a:pt x="980" y="446"/>
                    </a:lnTo>
                    <a:lnTo>
                      <a:pt x="982" y="499"/>
                    </a:lnTo>
                    <a:lnTo>
                      <a:pt x="981" y="553"/>
                    </a:lnTo>
                    <a:lnTo>
                      <a:pt x="978" y="607"/>
                    </a:lnTo>
                    <a:lnTo>
                      <a:pt x="971" y="660"/>
                    </a:lnTo>
                    <a:lnTo>
                      <a:pt x="962" y="712"/>
                    </a:lnTo>
                    <a:lnTo>
                      <a:pt x="950" y="763"/>
                    </a:lnTo>
                    <a:lnTo>
                      <a:pt x="934" y="812"/>
                    </a:lnTo>
                    <a:lnTo>
                      <a:pt x="914" y="858"/>
                    </a:lnTo>
                    <a:lnTo>
                      <a:pt x="890" y="902"/>
                    </a:lnTo>
                    <a:lnTo>
                      <a:pt x="864" y="939"/>
                    </a:lnTo>
                    <a:lnTo>
                      <a:pt x="834" y="971"/>
                    </a:lnTo>
                    <a:lnTo>
                      <a:pt x="802" y="1001"/>
                    </a:lnTo>
                    <a:lnTo>
                      <a:pt x="767" y="1025"/>
                    </a:lnTo>
                    <a:lnTo>
                      <a:pt x="729" y="1047"/>
                    </a:lnTo>
                    <a:lnTo>
                      <a:pt x="688" y="1064"/>
                    </a:lnTo>
                    <a:lnTo>
                      <a:pt x="643" y="1078"/>
                    </a:lnTo>
                    <a:lnTo>
                      <a:pt x="597" y="1088"/>
                    </a:lnTo>
                    <a:lnTo>
                      <a:pt x="597" y="1604"/>
                    </a:lnTo>
                    <a:lnTo>
                      <a:pt x="748" y="1604"/>
                    </a:lnTo>
                    <a:lnTo>
                      <a:pt x="771" y="1607"/>
                    </a:lnTo>
                    <a:lnTo>
                      <a:pt x="794" y="1614"/>
                    </a:lnTo>
                    <a:lnTo>
                      <a:pt x="814" y="1626"/>
                    </a:lnTo>
                    <a:lnTo>
                      <a:pt x="830" y="1643"/>
                    </a:lnTo>
                    <a:lnTo>
                      <a:pt x="843" y="1662"/>
                    </a:lnTo>
                    <a:lnTo>
                      <a:pt x="850" y="1684"/>
                    </a:lnTo>
                    <a:lnTo>
                      <a:pt x="853" y="1708"/>
                    </a:lnTo>
                    <a:lnTo>
                      <a:pt x="850" y="1732"/>
                    </a:lnTo>
                    <a:lnTo>
                      <a:pt x="843" y="1754"/>
                    </a:lnTo>
                    <a:lnTo>
                      <a:pt x="830" y="1774"/>
                    </a:lnTo>
                    <a:lnTo>
                      <a:pt x="814" y="1790"/>
                    </a:lnTo>
                    <a:lnTo>
                      <a:pt x="794" y="1803"/>
                    </a:lnTo>
                    <a:lnTo>
                      <a:pt x="771" y="1810"/>
                    </a:lnTo>
                    <a:lnTo>
                      <a:pt x="748" y="1813"/>
                    </a:lnTo>
                    <a:lnTo>
                      <a:pt x="235" y="1813"/>
                    </a:lnTo>
                    <a:lnTo>
                      <a:pt x="210" y="1810"/>
                    </a:lnTo>
                    <a:lnTo>
                      <a:pt x="188" y="1803"/>
                    </a:lnTo>
                    <a:lnTo>
                      <a:pt x="168" y="1790"/>
                    </a:lnTo>
                    <a:lnTo>
                      <a:pt x="153" y="1774"/>
                    </a:lnTo>
                    <a:lnTo>
                      <a:pt x="139" y="1754"/>
                    </a:lnTo>
                    <a:lnTo>
                      <a:pt x="132" y="1732"/>
                    </a:lnTo>
                    <a:lnTo>
                      <a:pt x="129" y="1708"/>
                    </a:lnTo>
                    <a:lnTo>
                      <a:pt x="132" y="1684"/>
                    </a:lnTo>
                    <a:lnTo>
                      <a:pt x="139" y="1662"/>
                    </a:lnTo>
                    <a:lnTo>
                      <a:pt x="153" y="1643"/>
                    </a:lnTo>
                    <a:lnTo>
                      <a:pt x="168" y="1626"/>
                    </a:lnTo>
                    <a:lnTo>
                      <a:pt x="188" y="1614"/>
                    </a:lnTo>
                    <a:lnTo>
                      <a:pt x="210" y="1607"/>
                    </a:lnTo>
                    <a:lnTo>
                      <a:pt x="235" y="1604"/>
                    </a:lnTo>
                    <a:lnTo>
                      <a:pt x="386" y="1604"/>
                    </a:lnTo>
                    <a:lnTo>
                      <a:pt x="386" y="1088"/>
                    </a:lnTo>
                    <a:lnTo>
                      <a:pt x="338" y="1078"/>
                    </a:lnTo>
                    <a:lnTo>
                      <a:pt x="294" y="1064"/>
                    </a:lnTo>
                    <a:lnTo>
                      <a:pt x="253" y="1047"/>
                    </a:lnTo>
                    <a:lnTo>
                      <a:pt x="214" y="1025"/>
                    </a:lnTo>
                    <a:lnTo>
                      <a:pt x="179" y="1001"/>
                    </a:lnTo>
                    <a:lnTo>
                      <a:pt x="147" y="971"/>
                    </a:lnTo>
                    <a:lnTo>
                      <a:pt x="119" y="939"/>
                    </a:lnTo>
                    <a:lnTo>
                      <a:pt x="93" y="902"/>
                    </a:lnTo>
                    <a:lnTo>
                      <a:pt x="68" y="858"/>
                    </a:lnTo>
                    <a:lnTo>
                      <a:pt x="48" y="812"/>
                    </a:lnTo>
                    <a:lnTo>
                      <a:pt x="32" y="763"/>
                    </a:lnTo>
                    <a:lnTo>
                      <a:pt x="19" y="712"/>
                    </a:lnTo>
                    <a:lnTo>
                      <a:pt x="10" y="660"/>
                    </a:lnTo>
                    <a:lnTo>
                      <a:pt x="4" y="607"/>
                    </a:lnTo>
                    <a:lnTo>
                      <a:pt x="1" y="553"/>
                    </a:lnTo>
                    <a:lnTo>
                      <a:pt x="0" y="499"/>
                    </a:lnTo>
                    <a:lnTo>
                      <a:pt x="2" y="446"/>
                    </a:lnTo>
                    <a:lnTo>
                      <a:pt x="5" y="393"/>
                    </a:lnTo>
                    <a:lnTo>
                      <a:pt x="10" y="341"/>
                    </a:lnTo>
                    <a:lnTo>
                      <a:pt x="16" y="291"/>
                    </a:lnTo>
                    <a:lnTo>
                      <a:pt x="24" y="243"/>
                    </a:lnTo>
                    <a:lnTo>
                      <a:pt x="32" y="198"/>
                    </a:lnTo>
                    <a:lnTo>
                      <a:pt x="40" y="156"/>
                    </a:lnTo>
                    <a:lnTo>
                      <a:pt x="48" y="116"/>
                    </a:lnTo>
                    <a:lnTo>
                      <a:pt x="57" y="82"/>
                    </a:lnTo>
                    <a:lnTo>
                      <a:pt x="65" y="51"/>
                    </a:lnTo>
                    <a:lnTo>
                      <a:pt x="72" y="34"/>
                    </a:lnTo>
                    <a:lnTo>
                      <a:pt x="82" y="20"/>
                    </a:lnTo>
                    <a:lnTo>
                      <a:pt x="96" y="9"/>
                    </a:lnTo>
                    <a:lnTo>
                      <a:pt x="112" y="3"/>
                    </a:lnTo>
                    <a:lnTo>
                      <a:pt x="131"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prstClr val="black"/>
                  </a:solidFill>
                </a:endParaRPr>
              </a:p>
            </p:txBody>
          </p:sp>
        </p:grpSp>
      </p:grpSp>
      <p:sp>
        <p:nvSpPr>
          <p:cNvPr id="15" name="Oval 14"/>
          <p:cNvSpPr/>
          <p:nvPr/>
        </p:nvSpPr>
        <p:spPr>
          <a:xfrm>
            <a:off x="529687" y="2182922"/>
            <a:ext cx="935604" cy="869469"/>
          </a:xfrm>
          <a:prstGeom prst="ellipse">
            <a:avLst/>
          </a:prstGeom>
          <a:solidFill>
            <a:schemeClr val="accent4"/>
          </a:solid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46" name="Freeform 12">
            <a:extLst>
              <a:ext uri="{FF2B5EF4-FFF2-40B4-BE49-F238E27FC236}">
                <a16:creationId xmlns:a16="http://schemas.microsoft.com/office/drawing/2014/main" id="{C58A8292-58B4-4F61-A958-A8E098A35E72}"/>
              </a:ext>
            </a:extLst>
          </p:cNvPr>
          <p:cNvSpPr>
            <a:spLocks noEditPoints="1"/>
          </p:cNvSpPr>
          <p:nvPr/>
        </p:nvSpPr>
        <p:spPr bwMode="auto">
          <a:xfrm>
            <a:off x="779491" y="2359817"/>
            <a:ext cx="443487" cy="479663"/>
          </a:xfrm>
          <a:custGeom>
            <a:avLst/>
            <a:gdLst>
              <a:gd name="T0" fmla="*/ 300 w 3642"/>
              <a:gd name="T1" fmla="*/ 2114 h 3222"/>
              <a:gd name="T2" fmla="*/ 1370 w 3642"/>
              <a:gd name="T3" fmla="*/ 3076 h 3222"/>
              <a:gd name="T4" fmla="*/ 3506 w 3642"/>
              <a:gd name="T5" fmla="*/ 3076 h 3222"/>
              <a:gd name="T6" fmla="*/ 3353 w 3642"/>
              <a:gd name="T7" fmla="*/ 1855 h 3222"/>
              <a:gd name="T8" fmla="*/ 3547 w 3642"/>
              <a:gd name="T9" fmla="*/ 1733 h 3222"/>
              <a:gd name="T10" fmla="*/ 3639 w 3642"/>
              <a:gd name="T11" fmla="*/ 1846 h 3222"/>
              <a:gd name="T12" fmla="*/ 3615 w 3642"/>
              <a:gd name="T13" fmla="*/ 3152 h 3222"/>
              <a:gd name="T14" fmla="*/ 3485 w 3642"/>
              <a:gd name="T15" fmla="*/ 3222 h 3222"/>
              <a:gd name="T16" fmla="*/ 1278 w 3642"/>
              <a:gd name="T17" fmla="*/ 3176 h 3222"/>
              <a:gd name="T18" fmla="*/ 1232 w 3642"/>
              <a:gd name="T19" fmla="*/ 1878 h 3222"/>
              <a:gd name="T20" fmla="*/ 1301 w 3642"/>
              <a:gd name="T21" fmla="*/ 1747 h 3222"/>
              <a:gd name="T22" fmla="*/ 1652 w 3642"/>
              <a:gd name="T23" fmla="*/ 1508 h 3222"/>
              <a:gd name="T24" fmla="*/ 1176 w 3642"/>
              <a:gd name="T25" fmla="*/ 1603 h 3222"/>
              <a:gd name="T26" fmla="*/ 1099 w 3642"/>
              <a:gd name="T27" fmla="*/ 1738 h 3222"/>
              <a:gd name="T28" fmla="*/ 1560 w 3642"/>
              <a:gd name="T29" fmla="*/ 1032 h 3222"/>
              <a:gd name="T30" fmla="*/ 1652 w 3642"/>
              <a:gd name="T31" fmla="*/ 1123 h 3222"/>
              <a:gd name="T32" fmla="*/ 1774 w 3642"/>
              <a:gd name="T33" fmla="*/ 1246 h 3222"/>
              <a:gd name="T34" fmla="*/ 2500 w 3642"/>
              <a:gd name="T35" fmla="*/ 709 h 3222"/>
              <a:gd name="T36" fmla="*/ 2416 w 3642"/>
              <a:gd name="T37" fmla="*/ 969 h 3222"/>
              <a:gd name="T38" fmla="*/ 2564 w 3642"/>
              <a:gd name="T39" fmla="*/ 970 h 3222"/>
              <a:gd name="T40" fmla="*/ 2657 w 3642"/>
              <a:gd name="T41" fmla="*/ 978 h 3222"/>
              <a:gd name="T42" fmla="*/ 2847 w 3642"/>
              <a:gd name="T43" fmla="*/ 1040 h 3222"/>
              <a:gd name="T44" fmla="*/ 3032 w 3642"/>
              <a:gd name="T45" fmla="*/ 1206 h 3222"/>
              <a:gd name="T46" fmla="*/ 3114 w 3642"/>
              <a:gd name="T47" fmla="*/ 1462 h 3222"/>
              <a:gd name="T48" fmla="*/ 2871 w 3642"/>
              <a:gd name="T49" fmla="*/ 1386 h 3222"/>
              <a:gd name="T50" fmla="*/ 2752 w 3642"/>
              <a:gd name="T51" fmla="*/ 1246 h 3222"/>
              <a:gd name="T52" fmla="*/ 2613 w 3642"/>
              <a:gd name="T53" fmla="*/ 1199 h 3222"/>
              <a:gd name="T54" fmla="*/ 2511 w 3642"/>
              <a:gd name="T55" fmla="*/ 1441 h 3222"/>
              <a:gd name="T56" fmla="*/ 2480 w 3642"/>
              <a:gd name="T57" fmla="*/ 1455 h 3222"/>
              <a:gd name="T58" fmla="*/ 2010 w 3642"/>
              <a:gd name="T59" fmla="*/ 1082 h 3222"/>
              <a:gd name="T60" fmla="*/ 2480 w 3642"/>
              <a:gd name="T61" fmla="*/ 711 h 3222"/>
              <a:gd name="T62" fmla="*/ 1505 w 3642"/>
              <a:gd name="T63" fmla="*/ 326 h 3222"/>
              <a:gd name="T64" fmla="*/ 1560 w 3642"/>
              <a:gd name="T65" fmla="*/ 396 h 3222"/>
              <a:gd name="T66" fmla="*/ 1505 w 3642"/>
              <a:gd name="T67" fmla="*/ 468 h 3222"/>
              <a:gd name="T68" fmla="*/ 1421 w 3642"/>
              <a:gd name="T69" fmla="*/ 435 h 3222"/>
              <a:gd name="T70" fmla="*/ 1434 w 3642"/>
              <a:gd name="T71" fmla="*/ 345 h 3222"/>
              <a:gd name="T72" fmla="*/ 1024 w 3642"/>
              <a:gd name="T73" fmla="*/ 326 h 3222"/>
              <a:gd name="T74" fmla="*/ 1077 w 3642"/>
              <a:gd name="T75" fmla="*/ 396 h 3222"/>
              <a:gd name="T76" fmla="*/ 1024 w 3642"/>
              <a:gd name="T77" fmla="*/ 468 h 3222"/>
              <a:gd name="T78" fmla="*/ 940 w 3642"/>
              <a:gd name="T79" fmla="*/ 435 h 3222"/>
              <a:gd name="T80" fmla="*/ 951 w 3642"/>
              <a:gd name="T81" fmla="*/ 345 h 3222"/>
              <a:gd name="T82" fmla="*/ 1450 w 3642"/>
              <a:gd name="T83" fmla="*/ 203 h 3222"/>
              <a:gd name="T84" fmla="*/ 1316 w 3642"/>
              <a:gd name="T85" fmla="*/ 297 h 3222"/>
              <a:gd name="T86" fmla="*/ 1303 w 3642"/>
              <a:gd name="T87" fmla="*/ 465 h 3222"/>
              <a:gd name="T88" fmla="*/ 1418 w 3642"/>
              <a:gd name="T89" fmla="*/ 581 h 3222"/>
              <a:gd name="T90" fmla="*/ 1585 w 3642"/>
              <a:gd name="T91" fmla="*/ 567 h 3222"/>
              <a:gd name="T92" fmla="*/ 1679 w 3642"/>
              <a:gd name="T93" fmla="*/ 432 h 3222"/>
              <a:gd name="T94" fmla="*/ 1635 w 3642"/>
              <a:gd name="T95" fmla="*/ 270 h 3222"/>
              <a:gd name="T96" fmla="*/ 1486 w 3642"/>
              <a:gd name="T97" fmla="*/ 201 h 3222"/>
              <a:gd name="T98" fmla="*/ 877 w 3642"/>
              <a:gd name="T99" fmla="*/ 247 h 3222"/>
              <a:gd name="T100" fmla="*/ 808 w 3642"/>
              <a:gd name="T101" fmla="*/ 396 h 3222"/>
              <a:gd name="T102" fmla="*/ 877 w 3642"/>
              <a:gd name="T103" fmla="*/ 547 h 3222"/>
              <a:gd name="T104" fmla="*/ 1038 w 3642"/>
              <a:gd name="T105" fmla="*/ 591 h 3222"/>
              <a:gd name="T106" fmla="*/ 1173 w 3642"/>
              <a:gd name="T107" fmla="*/ 497 h 3222"/>
              <a:gd name="T108" fmla="*/ 1187 w 3642"/>
              <a:gd name="T109" fmla="*/ 329 h 3222"/>
              <a:gd name="T110" fmla="*/ 1072 w 3642"/>
              <a:gd name="T111" fmla="*/ 213 h 3222"/>
              <a:gd name="T112" fmla="*/ 1933 w 3642"/>
              <a:gd name="T113" fmla="*/ 1576 h 3222"/>
              <a:gd name="T114" fmla="*/ 1098 w 3642"/>
              <a:gd name="T115" fmla="*/ 1860 h 3222"/>
              <a:gd name="T116" fmla="*/ 1098 w 3642"/>
              <a:gd name="T117" fmla="*/ 2726 h 3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42" h="3222">
                <a:moveTo>
                  <a:pt x="300" y="2114"/>
                </a:moveTo>
                <a:lnTo>
                  <a:pt x="1098" y="2114"/>
                </a:lnTo>
                <a:lnTo>
                  <a:pt x="1098" y="2344"/>
                </a:lnTo>
                <a:lnTo>
                  <a:pt x="300" y="2344"/>
                </a:lnTo>
                <a:lnTo>
                  <a:pt x="300" y="2114"/>
                </a:lnTo>
                <a:close/>
                <a:moveTo>
                  <a:pt x="3508" y="1913"/>
                </a:moveTo>
                <a:lnTo>
                  <a:pt x="2445" y="2657"/>
                </a:lnTo>
                <a:lnTo>
                  <a:pt x="1366" y="1941"/>
                </a:lnTo>
                <a:lnTo>
                  <a:pt x="1366" y="3064"/>
                </a:lnTo>
                <a:lnTo>
                  <a:pt x="1370" y="3076"/>
                </a:lnTo>
                <a:lnTo>
                  <a:pt x="1378" y="3083"/>
                </a:lnTo>
                <a:lnTo>
                  <a:pt x="1389" y="3087"/>
                </a:lnTo>
                <a:lnTo>
                  <a:pt x="3485" y="3087"/>
                </a:lnTo>
                <a:lnTo>
                  <a:pt x="3497" y="3083"/>
                </a:lnTo>
                <a:lnTo>
                  <a:pt x="3506" y="3076"/>
                </a:lnTo>
                <a:lnTo>
                  <a:pt x="3508" y="3064"/>
                </a:lnTo>
                <a:lnTo>
                  <a:pt x="3508" y="1913"/>
                </a:lnTo>
                <a:close/>
                <a:moveTo>
                  <a:pt x="1483" y="1855"/>
                </a:moveTo>
                <a:lnTo>
                  <a:pt x="2443" y="2494"/>
                </a:lnTo>
                <a:lnTo>
                  <a:pt x="3353" y="1855"/>
                </a:lnTo>
                <a:lnTo>
                  <a:pt x="1483" y="1855"/>
                </a:lnTo>
                <a:close/>
                <a:moveTo>
                  <a:pt x="1389" y="1720"/>
                </a:moveTo>
                <a:lnTo>
                  <a:pt x="3485" y="1720"/>
                </a:lnTo>
                <a:lnTo>
                  <a:pt x="3517" y="1724"/>
                </a:lnTo>
                <a:lnTo>
                  <a:pt x="3547" y="1733"/>
                </a:lnTo>
                <a:lnTo>
                  <a:pt x="3573" y="1747"/>
                </a:lnTo>
                <a:lnTo>
                  <a:pt x="3596" y="1766"/>
                </a:lnTo>
                <a:lnTo>
                  <a:pt x="3615" y="1790"/>
                </a:lnTo>
                <a:lnTo>
                  <a:pt x="3630" y="1817"/>
                </a:lnTo>
                <a:lnTo>
                  <a:pt x="3639" y="1846"/>
                </a:lnTo>
                <a:lnTo>
                  <a:pt x="3642" y="1878"/>
                </a:lnTo>
                <a:lnTo>
                  <a:pt x="3642" y="3064"/>
                </a:lnTo>
                <a:lnTo>
                  <a:pt x="3639" y="3096"/>
                </a:lnTo>
                <a:lnTo>
                  <a:pt x="3630" y="3125"/>
                </a:lnTo>
                <a:lnTo>
                  <a:pt x="3615" y="3152"/>
                </a:lnTo>
                <a:lnTo>
                  <a:pt x="3596" y="3176"/>
                </a:lnTo>
                <a:lnTo>
                  <a:pt x="3573" y="3195"/>
                </a:lnTo>
                <a:lnTo>
                  <a:pt x="3547" y="3209"/>
                </a:lnTo>
                <a:lnTo>
                  <a:pt x="3517" y="3218"/>
                </a:lnTo>
                <a:lnTo>
                  <a:pt x="3485" y="3222"/>
                </a:lnTo>
                <a:lnTo>
                  <a:pt x="1389" y="3222"/>
                </a:lnTo>
                <a:lnTo>
                  <a:pt x="1357" y="3218"/>
                </a:lnTo>
                <a:lnTo>
                  <a:pt x="1328" y="3209"/>
                </a:lnTo>
                <a:lnTo>
                  <a:pt x="1301" y="3195"/>
                </a:lnTo>
                <a:lnTo>
                  <a:pt x="1278" y="3176"/>
                </a:lnTo>
                <a:lnTo>
                  <a:pt x="1259" y="3152"/>
                </a:lnTo>
                <a:lnTo>
                  <a:pt x="1244" y="3125"/>
                </a:lnTo>
                <a:lnTo>
                  <a:pt x="1235" y="3096"/>
                </a:lnTo>
                <a:lnTo>
                  <a:pt x="1232" y="3064"/>
                </a:lnTo>
                <a:lnTo>
                  <a:pt x="1232" y="1878"/>
                </a:lnTo>
                <a:lnTo>
                  <a:pt x="1235" y="1846"/>
                </a:lnTo>
                <a:lnTo>
                  <a:pt x="1244" y="1817"/>
                </a:lnTo>
                <a:lnTo>
                  <a:pt x="1259" y="1790"/>
                </a:lnTo>
                <a:lnTo>
                  <a:pt x="1278" y="1766"/>
                </a:lnTo>
                <a:lnTo>
                  <a:pt x="1301" y="1747"/>
                </a:lnTo>
                <a:lnTo>
                  <a:pt x="1328" y="1733"/>
                </a:lnTo>
                <a:lnTo>
                  <a:pt x="1357" y="1724"/>
                </a:lnTo>
                <a:lnTo>
                  <a:pt x="1389" y="1720"/>
                </a:lnTo>
                <a:close/>
                <a:moveTo>
                  <a:pt x="300" y="1508"/>
                </a:moveTo>
                <a:lnTo>
                  <a:pt x="1652" y="1508"/>
                </a:lnTo>
                <a:lnTo>
                  <a:pt x="1652" y="1576"/>
                </a:lnTo>
                <a:lnTo>
                  <a:pt x="1268" y="1576"/>
                </a:lnTo>
                <a:lnTo>
                  <a:pt x="1234" y="1580"/>
                </a:lnTo>
                <a:lnTo>
                  <a:pt x="1204" y="1589"/>
                </a:lnTo>
                <a:lnTo>
                  <a:pt x="1176" y="1603"/>
                </a:lnTo>
                <a:lnTo>
                  <a:pt x="1151" y="1623"/>
                </a:lnTo>
                <a:lnTo>
                  <a:pt x="1130" y="1647"/>
                </a:lnTo>
                <a:lnTo>
                  <a:pt x="1114" y="1675"/>
                </a:lnTo>
                <a:lnTo>
                  <a:pt x="1103" y="1706"/>
                </a:lnTo>
                <a:lnTo>
                  <a:pt x="1099" y="1738"/>
                </a:lnTo>
                <a:lnTo>
                  <a:pt x="300" y="1738"/>
                </a:lnTo>
                <a:lnTo>
                  <a:pt x="300" y="1508"/>
                </a:lnTo>
                <a:close/>
                <a:moveTo>
                  <a:pt x="1375" y="967"/>
                </a:moveTo>
                <a:lnTo>
                  <a:pt x="1375" y="1032"/>
                </a:lnTo>
                <a:lnTo>
                  <a:pt x="1560" y="1032"/>
                </a:lnTo>
                <a:lnTo>
                  <a:pt x="1560" y="967"/>
                </a:lnTo>
                <a:lnTo>
                  <a:pt x="1375" y="967"/>
                </a:lnTo>
                <a:close/>
                <a:moveTo>
                  <a:pt x="300" y="892"/>
                </a:moveTo>
                <a:lnTo>
                  <a:pt x="1652" y="892"/>
                </a:lnTo>
                <a:lnTo>
                  <a:pt x="1652" y="1123"/>
                </a:lnTo>
                <a:lnTo>
                  <a:pt x="300" y="1123"/>
                </a:lnTo>
                <a:lnTo>
                  <a:pt x="300" y="892"/>
                </a:lnTo>
                <a:close/>
                <a:moveTo>
                  <a:pt x="179" y="770"/>
                </a:moveTo>
                <a:lnTo>
                  <a:pt x="179" y="1246"/>
                </a:lnTo>
                <a:lnTo>
                  <a:pt x="1774" y="1246"/>
                </a:lnTo>
                <a:lnTo>
                  <a:pt x="1774" y="770"/>
                </a:lnTo>
                <a:lnTo>
                  <a:pt x="179" y="770"/>
                </a:lnTo>
                <a:close/>
                <a:moveTo>
                  <a:pt x="2492" y="707"/>
                </a:moveTo>
                <a:lnTo>
                  <a:pt x="2495" y="708"/>
                </a:lnTo>
                <a:lnTo>
                  <a:pt x="2500" y="709"/>
                </a:lnTo>
                <a:lnTo>
                  <a:pt x="2503" y="711"/>
                </a:lnTo>
                <a:lnTo>
                  <a:pt x="2509" y="717"/>
                </a:lnTo>
                <a:lnTo>
                  <a:pt x="2511" y="725"/>
                </a:lnTo>
                <a:lnTo>
                  <a:pt x="2509" y="733"/>
                </a:lnTo>
                <a:lnTo>
                  <a:pt x="2416" y="969"/>
                </a:lnTo>
                <a:lnTo>
                  <a:pt x="2536" y="969"/>
                </a:lnTo>
                <a:lnTo>
                  <a:pt x="2539" y="970"/>
                </a:lnTo>
                <a:lnTo>
                  <a:pt x="2549" y="970"/>
                </a:lnTo>
                <a:lnTo>
                  <a:pt x="2564" y="971"/>
                </a:lnTo>
                <a:lnTo>
                  <a:pt x="2564" y="970"/>
                </a:lnTo>
                <a:lnTo>
                  <a:pt x="2569" y="970"/>
                </a:lnTo>
                <a:lnTo>
                  <a:pt x="2583" y="970"/>
                </a:lnTo>
                <a:lnTo>
                  <a:pt x="2602" y="971"/>
                </a:lnTo>
                <a:lnTo>
                  <a:pt x="2628" y="973"/>
                </a:lnTo>
                <a:lnTo>
                  <a:pt x="2657" y="978"/>
                </a:lnTo>
                <a:lnTo>
                  <a:pt x="2690" y="984"/>
                </a:lnTo>
                <a:lnTo>
                  <a:pt x="2726" y="993"/>
                </a:lnTo>
                <a:lnTo>
                  <a:pt x="2765" y="1005"/>
                </a:lnTo>
                <a:lnTo>
                  <a:pt x="2806" y="1021"/>
                </a:lnTo>
                <a:lnTo>
                  <a:pt x="2847" y="1040"/>
                </a:lnTo>
                <a:lnTo>
                  <a:pt x="2887" y="1063"/>
                </a:lnTo>
                <a:lnTo>
                  <a:pt x="2928" y="1093"/>
                </a:lnTo>
                <a:lnTo>
                  <a:pt x="2966" y="1126"/>
                </a:lnTo>
                <a:lnTo>
                  <a:pt x="3002" y="1165"/>
                </a:lnTo>
                <a:lnTo>
                  <a:pt x="3032" y="1206"/>
                </a:lnTo>
                <a:lnTo>
                  <a:pt x="3058" y="1251"/>
                </a:lnTo>
                <a:lnTo>
                  <a:pt x="3079" y="1298"/>
                </a:lnTo>
                <a:lnTo>
                  <a:pt x="3095" y="1350"/>
                </a:lnTo>
                <a:lnTo>
                  <a:pt x="3107" y="1404"/>
                </a:lnTo>
                <a:lnTo>
                  <a:pt x="3114" y="1462"/>
                </a:lnTo>
                <a:lnTo>
                  <a:pt x="3116" y="1522"/>
                </a:lnTo>
                <a:lnTo>
                  <a:pt x="2891" y="1522"/>
                </a:lnTo>
                <a:lnTo>
                  <a:pt x="2888" y="1473"/>
                </a:lnTo>
                <a:lnTo>
                  <a:pt x="2882" y="1428"/>
                </a:lnTo>
                <a:lnTo>
                  <a:pt x="2871" y="1386"/>
                </a:lnTo>
                <a:lnTo>
                  <a:pt x="2854" y="1350"/>
                </a:lnTo>
                <a:lnTo>
                  <a:pt x="2834" y="1316"/>
                </a:lnTo>
                <a:lnTo>
                  <a:pt x="2808" y="1287"/>
                </a:lnTo>
                <a:lnTo>
                  <a:pt x="2781" y="1265"/>
                </a:lnTo>
                <a:lnTo>
                  <a:pt x="2752" y="1246"/>
                </a:lnTo>
                <a:lnTo>
                  <a:pt x="2722" y="1230"/>
                </a:lnTo>
                <a:lnTo>
                  <a:pt x="2691" y="1219"/>
                </a:lnTo>
                <a:lnTo>
                  <a:pt x="2663" y="1210"/>
                </a:lnTo>
                <a:lnTo>
                  <a:pt x="2636" y="1204"/>
                </a:lnTo>
                <a:lnTo>
                  <a:pt x="2613" y="1199"/>
                </a:lnTo>
                <a:lnTo>
                  <a:pt x="2593" y="1197"/>
                </a:lnTo>
                <a:lnTo>
                  <a:pt x="2578" y="1196"/>
                </a:lnTo>
                <a:lnTo>
                  <a:pt x="2416" y="1196"/>
                </a:lnTo>
                <a:lnTo>
                  <a:pt x="2509" y="1432"/>
                </a:lnTo>
                <a:lnTo>
                  <a:pt x="2511" y="1441"/>
                </a:lnTo>
                <a:lnTo>
                  <a:pt x="2509" y="1448"/>
                </a:lnTo>
                <a:lnTo>
                  <a:pt x="2503" y="1455"/>
                </a:lnTo>
                <a:lnTo>
                  <a:pt x="2495" y="1458"/>
                </a:lnTo>
                <a:lnTo>
                  <a:pt x="2488" y="1458"/>
                </a:lnTo>
                <a:lnTo>
                  <a:pt x="2480" y="1455"/>
                </a:lnTo>
                <a:lnTo>
                  <a:pt x="2018" y="1098"/>
                </a:lnTo>
                <a:lnTo>
                  <a:pt x="2015" y="1095"/>
                </a:lnTo>
                <a:lnTo>
                  <a:pt x="2013" y="1091"/>
                </a:lnTo>
                <a:lnTo>
                  <a:pt x="2012" y="1087"/>
                </a:lnTo>
                <a:lnTo>
                  <a:pt x="2010" y="1082"/>
                </a:lnTo>
                <a:lnTo>
                  <a:pt x="2012" y="1078"/>
                </a:lnTo>
                <a:lnTo>
                  <a:pt x="2013" y="1075"/>
                </a:lnTo>
                <a:lnTo>
                  <a:pt x="2015" y="1071"/>
                </a:lnTo>
                <a:lnTo>
                  <a:pt x="2018" y="1068"/>
                </a:lnTo>
                <a:lnTo>
                  <a:pt x="2480" y="711"/>
                </a:lnTo>
                <a:lnTo>
                  <a:pt x="2484" y="709"/>
                </a:lnTo>
                <a:lnTo>
                  <a:pt x="2488" y="708"/>
                </a:lnTo>
                <a:lnTo>
                  <a:pt x="2492" y="707"/>
                </a:lnTo>
                <a:close/>
                <a:moveTo>
                  <a:pt x="1486" y="322"/>
                </a:moveTo>
                <a:lnTo>
                  <a:pt x="1505" y="326"/>
                </a:lnTo>
                <a:lnTo>
                  <a:pt x="1523" y="332"/>
                </a:lnTo>
                <a:lnTo>
                  <a:pt x="1539" y="345"/>
                </a:lnTo>
                <a:lnTo>
                  <a:pt x="1550" y="359"/>
                </a:lnTo>
                <a:lnTo>
                  <a:pt x="1558" y="377"/>
                </a:lnTo>
                <a:lnTo>
                  <a:pt x="1560" y="396"/>
                </a:lnTo>
                <a:lnTo>
                  <a:pt x="1558" y="417"/>
                </a:lnTo>
                <a:lnTo>
                  <a:pt x="1550" y="435"/>
                </a:lnTo>
                <a:lnTo>
                  <a:pt x="1539" y="449"/>
                </a:lnTo>
                <a:lnTo>
                  <a:pt x="1523" y="462"/>
                </a:lnTo>
                <a:lnTo>
                  <a:pt x="1505" y="468"/>
                </a:lnTo>
                <a:lnTo>
                  <a:pt x="1486" y="472"/>
                </a:lnTo>
                <a:lnTo>
                  <a:pt x="1466" y="468"/>
                </a:lnTo>
                <a:lnTo>
                  <a:pt x="1448" y="462"/>
                </a:lnTo>
                <a:lnTo>
                  <a:pt x="1434" y="449"/>
                </a:lnTo>
                <a:lnTo>
                  <a:pt x="1421" y="435"/>
                </a:lnTo>
                <a:lnTo>
                  <a:pt x="1415" y="417"/>
                </a:lnTo>
                <a:lnTo>
                  <a:pt x="1411" y="396"/>
                </a:lnTo>
                <a:lnTo>
                  <a:pt x="1415" y="377"/>
                </a:lnTo>
                <a:lnTo>
                  <a:pt x="1421" y="359"/>
                </a:lnTo>
                <a:lnTo>
                  <a:pt x="1434" y="345"/>
                </a:lnTo>
                <a:lnTo>
                  <a:pt x="1448" y="332"/>
                </a:lnTo>
                <a:lnTo>
                  <a:pt x="1466" y="326"/>
                </a:lnTo>
                <a:lnTo>
                  <a:pt x="1486" y="322"/>
                </a:lnTo>
                <a:close/>
                <a:moveTo>
                  <a:pt x="1004" y="322"/>
                </a:moveTo>
                <a:lnTo>
                  <a:pt x="1024" y="326"/>
                </a:lnTo>
                <a:lnTo>
                  <a:pt x="1040" y="332"/>
                </a:lnTo>
                <a:lnTo>
                  <a:pt x="1056" y="345"/>
                </a:lnTo>
                <a:lnTo>
                  <a:pt x="1067" y="359"/>
                </a:lnTo>
                <a:lnTo>
                  <a:pt x="1075" y="377"/>
                </a:lnTo>
                <a:lnTo>
                  <a:pt x="1077" y="396"/>
                </a:lnTo>
                <a:lnTo>
                  <a:pt x="1075" y="417"/>
                </a:lnTo>
                <a:lnTo>
                  <a:pt x="1067" y="435"/>
                </a:lnTo>
                <a:lnTo>
                  <a:pt x="1056" y="449"/>
                </a:lnTo>
                <a:lnTo>
                  <a:pt x="1040" y="462"/>
                </a:lnTo>
                <a:lnTo>
                  <a:pt x="1024" y="468"/>
                </a:lnTo>
                <a:lnTo>
                  <a:pt x="1004" y="472"/>
                </a:lnTo>
                <a:lnTo>
                  <a:pt x="983" y="468"/>
                </a:lnTo>
                <a:lnTo>
                  <a:pt x="967" y="462"/>
                </a:lnTo>
                <a:lnTo>
                  <a:pt x="951" y="449"/>
                </a:lnTo>
                <a:lnTo>
                  <a:pt x="940" y="435"/>
                </a:lnTo>
                <a:lnTo>
                  <a:pt x="932" y="417"/>
                </a:lnTo>
                <a:lnTo>
                  <a:pt x="930" y="396"/>
                </a:lnTo>
                <a:lnTo>
                  <a:pt x="932" y="377"/>
                </a:lnTo>
                <a:lnTo>
                  <a:pt x="940" y="359"/>
                </a:lnTo>
                <a:lnTo>
                  <a:pt x="951" y="345"/>
                </a:lnTo>
                <a:lnTo>
                  <a:pt x="967" y="332"/>
                </a:lnTo>
                <a:lnTo>
                  <a:pt x="983" y="326"/>
                </a:lnTo>
                <a:lnTo>
                  <a:pt x="1004" y="322"/>
                </a:lnTo>
                <a:close/>
                <a:moveTo>
                  <a:pt x="1486" y="201"/>
                </a:moveTo>
                <a:lnTo>
                  <a:pt x="1450" y="203"/>
                </a:lnTo>
                <a:lnTo>
                  <a:pt x="1418" y="213"/>
                </a:lnTo>
                <a:lnTo>
                  <a:pt x="1387" y="228"/>
                </a:lnTo>
                <a:lnTo>
                  <a:pt x="1360" y="247"/>
                </a:lnTo>
                <a:lnTo>
                  <a:pt x="1336" y="270"/>
                </a:lnTo>
                <a:lnTo>
                  <a:pt x="1316" y="297"/>
                </a:lnTo>
                <a:lnTo>
                  <a:pt x="1303" y="329"/>
                </a:lnTo>
                <a:lnTo>
                  <a:pt x="1292" y="362"/>
                </a:lnTo>
                <a:lnTo>
                  <a:pt x="1290" y="396"/>
                </a:lnTo>
                <a:lnTo>
                  <a:pt x="1292" y="432"/>
                </a:lnTo>
                <a:lnTo>
                  <a:pt x="1303" y="465"/>
                </a:lnTo>
                <a:lnTo>
                  <a:pt x="1316" y="497"/>
                </a:lnTo>
                <a:lnTo>
                  <a:pt x="1336" y="523"/>
                </a:lnTo>
                <a:lnTo>
                  <a:pt x="1360" y="547"/>
                </a:lnTo>
                <a:lnTo>
                  <a:pt x="1387" y="567"/>
                </a:lnTo>
                <a:lnTo>
                  <a:pt x="1418" y="581"/>
                </a:lnTo>
                <a:lnTo>
                  <a:pt x="1450" y="591"/>
                </a:lnTo>
                <a:lnTo>
                  <a:pt x="1486" y="593"/>
                </a:lnTo>
                <a:lnTo>
                  <a:pt x="1521" y="591"/>
                </a:lnTo>
                <a:lnTo>
                  <a:pt x="1555" y="581"/>
                </a:lnTo>
                <a:lnTo>
                  <a:pt x="1585" y="567"/>
                </a:lnTo>
                <a:lnTo>
                  <a:pt x="1612" y="547"/>
                </a:lnTo>
                <a:lnTo>
                  <a:pt x="1635" y="523"/>
                </a:lnTo>
                <a:lnTo>
                  <a:pt x="1655" y="497"/>
                </a:lnTo>
                <a:lnTo>
                  <a:pt x="1670" y="465"/>
                </a:lnTo>
                <a:lnTo>
                  <a:pt x="1679" y="432"/>
                </a:lnTo>
                <a:lnTo>
                  <a:pt x="1682" y="396"/>
                </a:lnTo>
                <a:lnTo>
                  <a:pt x="1679" y="362"/>
                </a:lnTo>
                <a:lnTo>
                  <a:pt x="1670" y="329"/>
                </a:lnTo>
                <a:lnTo>
                  <a:pt x="1655" y="297"/>
                </a:lnTo>
                <a:lnTo>
                  <a:pt x="1635" y="270"/>
                </a:lnTo>
                <a:lnTo>
                  <a:pt x="1612" y="247"/>
                </a:lnTo>
                <a:lnTo>
                  <a:pt x="1585" y="228"/>
                </a:lnTo>
                <a:lnTo>
                  <a:pt x="1555" y="213"/>
                </a:lnTo>
                <a:lnTo>
                  <a:pt x="1521" y="203"/>
                </a:lnTo>
                <a:lnTo>
                  <a:pt x="1486" y="201"/>
                </a:lnTo>
                <a:close/>
                <a:moveTo>
                  <a:pt x="1004" y="201"/>
                </a:moveTo>
                <a:lnTo>
                  <a:pt x="968" y="203"/>
                </a:lnTo>
                <a:lnTo>
                  <a:pt x="935" y="213"/>
                </a:lnTo>
                <a:lnTo>
                  <a:pt x="905" y="228"/>
                </a:lnTo>
                <a:lnTo>
                  <a:pt x="877" y="247"/>
                </a:lnTo>
                <a:lnTo>
                  <a:pt x="853" y="270"/>
                </a:lnTo>
                <a:lnTo>
                  <a:pt x="834" y="297"/>
                </a:lnTo>
                <a:lnTo>
                  <a:pt x="820" y="329"/>
                </a:lnTo>
                <a:lnTo>
                  <a:pt x="811" y="362"/>
                </a:lnTo>
                <a:lnTo>
                  <a:pt x="808" y="396"/>
                </a:lnTo>
                <a:lnTo>
                  <a:pt x="811" y="432"/>
                </a:lnTo>
                <a:lnTo>
                  <a:pt x="820" y="465"/>
                </a:lnTo>
                <a:lnTo>
                  <a:pt x="834" y="497"/>
                </a:lnTo>
                <a:lnTo>
                  <a:pt x="853" y="523"/>
                </a:lnTo>
                <a:lnTo>
                  <a:pt x="877" y="547"/>
                </a:lnTo>
                <a:lnTo>
                  <a:pt x="905" y="567"/>
                </a:lnTo>
                <a:lnTo>
                  <a:pt x="935" y="581"/>
                </a:lnTo>
                <a:lnTo>
                  <a:pt x="968" y="591"/>
                </a:lnTo>
                <a:lnTo>
                  <a:pt x="1004" y="593"/>
                </a:lnTo>
                <a:lnTo>
                  <a:pt x="1038" y="591"/>
                </a:lnTo>
                <a:lnTo>
                  <a:pt x="1072" y="581"/>
                </a:lnTo>
                <a:lnTo>
                  <a:pt x="1102" y="567"/>
                </a:lnTo>
                <a:lnTo>
                  <a:pt x="1130" y="547"/>
                </a:lnTo>
                <a:lnTo>
                  <a:pt x="1154" y="523"/>
                </a:lnTo>
                <a:lnTo>
                  <a:pt x="1173" y="497"/>
                </a:lnTo>
                <a:lnTo>
                  <a:pt x="1187" y="465"/>
                </a:lnTo>
                <a:lnTo>
                  <a:pt x="1196" y="432"/>
                </a:lnTo>
                <a:lnTo>
                  <a:pt x="1200" y="396"/>
                </a:lnTo>
                <a:lnTo>
                  <a:pt x="1196" y="362"/>
                </a:lnTo>
                <a:lnTo>
                  <a:pt x="1187" y="329"/>
                </a:lnTo>
                <a:lnTo>
                  <a:pt x="1173" y="297"/>
                </a:lnTo>
                <a:lnTo>
                  <a:pt x="1154" y="270"/>
                </a:lnTo>
                <a:lnTo>
                  <a:pt x="1130" y="247"/>
                </a:lnTo>
                <a:lnTo>
                  <a:pt x="1102" y="228"/>
                </a:lnTo>
                <a:lnTo>
                  <a:pt x="1072" y="213"/>
                </a:lnTo>
                <a:lnTo>
                  <a:pt x="1038" y="203"/>
                </a:lnTo>
                <a:lnTo>
                  <a:pt x="1004" y="201"/>
                </a:lnTo>
                <a:close/>
                <a:moveTo>
                  <a:pt x="0" y="0"/>
                </a:moveTo>
                <a:lnTo>
                  <a:pt x="1933" y="2"/>
                </a:lnTo>
                <a:lnTo>
                  <a:pt x="1933" y="1576"/>
                </a:lnTo>
                <a:lnTo>
                  <a:pt x="1774" y="1576"/>
                </a:lnTo>
                <a:lnTo>
                  <a:pt x="1774" y="1385"/>
                </a:lnTo>
                <a:lnTo>
                  <a:pt x="179" y="1385"/>
                </a:lnTo>
                <a:lnTo>
                  <a:pt x="179" y="1860"/>
                </a:lnTo>
                <a:lnTo>
                  <a:pt x="1098" y="1860"/>
                </a:lnTo>
                <a:lnTo>
                  <a:pt x="1098" y="1991"/>
                </a:lnTo>
                <a:lnTo>
                  <a:pt x="179" y="1991"/>
                </a:lnTo>
                <a:lnTo>
                  <a:pt x="179" y="2467"/>
                </a:lnTo>
                <a:lnTo>
                  <a:pt x="1098" y="2467"/>
                </a:lnTo>
                <a:lnTo>
                  <a:pt x="1098" y="2726"/>
                </a:lnTo>
                <a:lnTo>
                  <a:pt x="0" y="2726"/>
                </a:lnTo>
                <a:lnTo>
                  <a:pt x="0" y="0"/>
                </a:lnTo>
                <a:close/>
              </a:path>
            </a:pathLst>
          </a:custGeom>
          <a:solidFill>
            <a:schemeClr val="bg1"/>
          </a:solid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prstClr val="black"/>
              </a:solidFill>
            </a:endParaRPr>
          </a:p>
        </p:txBody>
      </p:sp>
      <p:sp>
        <p:nvSpPr>
          <p:cNvPr id="47" name="Rectangle 46">
            <a:extLst>
              <a:ext uri="{FF2B5EF4-FFF2-40B4-BE49-F238E27FC236}">
                <a16:creationId xmlns:a16="http://schemas.microsoft.com/office/drawing/2014/main" id="{12E9D61D-5AD5-41EF-BABD-248DD7FE710A}"/>
              </a:ext>
            </a:extLst>
          </p:cNvPr>
          <p:cNvSpPr/>
          <p:nvPr/>
        </p:nvSpPr>
        <p:spPr>
          <a:xfrm>
            <a:off x="1688542" y="1980441"/>
            <a:ext cx="9512858" cy="1508105"/>
          </a:xfrm>
          <a:prstGeom prst="rect">
            <a:avLst/>
          </a:prstGeom>
        </p:spPr>
        <p:txBody>
          <a:bodyPr wrap="square">
            <a:spAutoFit/>
          </a:bodyPr>
          <a:lstStyle/>
          <a:p>
            <a:pPr defTabSz="914126">
              <a:spcAft>
                <a:spcPts val="1200"/>
              </a:spcAft>
            </a:pPr>
            <a:r>
              <a:rPr lang="en-US" sz="2800" dirty="0">
                <a:solidFill>
                  <a:prstClr val="black">
                    <a:lumMod val="75000"/>
                    <a:lumOff val="25000"/>
                  </a:prstClr>
                </a:solidFill>
                <a:latin typeface="Arial" panose="020B0604020202020204" pitchFamily="34" charset="0"/>
                <a:cs typeface="Arial" panose="020B0604020202020204" pitchFamily="34" charset="0"/>
              </a:rPr>
              <a:t>Count-based Word Embedding</a:t>
            </a:r>
          </a:p>
          <a:p>
            <a:pPr marL="285750" indent="-285750" defTabSz="914126">
              <a:spcAft>
                <a:spcPts val="1200"/>
              </a:spcAft>
              <a:buFontTx/>
              <a:buChar char="-"/>
            </a:pPr>
            <a:r>
              <a:rPr lang="en-US" sz="2200" dirty="0" err="1">
                <a:solidFill>
                  <a:prstClr val="black">
                    <a:lumMod val="75000"/>
                    <a:lumOff val="25000"/>
                  </a:prstClr>
                </a:solidFill>
                <a:latin typeface="Arial" panose="020B0604020202020204" pitchFamily="34" charset="0"/>
                <a:cs typeface="Arial" panose="020B0604020202020204" pitchFamily="34" charset="0"/>
              </a:rPr>
              <a:t>CountVectorizer</a:t>
            </a:r>
            <a:endParaRPr lang="en-US" sz="2200" dirty="0">
              <a:solidFill>
                <a:prstClr val="black">
                  <a:lumMod val="75000"/>
                  <a:lumOff val="25000"/>
                </a:prstClr>
              </a:solidFill>
              <a:latin typeface="Arial" panose="020B0604020202020204" pitchFamily="34" charset="0"/>
              <a:cs typeface="Arial" panose="020B0604020202020204" pitchFamily="34" charset="0"/>
            </a:endParaRPr>
          </a:p>
          <a:p>
            <a:pPr marL="285750" indent="-285750" defTabSz="914126">
              <a:spcAft>
                <a:spcPts val="1200"/>
              </a:spcAft>
              <a:buFontTx/>
              <a:buChar char="-"/>
            </a:pPr>
            <a:r>
              <a:rPr lang="en-US" sz="2200" dirty="0">
                <a:solidFill>
                  <a:prstClr val="black">
                    <a:lumMod val="75000"/>
                    <a:lumOff val="25000"/>
                  </a:prstClr>
                </a:solidFill>
                <a:latin typeface="Arial" panose="020B0604020202020204" pitchFamily="34" charset="0"/>
                <a:cs typeface="Arial" panose="020B0604020202020204" pitchFamily="34" charset="0"/>
              </a:rPr>
              <a:t>Term Frequency-Inverse Document Frequency (</a:t>
            </a:r>
            <a:r>
              <a:rPr lang="en-US" sz="2200" dirty="0" err="1">
                <a:solidFill>
                  <a:prstClr val="black">
                    <a:lumMod val="75000"/>
                    <a:lumOff val="25000"/>
                  </a:prstClr>
                </a:solidFill>
                <a:latin typeface="Arial" panose="020B0604020202020204" pitchFamily="34" charset="0"/>
                <a:cs typeface="Arial" panose="020B0604020202020204" pitchFamily="34" charset="0"/>
              </a:rPr>
              <a:t>tf-idf</a:t>
            </a:r>
            <a:r>
              <a:rPr lang="en-US" sz="2200" dirty="0">
                <a:solidFill>
                  <a:prstClr val="black">
                    <a:lumMod val="75000"/>
                    <a:lumOff val="25000"/>
                  </a:prstClr>
                </a:solidFill>
                <a:latin typeface="Arial" panose="020B0604020202020204" pitchFamily="34" charset="0"/>
                <a:cs typeface="Arial" panose="020B0604020202020204" pitchFamily="34" charset="0"/>
              </a:rPr>
              <a:t>)</a:t>
            </a:r>
          </a:p>
        </p:txBody>
      </p:sp>
      <p:pic>
        <p:nvPicPr>
          <p:cNvPr id="2054" name="Picture 6" descr="Image result for machine learning logo">
            <a:extLst>
              <a:ext uri="{FF2B5EF4-FFF2-40B4-BE49-F238E27FC236}">
                <a16:creationId xmlns:a16="http://schemas.microsoft.com/office/drawing/2014/main" id="{8BC5F485-014A-4EB3-A548-0D6185ED78D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5193" t="715" r="35122" b="38506"/>
          <a:stretch/>
        </p:blipFill>
        <p:spPr bwMode="auto">
          <a:xfrm>
            <a:off x="788818" y="5631153"/>
            <a:ext cx="462022" cy="525548"/>
          </a:xfrm>
          <a:prstGeom prst="rect">
            <a:avLst/>
          </a:prstGeom>
          <a:noFill/>
          <a:extLst>
            <a:ext uri="{909E8E84-426E-40DD-AFC4-6F175D3DCCD1}">
              <a14:hiddenFill xmlns:a14="http://schemas.microsoft.com/office/drawing/2010/main">
                <a:solidFill>
                  <a:srgbClr val="FFFFFF"/>
                </a:solidFill>
              </a14:hiddenFill>
            </a:ext>
          </a:extLst>
        </p:spPr>
      </p:pic>
      <p:sp>
        <p:nvSpPr>
          <p:cNvPr id="53" name="Rectangle 52">
            <a:extLst>
              <a:ext uri="{FF2B5EF4-FFF2-40B4-BE49-F238E27FC236}">
                <a16:creationId xmlns:a16="http://schemas.microsoft.com/office/drawing/2014/main" id="{8D1F6101-88FD-4AC8-B698-798F463B70CC}"/>
              </a:ext>
            </a:extLst>
          </p:cNvPr>
          <p:cNvSpPr/>
          <p:nvPr/>
        </p:nvSpPr>
        <p:spPr>
          <a:xfrm>
            <a:off x="1865364" y="4931138"/>
            <a:ext cx="9512858" cy="1692771"/>
          </a:xfrm>
          <a:prstGeom prst="rect">
            <a:avLst/>
          </a:prstGeom>
        </p:spPr>
        <p:txBody>
          <a:bodyPr wrap="square">
            <a:spAutoFit/>
          </a:bodyPr>
          <a:lstStyle/>
          <a:p>
            <a:pPr algn="just" defTabSz="914126">
              <a:spcAft>
                <a:spcPts val="600"/>
              </a:spcAft>
            </a:pPr>
            <a:r>
              <a:rPr lang="en-US" sz="2800" dirty="0">
                <a:solidFill>
                  <a:prstClr val="black">
                    <a:lumMod val="75000"/>
                    <a:lumOff val="25000"/>
                  </a:prstClr>
                </a:solidFill>
                <a:latin typeface="Arial" panose="020B0604020202020204" pitchFamily="34" charset="0"/>
                <a:cs typeface="Arial" panose="020B0604020202020204" pitchFamily="34" charset="0"/>
              </a:rPr>
              <a:t>Train Models</a:t>
            </a:r>
          </a:p>
          <a:p>
            <a:pPr algn="just" defTabSz="914126">
              <a:spcAft>
                <a:spcPts val="600"/>
              </a:spcAft>
            </a:pPr>
            <a:r>
              <a:rPr lang="en-US" sz="2200" dirty="0">
                <a:solidFill>
                  <a:prstClr val="black">
                    <a:lumMod val="75000"/>
                    <a:lumOff val="25000"/>
                  </a:prstClr>
                </a:solidFill>
                <a:latin typeface="Arial" panose="020B0604020202020204" pitchFamily="34" charset="0"/>
                <a:cs typeface="Arial" panose="020B0604020202020204" pitchFamily="34" charset="0"/>
              </a:rPr>
              <a:t>-   Logistic Regression</a:t>
            </a:r>
          </a:p>
          <a:p>
            <a:pPr marL="285750" indent="-285750" algn="just" defTabSz="914126">
              <a:buFontTx/>
              <a:buChar char="-"/>
            </a:pPr>
            <a:r>
              <a:rPr lang="en-US" sz="2200" dirty="0">
                <a:solidFill>
                  <a:prstClr val="black">
                    <a:lumMod val="75000"/>
                    <a:lumOff val="25000"/>
                  </a:prstClr>
                </a:solidFill>
                <a:latin typeface="Arial" panose="020B0604020202020204" pitchFamily="34" charset="0"/>
                <a:cs typeface="Arial" panose="020B0604020202020204" pitchFamily="34" charset="0"/>
              </a:rPr>
              <a:t>Linear SVM</a:t>
            </a:r>
          </a:p>
          <a:p>
            <a:pPr marL="285750" indent="-285750" algn="just" defTabSz="914126">
              <a:buFontTx/>
              <a:buChar char="-"/>
            </a:pPr>
            <a:r>
              <a:rPr lang="en-US" sz="2200" dirty="0">
                <a:solidFill>
                  <a:prstClr val="black">
                    <a:lumMod val="75000"/>
                    <a:lumOff val="25000"/>
                  </a:prstClr>
                </a:solidFill>
                <a:latin typeface="Arial" panose="020B0604020202020204" pitchFamily="34" charset="0"/>
                <a:cs typeface="Arial" panose="020B0604020202020204" pitchFamily="34" charset="0"/>
              </a:rPr>
              <a:t>Naïve Bayes</a:t>
            </a:r>
          </a:p>
        </p:txBody>
      </p:sp>
      <p:sp>
        <p:nvSpPr>
          <p:cNvPr id="2" name="Slide Number Placeholder 1">
            <a:extLst>
              <a:ext uri="{FF2B5EF4-FFF2-40B4-BE49-F238E27FC236}">
                <a16:creationId xmlns:a16="http://schemas.microsoft.com/office/drawing/2014/main" id="{5DA0C61A-156A-49C8-B304-3D0F7BC67B78}"/>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10</a:t>
            </a:fld>
            <a:endParaRPr lang="en-US">
              <a:solidFill>
                <a:prstClr val="black">
                  <a:tint val="75000"/>
                </a:prstClr>
              </a:solidFill>
            </a:endParaRPr>
          </a:p>
        </p:txBody>
      </p:sp>
      <p:sp>
        <p:nvSpPr>
          <p:cNvPr id="29" name="Rectangle 28">
            <a:extLst>
              <a:ext uri="{FF2B5EF4-FFF2-40B4-BE49-F238E27FC236}">
                <a16:creationId xmlns:a16="http://schemas.microsoft.com/office/drawing/2014/main" id="{25F6BA11-8CB9-4349-A984-CBCB1C54D4D3}"/>
              </a:ext>
            </a:extLst>
          </p:cNvPr>
          <p:cNvSpPr/>
          <p:nvPr/>
        </p:nvSpPr>
        <p:spPr>
          <a:xfrm>
            <a:off x="1725948" y="3948232"/>
            <a:ext cx="10389851" cy="523220"/>
          </a:xfrm>
          <a:prstGeom prst="rect">
            <a:avLst/>
          </a:prstGeom>
        </p:spPr>
        <p:txBody>
          <a:bodyPr wrap="square">
            <a:spAutoFit/>
          </a:bodyPr>
          <a:lstStyle/>
          <a:p>
            <a:pPr defTabSz="914126">
              <a:spcAft>
                <a:spcPts val="1200"/>
              </a:spcAft>
            </a:pPr>
            <a:r>
              <a:rPr lang="en-US" sz="2800" dirty="0">
                <a:solidFill>
                  <a:prstClr val="black">
                    <a:lumMod val="75000"/>
                    <a:lumOff val="25000"/>
                  </a:prstClr>
                </a:solidFill>
                <a:latin typeface="Arial" panose="020B0604020202020204" pitchFamily="34" charset="0"/>
                <a:cs typeface="Arial" panose="020B0604020202020204" pitchFamily="34" charset="0"/>
              </a:rPr>
              <a:t>Split 15,000 articles to Train (2/3) dataset : Test dataset (1/3)</a:t>
            </a:r>
          </a:p>
        </p:txBody>
      </p:sp>
      <p:sp>
        <p:nvSpPr>
          <p:cNvPr id="11" name="Rectangle 10">
            <a:extLst>
              <a:ext uri="{FF2B5EF4-FFF2-40B4-BE49-F238E27FC236}">
                <a16:creationId xmlns:a16="http://schemas.microsoft.com/office/drawing/2014/main" id="{63A7D299-371C-4E24-B320-B22C86EEB8ED}"/>
              </a:ext>
            </a:extLst>
          </p:cNvPr>
          <p:cNvSpPr/>
          <p:nvPr/>
        </p:nvSpPr>
        <p:spPr>
          <a:xfrm>
            <a:off x="5573620" y="5392840"/>
            <a:ext cx="6096000" cy="769441"/>
          </a:xfrm>
          <a:prstGeom prst="rect">
            <a:avLst/>
          </a:prstGeom>
        </p:spPr>
        <p:txBody>
          <a:bodyPr>
            <a:spAutoFit/>
          </a:bodyPr>
          <a:lstStyle/>
          <a:p>
            <a:pPr marL="285750" indent="-285750" algn="just" defTabSz="914126">
              <a:buFontTx/>
              <a:buChar char="-"/>
            </a:pPr>
            <a:r>
              <a:rPr lang="en-US" sz="2200" dirty="0">
                <a:solidFill>
                  <a:prstClr val="black">
                    <a:lumMod val="75000"/>
                    <a:lumOff val="25000"/>
                  </a:prstClr>
                </a:solidFill>
                <a:latin typeface="Arial" panose="020B0604020202020204" pitchFamily="34" charset="0"/>
                <a:cs typeface="Arial" panose="020B0604020202020204" pitchFamily="34" charset="0"/>
              </a:rPr>
              <a:t>Random Forest</a:t>
            </a:r>
          </a:p>
          <a:p>
            <a:pPr marL="285750" indent="-285750" algn="just" defTabSz="914126">
              <a:buFontTx/>
              <a:buChar char="-"/>
            </a:pPr>
            <a:r>
              <a:rPr lang="en-US" sz="2200" dirty="0" err="1">
                <a:solidFill>
                  <a:prstClr val="black">
                    <a:lumMod val="75000"/>
                    <a:lumOff val="25000"/>
                  </a:prstClr>
                </a:solidFill>
                <a:latin typeface="Arial" panose="020B0604020202020204" pitchFamily="34" charset="0"/>
                <a:cs typeface="Arial" panose="020B0604020202020204" pitchFamily="34" charset="0"/>
              </a:rPr>
              <a:t>XGBoost</a:t>
            </a:r>
            <a:endParaRPr lang="en-US" sz="2200" dirty="0">
              <a:solidFill>
                <a:prstClr val="black">
                  <a:lumMod val="75000"/>
                  <a:lumOff val="25000"/>
                </a:prstClr>
              </a:solidFill>
              <a:latin typeface="Arial" panose="020B0604020202020204" pitchFamily="34" charset="0"/>
              <a:cs typeface="Arial" panose="020B0604020202020204" pitchFamily="34" charset="0"/>
            </a:endParaRPr>
          </a:p>
        </p:txBody>
      </p:sp>
      <p:grpSp>
        <p:nvGrpSpPr>
          <p:cNvPr id="31" name="Group 30">
            <a:extLst>
              <a:ext uri="{FF2B5EF4-FFF2-40B4-BE49-F238E27FC236}">
                <a16:creationId xmlns:a16="http://schemas.microsoft.com/office/drawing/2014/main" id="{323B2C1C-90B4-4340-97B1-B5520E90D2BF}"/>
              </a:ext>
            </a:extLst>
          </p:cNvPr>
          <p:cNvGrpSpPr/>
          <p:nvPr/>
        </p:nvGrpSpPr>
        <p:grpSpPr>
          <a:xfrm>
            <a:off x="522380" y="3707064"/>
            <a:ext cx="940280" cy="954107"/>
            <a:chOff x="3533834" y="1441223"/>
            <a:chExt cx="652973" cy="652973"/>
          </a:xfrm>
        </p:grpSpPr>
        <p:sp>
          <p:nvSpPr>
            <p:cNvPr id="32" name="Oval 31">
              <a:extLst>
                <a:ext uri="{FF2B5EF4-FFF2-40B4-BE49-F238E27FC236}">
                  <a16:creationId xmlns:a16="http://schemas.microsoft.com/office/drawing/2014/main" id="{E09D9EE0-2285-468B-B024-F6F75ECF2673}"/>
                </a:ext>
              </a:extLst>
            </p:cNvPr>
            <p:cNvSpPr/>
            <p:nvPr/>
          </p:nvSpPr>
          <p:spPr>
            <a:xfrm>
              <a:off x="3533834" y="1441223"/>
              <a:ext cx="652973" cy="652973"/>
            </a:xfrm>
            <a:prstGeom prst="ellipse">
              <a:avLst/>
            </a:prstGeom>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pic>
          <p:nvPicPr>
            <p:cNvPr id="33" name="Picture 32">
              <a:extLst>
                <a:ext uri="{FF2B5EF4-FFF2-40B4-BE49-F238E27FC236}">
                  <a16:creationId xmlns:a16="http://schemas.microsoft.com/office/drawing/2014/main" id="{81BA8002-03E7-4540-8D96-ABA54C034AD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61078" y="1634166"/>
              <a:ext cx="432472" cy="257765"/>
            </a:xfrm>
            <a:prstGeom prst="rect">
              <a:avLst/>
            </a:prstGeom>
          </p:spPr>
        </p:pic>
      </p:grpSp>
    </p:spTree>
    <p:extLst>
      <p:ext uri="{BB962C8B-B14F-4D97-AF65-F5344CB8AC3E}">
        <p14:creationId xmlns:p14="http://schemas.microsoft.com/office/powerpoint/2010/main" val="27875310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0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6" grpId="0" animBg="1"/>
      <p:bldP spid="47" grpId="0"/>
      <p:bldP spid="53" grpId="0"/>
      <p:bldP spid="29" grpId="0"/>
      <p:bldP spid="1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38200" y="221287"/>
            <a:ext cx="10515600"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Results</a:t>
            </a:r>
          </a:p>
        </p:txBody>
      </p:sp>
      <p:sp>
        <p:nvSpPr>
          <p:cNvPr id="2" name="Slide Number Placeholder 1">
            <a:extLst>
              <a:ext uri="{FF2B5EF4-FFF2-40B4-BE49-F238E27FC236}">
                <a16:creationId xmlns:a16="http://schemas.microsoft.com/office/drawing/2014/main" id="{5DA0C61A-156A-49C8-B304-3D0F7BC67B78}"/>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11</a:t>
            </a:fld>
            <a:endParaRPr lang="en-US">
              <a:solidFill>
                <a:prstClr val="black">
                  <a:tint val="75000"/>
                </a:prstClr>
              </a:solidFill>
            </a:endParaRPr>
          </a:p>
        </p:txBody>
      </p:sp>
      <p:sp>
        <p:nvSpPr>
          <p:cNvPr id="22" name="Rectangle 21">
            <a:extLst>
              <a:ext uri="{FF2B5EF4-FFF2-40B4-BE49-F238E27FC236}">
                <a16:creationId xmlns:a16="http://schemas.microsoft.com/office/drawing/2014/main" id="{B111B3CE-269E-466F-8692-118D058AE965}"/>
              </a:ext>
            </a:extLst>
          </p:cNvPr>
          <p:cNvSpPr/>
          <p:nvPr/>
        </p:nvSpPr>
        <p:spPr>
          <a:xfrm>
            <a:off x="1066800" y="1600200"/>
            <a:ext cx="9512858" cy="584775"/>
          </a:xfrm>
          <a:prstGeom prst="rect">
            <a:avLst/>
          </a:prstGeom>
        </p:spPr>
        <p:txBody>
          <a:bodyPr wrap="square">
            <a:spAutoFit/>
          </a:bodyPr>
          <a:lstStyle/>
          <a:p>
            <a:pPr defTabSz="914126">
              <a:spcAft>
                <a:spcPts val="1200"/>
              </a:spcAft>
            </a:pPr>
            <a:r>
              <a:rPr lang="en-US" sz="3200" dirty="0">
                <a:solidFill>
                  <a:prstClr val="black">
                    <a:lumMod val="75000"/>
                    <a:lumOff val="25000"/>
                  </a:prstClr>
                </a:solidFill>
                <a:latin typeface="Arial" panose="020B0604020202020204" pitchFamily="34" charset="0"/>
                <a:cs typeface="Arial" panose="020B0604020202020204" pitchFamily="34" charset="0"/>
              </a:rPr>
              <a:t>Linear Support Vector Machine (preferred)</a:t>
            </a:r>
            <a:endParaRPr lang="en-US" dirty="0">
              <a:solidFill>
                <a:prstClr val="black">
                  <a:lumMod val="75000"/>
                  <a:lumOff val="25000"/>
                </a:prstClr>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1AEAC25A-ED47-4AD1-861B-2C516A198D77}"/>
              </a:ext>
            </a:extLst>
          </p:cNvPr>
          <p:cNvSpPr/>
          <p:nvPr/>
        </p:nvSpPr>
        <p:spPr>
          <a:xfrm>
            <a:off x="1143000" y="2875002"/>
            <a:ext cx="9512858" cy="1877437"/>
          </a:xfrm>
          <a:prstGeom prst="rect">
            <a:avLst/>
          </a:prstGeom>
        </p:spPr>
        <p:txBody>
          <a:bodyPr wrap="square">
            <a:spAutoFit/>
          </a:bodyPr>
          <a:lstStyle/>
          <a:p>
            <a:pPr defTabSz="914126">
              <a:spcAft>
                <a:spcPts val="1200"/>
              </a:spcAft>
            </a:pPr>
            <a:r>
              <a:rPr lang="en-US" sz="3200" dirty="0">
                <a:solidFill>
                  <a:prstClr val="black">
                    <a:lumMod val="75000"/>
                    <a:lumOff val="25000"/>
                  </a:prstClr>
                </a:solidFill>
                <a:latin typeface="Arial" panose="020B0604020202020204" pitchFamily="34" charset="0"/>
                <a:cs typeface="Arial" panose="020B0604020202020204" pitchFamily="34" charset="0"/>
              </a:rPr>
              <a:t>Prediction Accuracy of </a:t>
            </a:r>
          </a:p>
          <a:p>
            <a:pPr marL="457200" indent="-457200" defTabSz="914126">
              <a:spcAft>
                <a:spcPts val="1200"/>
              </a:spcAft>
              <a:buFont typeface="Arial" panose="020B0604020202020204" pitchFamily="34" charset="0"/>
              <a:buChar char="•"/>
            </a:pPr>
            <a:r>
              <a:rPr lang="en-US" sz="3200" dirty="0">
                <a:solidFill>
                  <a:prstClr val="black">
                    <a:lumMod val="75000"/>
                    <a:lumOff val="25000"/>
                  </a:prstClr>
                </a:solidFill>
                <a:latin typeface="Arial" panose="020B0604020202020204" pitchFamily="34" charset="0"/>
                <a:cs typeface="Arial" panose="020B0604020202020204" pitchFamily="34" charset="0"/>
              </a:rPr>
              <a:t>92% for Train Dataset</a:t>
            </a:r>
          </a:p>
          <a:p>
            <a:pPr marL="457200" indent="-457200" defTabSz="914126">
              <a:spcAft>
                <a:spcPts val="1200"/>
              </a:spcAft>
              <a:buFont typeface="Arial" panose="020B0604020202020204" pitchFamily="34" charset="0"/>
              <a:buChar char="•"/>
            </a:pPr>
            <a:r>
              <a:rPr lang="en-US" sz="3200" dirty="0">
                <a:solidFill>
                  <a:prstClr val="black">
                    <a:lumMod val="75000"/>
                    <a:lumOff val="25000"/>
                  </a:prstClr>
                </a:solidFill>
                <a:latin typeface="Arial" panose="020B0604020202020204" pitchFamily="34" charset="0"/>
                <a:cs typeface="Arial" panose="020B0604020202020204" pitchFamily="34" charset="0"/>
              </a:rPr>
              <a:t>94% for Test Dataset</a:t>
            </a:r>
          </a:p>
        </p:txBody>
      </p:sp>
    </p:spTree>
    <p:extLst>
      <p:ext uri="{BB962C8B-B14F-4D97-AF65-F5344CB8AC3E}">
        <p14:creationId xmlns:p14="http://schemas.microsoft.com/office/powerpoint/2010/main" val="1016768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D7B13B2-A961-4773-9C15-4AB73981E95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9800" y="1676400"/>
            <a:ext cx="8305800" cy="4274026"/>
          </a:xfrm>
          <a:prstGeom prst="rect">
            <a:avLst/>
          </a:prstGeom>
        </p:spPr>
      </p:pic>
      <p:sp>
        <p:nvSpPr>
          <p:cNvPr id="5" name="TextBox 4">
            <a:extLst>
              <a:ext uri="{FF2B5EF4-FFF2-40B4-BE49-F238E27FC236}">
                <a16:creationId xmlns:a16="http://schemas.microsoft.com/office/drawing/2014/main" id="{5D7EAF91-0BF2-4B2A-B9AA-80B6054790C7}"/>
              </a:ext>
            </a:extLst>
          </p:cNvPr>
          <p:cNvSpPr txBox="1"/>
          <p:nvPr/>
        </p:nvSpPr>
        <p:spPr>
          <a:xfrm>
            <a:off x="381000" y="457200"/>
            <a:ext cx="6477000" cy="707886"/>
          </a:xfrm>
          <a:prstGeom prst="rect">
            <a:avLst/>
          </a:prstGeom>
          <a:noFill/>
        </p:spPr>
        <p:txBody>
          <a:bodyPr wrap="square" rtlCol="0">
            <a:spAutoFit/>
          </a:bodyPr>
          <a:lstStyle/>
          <a:p>
            <a:pPr defTabSz="914126"/>
            <a:r>
              <a:rPr lang="en-US" sz="4000" dirty="0">
                <a:solidFill>
                  <a:schemeClr val="tx2"/>
                </a:solidFill>
                <a:latin typeface="Arial" panose="020B0604020202020204" pitchFamily="34" charset="0"/>
                <a:cs typeface="Arial" panose="020B0604020202020204" pitchFamily="34" charset="0"/>
              </a:rPr>
              <a:t>Is it really that good…?</a:t>
            </a:r>
          </a:p>
        </p:txBody>
      </p:sp>
      <p:sp>
        <p:nvSpPr>
          <p:cNvPr id="2" name="Slide Number Placeholder 1">
            <a:extLst>
              <a:ext uri="{FF2B5EF4-FFF2-40B4-BE49-F238E27FC236}">
                <a16:creationId xmlns:a16="http://schemas.microsoft.com/office/drawing/2014/main" id="{3303C248-84B8-430C-9E8C-84D459E6E2C5}"/>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12</a:t>
            </a:fld>
            <a:endParaRPr lang="en-US">
              <a:solidFill>
                <a:prstClr val="black">
                  <a:tint val="75000"/>
                </a:prstClr>
              </a:solidFill>
            </a:endParaRPr>
          </a:p>
        </p:txBody>
      </p:sp>
    </p:spTree>
    <p:extLst>
      <p:ext uri="{BB962C8B-B14F-4D97-AF65-F5344CB8AC3E}">
        <p14:creationId xmlns:p14="http://schemas.microsoft.com/office/powerpoint/2010/main" val="38079770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DC7CFEE3-A18A-49A6-A6EF-E018E27F8E42}"/>
              </a:ext>
            </a:extLst>
          </p:cNvPr>
          <p:cNvGraphicFramePr>
            <a:graphicFrameLocks noGrp="1"/>
          </p:cNvGraphicFramePr>
          <p:nvPr>
            <p:extLst>
              <p:ext uri="{D42A27DB-BD31-4B8C-83A1-F6EECF244321}">
                <p14:modId xmlns:p14="http://schemas.microsoft.com/office/powerpoint/2010/main" val="1453573898"/>
              </p:ext>
            </p:extLst>
          </p:nvPr>
        </p:nvGraphicFramePr>
        <p:xfrm>
          <a:off x="709482" y="1767840"/>
          <a:ext cx="5055460" cy="4175760"/>
        </p:xfrm>
        <a:graphic>
          <a:graphicData uri="http://schemas.openxmlformats.org/drawingml/2006/table">
            <a:tbl>
              <a:tblPr firstRow="1" bandRow="1">
                <a:tableStyleId>{5C22544A-7EE6-4342-B048-85BDC9FD1C3A}</a:tableStyleId>
              </a:tblPr>
              <a:tblGrid>
                <a:gridCol w="3276600">
                  <a:extLst>
                    <a:ext uri="{9D8B030D-6E8A-4147-A177-3AD203B41FA5}">
                      <a16:colId xmlns:a16="http://schemas.microsoft.com/office/drawing/2014/main" val="2840613886"/>
                    </a:ext>
                  </a:extLst>
                </a:gridCol>
                <a:gridCol w="1778860">
                  <a:extLst>
                    <a:ext uri="{9D8B030D-6E8A-4147-A177-3AD203B41FA5}">
                      <a16:colId xmlns:a16="http://schemas.microsoft.com/office/drawing/2014/main" val="2211082572"/>
                    </a:ext>
                  </a:extLst>
                </a:gridCol>
              </a:tblGrid>
              <a:tr h="231902">
                <a:tc>
                  <a:txBody>
                    <a:bodyPr/>
                    <a:lstStyle/>
                    <a:p>
                      <a:pPr algn="ctr"/>
                      <a:r>
                        <a:rPr lang="en-SG" sz="2200" dirty="0">
                          <a:latin typeface="Arial" panose="020B0604020202020204" pitchFamily="34" charset="0"/>
                          <a:cs typeface="Arial" panose="020B0604020202020204" pitchFamily="34" charset="0"/>
                        </a:rPr>
                        <a:t>Words Related to </a:t>
                      </a:r>
                    </a:p>
                    <a:p>
                      <a:pPr algn="ctr"/>
                      <a:r>
                        <a:rPr lang="en-SG" sz="2200" dirty="0">
                          <a:latin typeface="Arial" panose="020B0604020202020204" pitchFamily="34" charset="0"/>
                          <a:cs typeface="Arial" panose="020B0604020202020204" pitchFamily="34" charset="0"/>
                        </a:rPr>
                        <a:t>Real News</a:t>
                      </a:r>
                    </a:p>
                  </a:txBody>
                  <a:tcPr anchor="ctr">
                    <a:solidFill>
                      <a:srgbClr val="00B050"/>
                    </a:solidFill>
                  </a:tcPr>
                </a:tc>
                <a:tc>
                  <a:txBody>
                    <a:bodyPr/>
                    <a:lstStyle/>
                    <a:p>
                      <a:pPr algn="ctr"/>
                      <a:r>
                        <a:rPr lang="en-SG" sz="2200" dirty="0">
                          <a:latin typeface="Arial" panose="020B0604020202020204" pitchFamily="34" charset="0"/>
                          <a:cs typeface="Arial" panose="020B0604020202020204" pitchFamily="34" charset="0"/>
                        </a:rPr>
                        <a:t>Weights</a:t>
                      </a:r>
                    </a:p>
                  </a:txBody>
                  <a:tcPr anchor="ctr">
                    <a:solidFill>
                      <a:srgbClr val="00B050"/>
                    </a:solidFill>
                  </a:tcPr>
                </a:tc>
                <a:extLst>
                  <a:ext uri="{0D108BD9-81ED-4DB2-BD59-A6C34878D82A}">
                    <a16:rowId xmlns:a16="http://schemas.microsoft.com/office/drawing/2014/main" val="413098991"/>
                  </a:ext>
                </a:extLst>
              </a:tr>
              <a:tr h="370840">
                <a:tc>
                  <a:txBody>
                    <a:bodyPr/>
                    <a:lstStyle/>
                    <a:p>
                      <a:pPr algn="ctr"/>
                      <a:r>
                        <a:rPr lang="en-SG" sz="2200" dirty="0">
                          <a:latin typeface="Arial" panose="020B0604020202020204" pitchFamily="34" charset="0"/>
                          <a:cs typeface="Arial" panose="020B0604020202020204" pitchFamily="34" charset="0"/>
                        </a:rPr>
                        <a:t>added</a:t>
                      </a:r>
                    </a:p>
                  </a:txBody>
                  <a:tcPr>
                    <a:solidFill>
                      <a:srgbClr val="C2F7BB"/>
                    </a:solidFill>
                  </a:tcPr>
                </a:tc>
                <a:tc>
                  <a:txBody>
                    <a:bodyPr/>
                    <a:lstStyle/>
                    <a:p>
                      <a:pPr algn="ctr"/>
                      <a:r>
                        <a:rPr lang="en-SG" sz="2200" dirty="0">
                          <a:latin typeface="Arial" panose="020B0604020202020204" pitchFamily="34" charset="0"/>
                          <a:cs typeface="Arial" panose="020B0604020202020204" pitchFamily="34" charset="0"/>
                        </a:rPr>
                        <a:t>5.8</a:t>
                      </a:r>
                    </a:p>
                  </a:txBody>
                  <a:tcPr>
                    <a:solidFill>
                      <a:srgbClr val="C2F7BB"/>
                    </a:solidFill>
                  </a:tcPr>
                </a:tc>
                <a:extLst>
                  <a:ext uri="{0D108BD9-81ED-4DB2-BD59-A6C34878D82A}">
                    <a16:rowId xmlns:a16="http://schemas.microsoft.com/office/drawing/2014/main" val="2159810300"/>
                  </a:ext>
                </a:extLst>
              </a:tr>
              <a:tr h="370840">
                <a:tc>
                  <a:txBody>
                    <a:bodyPr/>
                    <a:lstStyle/>
                    <a:p>
                      <a:pPr algn="ctr"/>
                      <a:r>
                        <a:rPr lang="en-SG" sz="2200" dirty="0">
                          <a:latin typeface="Arial" panose="020B0604020202020204" pitchFamily="34" charset="0"/>
                          <a:cs typeface="Arial" panose="020B0604020202020204" pitchFamily="34" charset="0"/>
                        </a:rPr>
                        <a:t>noted</a:t>
                      </a:r>
                    </a:p>
                  </a:txBody>
                  <a:tcPr/>
                </a:tc>
                <a:tc>
                  <a:txBody>
                    <a:bodyPr/>
                    <a:lstStyle/>
                    <a:p>
                      <a:pPr algn="ctr"/>
                      <a:r>
                        <a:rPr lang="en-SG" sz="2200" dirty="0">
                          <a:latin typeface="Arial" panose="020B0604020202020204" pitchFamily="34" charset="0"/>
                          <a:cs typeface="Arial" panose="020B0604020202020204" pitchFamily="34" charset="0"/>
                        </a:rPr>
                        <a:t>3.9</a:t>
                      </a:r>
                    </a:p>
                  </a:txBody>
                  <a:tcPr/>
                </a:tc>
                <a:extLst>
                  <a:ext uri="{0D108BD9-81ED-4DB2-BD59-A6C34878D82A}">
                    <a16:rowId xmlns:a16="http://schemas.microsoft.com/office/drawing/2014/main" val="1325290070"/>
                  </a:ext>
                </a:extLst>
              </a:tr>
              <a:tr h="370840">
                <a:tc>
                  <a:txBody>
                    <a:bodyPr/>
                    <a:lstStyle/>
                    <a:p>
                      <a:pPr algn="ctr"/>
                      <a:r>
                        <a:rPr lang="en-SG" sz="2200" dirty="0">
                          <a:latin typeface="Arial" panose="020B0604020202020204" pitchFamily="34" charset="0"/>
                          <a:cs typeface="Arial" panose="020B0604020202020204" pitchFamily="34" charset="0"/>
                        </a:rPr>
                        <a:t>2018</a:t>
                      </a:r>
                    </a:p>
                  </a:txBody>
                  <a:tcPr>
                    <a:solidFill>
                      <a:srgbClr val="C2F7BB"/>
                    </a:solidFill>
                  </a:tcPr>
                </a:tc>
                <a:tc>
                  <a:txBody>
                    <a:bodyPr/>
                    <a:lstStyle/>
                    <a:p>
                      <a:pPr algn="ctr"/>
                      <a:r>
                        <a:rPr lang="en-SG" sz="2200" dirty="0">
                          <a:latin typeface="Arial" panose="020B0604020202020204" pitchFamily="34" charset="0"/>
                          <a:cs typeface="Arial" panose="020B0604020202020204" pitchFamily="34" charset="0"/>
                        </a:rPr>
                        <a:t>3.7</a:t>
                      </a:r>
                    </a:p>
                  </a:txBody>
                  <a:tcPr>
                    <a:solidFill>
                      <a:srgbClr val="C2F7BB"/>
                    </a:solidFill>
                  </a:tcPr>
                </a:tc>
                <a:extLst>
                  <a:ext uri="{0D108BD9-81ED-4DB2-BD59-A6C34878D82A}">
                    <a16:rowId xmlns:a16="http://schemas.microsoft.com/office/drawing/2014/main" val="405385314"/>
                  </a:ext>
                </a:extLst>
              </a:tr>
              <a:tr h="370840">
                <a:tc>
                  <a:txBody>
                    <a:bodyPr/>
                    <a:lstStyle/>
                    <a:p>
                      <a:pPr algn="ctr"/>
                      <a:r>
                        <a:rPr lang="en-SG" sz="2200" dirty="0">
                          <a:latin typeface="Arial" panose="020B0604020202020204" pitchFamily="34" charset="0"/>
                          <a:cs typeface="Arial" panose="020B0604020202020204" pitchFamily="34" charset="0"/>
                        </a:rPr>
                        <a:t>2019</a:t>
                      </a:r>
                    </a:p>
                  </a:txBody>
                  <a:tcPr/>
                </a:tc>
                <a:tc>
                  <a:txBody>
                    <a:bodyPr/>
                    <a:lstStyle/>
                    <a:p>
                      <a:pPr algn="ctr"/>
                      <a:r>
                        <a:rPr lang="en-SG" sz="2200" dirty="0">
                          <a:latin typeface="Arial" panose="020B0604020202020204" pitchFamily="34" charset="0"/>
                          <a:cs typeface="Arial" panose="020B0604020202020204" pitchFamily="34" charset="0"/>
                        </a:rPr>
                        <a:t>3.6</a:t>
                      </a:r>
                    </a:p>
                  </a:txBody>
                  <a:tcPr/>
                </a:tc>
                <a:extLst>
                  <a:ext uri="{0D108BD9-81ED-4DB2-BD59-A6C34878D82A}">
                    <a16:rowId xmlns:a16="http://schemas.microsoft.com/office/drawing/2014/main" val="2568263460"/>
                  </a:ext>
                </a:extLst>
              </a:tr>
              <a:tr h="370840">
                <a:tc>
                  <a:txBody>
                    <a:bodyPr/>
                    <a:lstStyle/>
                    <a:p>
                      <a:pPr algn="ctr"/>
                      <a:r>
                        <a:rPr lang="en-SG" sz="2200" dirty="0" err="1">
                          <a:latin typeface="Arial" panose="020B0604020202020204" pitchFamily="34" charset="0"/>
                          <a:cs typeface="Arial" panose="020B0604020202020204" pitchFamily="34" charset="0"/>
                        </a:rPr>
                        <a:t>bloomberg</a:t>
                      </a:r>
                      <a:endParaRPr lang="en-SG" sz="2200" dirty="0">
                        <a:latin typeface="Arial" panose="020B0604020202020204" pitchFamily="34" charset="0"/>
                        <a:cs typeface="Arial" panose="020B0604020202020204" pitchFamily="34" charset="0"/>
                      </a:endParaRPr>
                    </a:p>
                  </a:txBody>
                  <a:tcPr>
                    <a:solidFill>
                      <a:srgbClr val="C2F7BB"/>
                    </a:solidFill>
                  </a:tcPr>
                </a:tc>
                <a:tc>
                  <a:txBody>
                    <a:bodyPr/>
                    <a:lstStyle/>
                    <a:p>
                      <a:pPr algn="ctr"/>
                      <a:r>
                        <a:rPr lang="en-SG" sz="2200" dirty="0">
                          <a:latin typeface="Arial" panose="020B0604020202020204" pitchFamily="34" charset="0"/>
                          <a:cs typeface="Arial" panose="020B0604020202020204" pitchFamily="34" charset="0"/>
                        </a:rPr>
                        <a:t>3.4</a:t>
                      </a:r>
                    </a:p>
                  </a:txBody>
                  <a:tcPr>
                    <a:solidFill>
                      <a:srgbClr val="C2F7BB"/>
                    </a:solidFill>
                  </a:tcPr>
                </a:tc>
                <a:extLst>
                  <a:ext uri="{0D108BD9-81ED-4DB2-BD59-A6C34878D82A}">
                    <a16:rowId xmlns:a16="http://schemas.microsoft.com/office/drawing/2014/main" val="715806577"/>
                  </a:ext>
                </a:extLst>
              </a:tr>
              <a:tr h="370840">
                <a:tc>
                  <a:txBody>
                    <a:bodyPr/>
                    <a:lstStyle/>
                    <a:p>
                      <a:pPr algn="ctr"/>
                      <a:r>
                        <a:rPr lang="en-SG" sz="2200" dirty="0">
                          <a:latin typeface="Arial" panose="020B0604020202020204" pitchFamily="34" charset="0"/>
                          <a:cs typeface="Arial" panose="020B0604020202020204" pitchFamily="34" charset="0"/>
                        </a:rPr>
                        <a:t>investigations</a:t>
                      </a:r>
                    </a:p>
                  </a:txBody>
                  <a:tcPr/>
                </a:tc>
                <a:tc>
                  <a:txBody>
                    <a:bodyPr/>
                    <a:lstStyle/>
                    <a:p>
                      <a:pPr algn="ctr"/>
                      <a:r>
                        <a:rPr lang="en-SG" sz="2200" dirty="0">
                          <a:latin typeface="Arial" panose="020B0604020202020204" pitchFamily="34" charset="0"/>
                          <a:cs typeface="Arial" panose="020B0604020202020204" pitchFamily="34" charset="0"/>
                        </a:rPr>
                        <a:t>3.0</a:t>
                      </a:r>
                    </a:p>
                  </a:txBody>
                  <a:tcPr/>
                </a:tc>
                <a:extLst>
                  <a:ext uri="{0D108BD9-81ED-4DB2-BD59-A6C34878D82A}">
                    <a16:rowId xmlns:a16="http://schemas.microsoft.com/office/drawing/2014/main" val="2133816789"/>
                  </a:ext>
                </a:extLst>
              </a:tr>
              <a:tr h="370840">
                <a:tc>
                  <a:txBody>
                    <a:bodyPr/>
                    <a:lstStyle/>
                    <a:p>
                      <a:pPr algn="ctr"/>
                      <a:r>
                        <a:rPr lang="en-SG" sz="2200" dirty="0">
                          <a:latin typeface="Arial" panose="020B0604020202020204" pitchFamily="34" charset="0"/>
                          <a:cs typeface="Arial" panose="020B0604020202020204" pitchFamily="34" charset="0"/>
                        </a:rPr>
                        <a:t>year</a:t>
                      </a:r>
                    </a:p>
                  </a:txBody>
                  <a:tcPr>
                    <a:solidFill>
                      <a:srgbClr val="C2F7BB"/>
                    </a:solidFill>
                  </a:tcPr>
                </a:tc>
                <a:tc>
                  <a:txBody>
                    <a:bodyPr/>
                    <a:lstStyle/>
                    <a:p>
                      <a:pPr algn="ctr"/>
                      <a:r>
                        <a:rPr lang="en-SG" sz="2200" dirty="0">
                          <a:latin typeface="Arial" panose="020B0604020202020204" pitchFamily="34" charset="0"/>
                          <a:cs typeface="Arial" panose="020B0604020202020204" pitchFamily="34" charset="0"/>
                        </a:rPr>
                        <a:t>2.6</a:t>
                      </a:r>
                    </a:p>
                  </a:txBody>
                  <a:tcPr>
                    <a:solidFill>
                      <a:srgbClr val="C2F7BB"/>
                    </a:solidFill>
                  </a:tcPr>
                </a:tc>
                <a:extLst>
                  <a:ext uri="{0D108BD9-81ED-4DB2-BD59-A6C34878D82A}">
                    <a16:rowId xmlns:a16="http://schemas.microsoft.com/office/drawing/2014/main" val="1787984629"/>
                  </a:ext>
                </a:extLst>
              </a:tr>
              <a:tr h="370840">
                <a:tc>
                  <a:txBody>
                    <a:bodyPr/>
                    <a:lstStyle/>
                    <a:p>
                      <a:pPr algn="ctr"/>
                      <a:r>
                        <a:rPr lang="en-SG" sz="2200" dirty="0">
                          <a:latin typeface="Arial" panose="020B0604020202020204" pitchFamily="34" charset="0"/>
                          <a:cs typeface="Arial" panose="020B0604020202020204" pitchFamily="34" charset="0"/>
                        </a:rPr>
                        <a:t>cent</a:t>
                      </a:r>
                    </a:p>
                  </a:txBody>
                  <a:tcPr/>
                </a:tc>
                <a:tc>
                  <a:txBody>
                    <a:bodyPr/>
                    <a:lstStyle/>
                    <a:p>
                      <a:pPr algn="ctr"/>
                      <a:r>
                        <a:rPr lang="en-SG" sz="2200" dirty="0">
                          <a:latin typeface="Arial" panose="020B0604020202020204" pitchFamily="34" charset="0"/>
                          <a:cs typeface="Arial" panose="020B0604020202020204" pitchFamily="34" charset="0"/>
                        </a:rPr>
                        <a:t>2.6</a:t>
                      </a:r>
                    </a:p>
                  </a:txBody>
                  <a:tcPr/>
                </a:tc>
                <a:extLst>
                  <a:ext uri="{0D108BD9-81ED-4DB2-BD59-A6C34878D82A}">
                    <a16:rowId xmlns:a16="http://schemas.microsoft.com/office/drawing/2014/main" val="2482887052"/>
                  </a:ext>
                </a:extLst>
              </a:tr>
            </a:tbl>
          </a:graphicData>
        </a:graphic>
      </p:graphicFrame>
      <p:graphicFrame>
        <p:nvGraphicFramePr>
          <p:cNvPr id="26" name="Table 25">
            <a:extLst>
              <a:ext uri="{FF2B5EF4-FFF2-40B4-BE49-F238E27FC236}">
                <a16:creationId xmlns:a16="http://schemas.microsoft.com/office/drawing/2014/main" id="{193F695D-C2C1-4E21-9121-D250820C10DD}"/>
              </a:ext>
            </a:extLst>
          </p:cNvPr>
          <p:cNvGraphicFramePr>
            <a:graphicFrameLocks noGrp="1"/>
          </p:cNvGraphicFramePr>
          <p:nvPr>
            <p:extLst>
              <p:ext uri="{D42A27DB-BD31-4B8C-83A1-F6EECF244321}">
                <p14:modId xmlns:p14="http://schemas.microsoft.com/office/powerpoint/2010/main" val="2403338658"/>
              </p:ext>
            </p:extLst>
          </p:nvPr>
        </p:nvGraphicFramePr>
        <p:xfrm>
          <a:off x="6427059" y="1767840"/>
          <a:ext cx="5055460" cy="4175760"/>
        </p:xfrm>
        <a:graphic>
          <a:graphicData uri="http://schemas.openxmlformats.org/drawingml/2006/table">
            <a:tbl>
              <a:tblPr firstRow="1" bandRow="1">
                <a:tableStyleId>{5C22544A-7EE6-4342-B048-85BDC9FD1C3A}</a:tableStyleId>
              </a:tblPr>
              <a:tblGrid>
                <a:gridCol w="3276600">
                  <a:extLst>
                    <a:ext uri="{9D8B030D-6E8A-4147-A177-3AD203B41FA5}">
                      <a16:colId xmlns:a16="http://schemas.microsoft.com/office/drawing/2014/main" val="2840613886"/>
                    </a:ext>
                  </a:extLst>
                </a:gridCol>
                <a:gridCol w="1778860">
                  <a:extLst>
                    <a:ext uri="{9D8B030D-6E8A-4147-A177-3AD203B41FA5}">
                      <a16:colId xmlns:a16="http://schemas.microsoft.com/office/drawing/2014/main" val="2211082572"/>
                    </a:ext>
                  </a:extLst>
                </a:gridCol>
              </a:tblGrid>
              <a:tr h="265049">
                <a:tc>
                  <a:txBody>
                    <a:bodyPr/>
                    <a:lstStyle/>
                    <a:p>
                      <a:pPr algn="ctr"/>
                      <a:r>
                        <a:rPr lang="en-SG" sz="2200" dirty="0">
                          <a:latin typeface="Arial" panose="020B0604020202020204" pitchFamily="34" charset="0"/>
                          <a:cs typeface="Arial" panose="020B0604020202020204" pitchFamily="34" charset="0"/>
                        </a:rPr>
                        <a:t>Words Related to </a:t>
                      </a:r>
                    </a:p>
                    <a:p>
                      <a:pPr algn="ctr"/>
                      <a:r>
                        <a:rPr lang="en-SG" sz="2200" dirty="0">
                          <a:latin typeface="Arial" panose="020B0604020202020204" pitchFamily="34" charset="0"/>
                          <a:cs typeface="Arial" panose="020B0604020202020204" pitchFamily="34" charset="0"/>
                        </a:rPr>
                        <a:t>Fake News</a:t>
                      </a:r>
                    </a:p>
                  </a:txBody>
                  <a:tcPr anchor="ctr">
                    <a:solidFill>
                      <a:srgbClr val="C00000"/>
                    </a:solidFill>
                  </a:tcPr>
                </a:tc>
                <a:tc>
                  <a:txBody>
                    <a:bodyPr/>
                    <a:lstStyle/>
                    <a:p>
                      <a:pPr algn="ctr"/>
                      <a:r>
                        <a:rPr lang="en-SG" sz="2200" dirty="0">
                          <a:latin typeface="Arial" panose="020B0604020202020204" pitchFamily="34" charset="0"/>
                          <a:cs typeface="Arial" panose="020B0604020202020204" pitchFamily="34" charset="0"/>
                        </a:rPr>
                        <a:t>Weights</a:t>
                      </a:r>
                    </a:p>
                  </a:txBody>
                  <a:tcPr anchor="ctr">
                    <a:solidFill>
                      <a:srgbClr val="C00000"/>
                    </a:solidFill>
                  </a:tcPr>
                </a:tc>
                <a:extLst>
                  <a:ext uri="{0D108BD9-81ED-4DB2-BD59-A6C34878D82A}">
                    <a16:rowId xmlns:a16="http://schemas.microsoft.com/office/drawing/2014/main" val="413098991"/>
                  </a:ext>
                </a:extLst>
              </a:tr>
              <a:tr h="370840">
                <a:tc>
                  <a:txBody>
                    <a:bodyPr/>
                    <a:lstStyle/>
                    <a:p>
                      <a:pPr algn="ctr"/>
                      <a:r>
                        <a:rPr lang="en-SG" sz="2200" dirty="0">
                          <a:latin typeface="Arial" panose="020B0604020202020204" pitchFamily="34" charset="0"/>
                          <a:cs typeface="Arial" panose="020B0604020202020204" pitchFamily="34" charset="0"/>
                        </a:rPr>
                        <a:t>advertisement</a:t>
                      </a:r>
                    </a:p>
                  </a:txBody>
                  <a:tcPr>
                    <a:solidFill>
                      <a:srgbClr val="FC8564"/>
                    </a:solidFill>
                  </a:tcPr>
                </a:tc>
                <a:tc>
                  <a:txBody>
                    <a:bodyPr/>
                    <a:lstStyle/>
                    <a:p>
                      <a:pPr algn="ctr"/>
                      <a:r>
                        <a:rPr lang="en-SG" sz="2200" dirty="0">
                          <a:latin typeface="Arial" panose="020B0604020202020204" pitchFamily="34" charset="0"/>
                          <a:cs typeface="Arial" panose="020B0604020202020204" pitchFamily="34" charset="0"/>
                        </a:rPr>
                        <a:t>4.3</a:t>
                      </a:r>
                    </a:p>
                  </a:txBody>
                  <a:tcPr>
                    <a:solidFill>
                      <a:srgbClr val="FC8564"/>
                    </a:solidFill>
                  </a:tcPr>
                </a:tc>
                <a:extLst>
                  <a:ext uri="{0D108BD9-81ED-4DB2-BD59-A6C34878D82A}">
                    <a16:rowId xmlns:a16="http://schemas.microsoft.com/office/drawing/2014/main" val="2159810300"/>
                  </a:ext>
                </a:extLst>
              </a:tr>
              <a:tr h="370840">
                <a:tc>
                  <a:txBody>
                    <a:bodyPr/>
                    <a:lstStyle/>
                    <a:p>
                      <a:pPr algn="ctr"/>
                      <a:r>
                        <a:rPr lang="en-SG" sz="2200" dirty="0">
                          <a:latin typeface="Arial" panose="020B0604020202020204" pitchFamily="34" charset="0"/>
                          <a:cs typeface="Arial" panose="020B0604020202020204" pitchFamily="34" charset="0"/>
                        </a:rPr>
                        <a:t>says</a:t>
                      </a:r>
                    </a:p>
                  </a:txBody>
                  <a:tcPr/>
                </a:tc>
                <a:tc>
                  <a:txBody>
                    <a:bodyPr/>
                    <a:lstStyle/>
                    <a:p>
                      <a:pPr algn="ctr"/>
                      <a:r>
                        <a:rPr lang="en-SG" sz="2200" dirty="0">
                          <a:latin typeface="Arial" panose="020B0604020202020204" pitchFamily="34" charset="0"/>
                          <a:cs typeface="Arial" panose="020B0604020202020204" pitchFamily="34" charset="0"/>
                        </a:rPr>
                        <a:t>3.4</a:t>
                      </a:r>
                    </a:p>
                  </a:txBody>
                  <a:tcPr/>
                </a:tc>
                <a:extLst>
                  <a:ext uri="{0D108BD9-81ED-4DB2-BD59-A6C34878D82A}">
                    <a16:rowId xmlns:a16="http://schemas.microsoft.com/office/drawing/2014/main" val="1325290070"/>
                  </a:ext>
                </a:extLst>
              </a:tr>
              <a:tr h="370840">
                <a:tc>
                  <a:txBody>
                    <a:bodyPr/>
                    <a:lstStyle/>
                    <a:p>
                      <a:pPr algn="ctr"/>
                      <a:r>
                        <a:rPr lang="en-SG" sz="2200" dirty="0">
                          <a:latin typeface="Arial" panose="020B0604020202020204" pitchFamily="34" charset="0"/>
                          <a:cs typeface="Arial" panose="020B0604020202020204" pitchFamily="34" charset="0"/>
                        </a:rPr>
                        <a:t>read</a:t>
                      </a:r>
                    </a:p>
                  </a:txBody>
                  <a:tcPr>
                    <a:solidFill>
                      <a:srgbClr val="FC8564"/>
                    </a:solidFill>
                  </a:tcPr>
                </a:tc>
                <a:tc>
                  <a:txBody>
                    <a:bodyPr/>
                    <a:lstStyle/>
                    <a:p>
                      <a:pPr algn="ctr"/>
                      <a:r>
                        <a:rPr lang="en-SG" sz="2200" dirty="0">
                          <a:latin typeface="Arial" panose="020B0604020202020204" pitchFamily="34" charset="0"/>
                          <a:cs typeface="Arial" panose="020B0604020202020204" pitchFamily="34" charset="0"/>
                        </a:rPr>
                        <a:t>3.4</a:t>
                      </a:r>
                    </a:p>
                  </a:txBody>
                  <a:tcPr>
                    <a:solidFill>
                      <a:srgbClr val="FC8564"/>
                    </a:solidFill>
                  </a:tcPr>
                </a:tc>
                <a:extLst>
                  <a:ext uri="{0D108BD9-81ED-4DB2-BD59-A6C34878D82A}">
                    <a16:rowId xmlns:a16="http://schemas.microsoft.com/office/drawing/2014/main" val="405385314"/>
                  </a:ext>
                </a:extLst>
              </a:tr>
              <a:tr h="370840">
                <a:tc>
                  <a:txBody>
                    <a:bodyPr/>
                    <a:lstStyle/>
                    <a:p>
                      <a:pPr algn="ctr"/>
                      <a:r>
                        <a:rPr lang="en-SG" sz="2200" dirty="0">
                          <a:latin typeface="Arial" panose="020B0604020202020204" pitchFamily="34" charset="0"/>
                          <a:cs typeface="Arial" panose="020B0604020202020204" pitchFamily="34" charset="0"/>
                        </a:rPr>
                        <a:t>program</a:t>
                      </a:r>
                    </a:p>
                  </a:txBody>
                  <a:tcPr/>
                </a:tc>
                <a:tc>
                  <a:txBody>
                    <a:bodyPr/>
                    <a:lstStyle/>
                    <a:p>
                      <a:pPr algn="ctr"/>
                      <a:r>
                        <a:rPr lang="en-SG" sz="2200" dirty="0">
                          <a:latin typeface="Arial" panose="020B0604020202020204" pitchFamily="34" charset="0"/>
                          <a:cs typeface="Arial" panose="020B0604020202020204" pitchFamily="34" charset="0"/>
                        </a:rPr>
                        <a:t>2.8</a:t>
                      </a:r>
                    </a:p>
                  </a:txBody>
                  <a:tcPr/>
                </a:tc>
                <a:extLst>
                  <a:ext uri="{0D108BD9-81ED-4DB2-BD59-A6C34878D82A}">
                    <a16:rowId xmlns:a16="http://schemas.microsoft.com/office/drawing/2014/main" val="2568263460"/>
                  </a:ext>
                </a:extLst>
              </a:tr>
              <a:tr h="370840">
                <a:tc>
                  <a:txBody>
                    <a:bodyPr/>
                    <a:lstStyle/>
                    <a:p>
                      <a:pPr algn="ctr"/>
                      <a:r>
                        <a:rPr lang="en-SG" sz="2200" dirty="0">
                          <a:latin typeface="Arial" panose="020B0604020202020204" pitchFamily="34" charset="0"/>
                          <a:cs typeface="Arial" panose="020B0604020202020204" pitchFamily="34" charset="0"/>
                        </a:rPr>
                        <a:t>government</a:t>
                      </a:r>
                    </a:p>
                  </a:txBody>
                  <a:tcPr>
                    <a:solidFill>
                      <a:srgbClr val="FC8564"/>
                    </a:solidFill>
                  </a:tcPr>
                </a:tc>
                <a:tc>
                  <a:txBody>
                    <a:bodyPr/>
                    <a:lstStyle/>
                    <a:p>
                      <a:pPr algn="ctr"/>
                      <a:r>
                        <a:rPr lang="en-SG" sz="2200" dirty="0">
                          <a:latin typeface="Arial" panose="020B0604020202020204" pitchFamily="34" charset="0"/>
                          <a:cs typeface="Arial" panose="020B0604020202020204" pitchFamily="34" charset="0"/>
                        </a:rPr>
                        <a:t>2.7</a:t>
                      </a:r>
                    </a:p>
                  </a:txBody>
                  <a:tcPr>
                    <a:solidFill>
                      <a:srgbClr val="FC8564"/>
                    </a:solidFill>
                  </a:tcPr>
                </a:tc>
                <a:extLst>
                  <a:ext uri="{0D108BD9-81ED-4DB2-BD59-A6C34878D82A}">
                    <a16:rowId xmlns:a16="http://schemas.microsoft.com/office/drawing/2014/main" val="715806577"/>
                  </a:ext>
                </a:extLst>
              </a:tr>
              <a:tr h="370840">
                <a:tc>
                  <a:txBody>
                    <a:bodyPr/>
                    <a:lstStyle/>
                    <a:p>
                      <a:pPr algn="ctr"/>
                      <a:r>
                        <a:rPr lang="en-SG" sz="2200" dirty="0">
                          <a:latin typeface="Arial" panose="020B0604020202020204" pitchFamily="34" charset="0"/>
                          <a:cs typeface="Arial" panose="020B0604020202020204" pitchFamily="34" charset="0"/>
                        </a:rPr>
                        <a:t>country</a:t>
                      </a:r>
                    </a:p>
                  </a:txBody>
                  <a:tcPr/>
                </a:tc>
                <a:tc>
                  <a:txBody>
                    <a:bodyPr/>
                    <a:lstStyle/>
                    <a:p>
                      <a:pPr algn="ctr"/>
                      <a:r>
                        <a:rPr lang="en-SG" sz="2200" dirty="0">
                          <a:latin typeface="Arial" panose="020B0604020202020204" pitchFamily="34" charset="0"/>
                          <a:cs typeface="Arial" panose="020B0604020202020204" pitchFamily="34" charset="0"/>
                        </a:rPr>
                        <a:t>2.7</a:t>
                      </a:r>
                    </a:p>
                  </a:txBody>
                  <a:tcPr/>
                </a:tc>
                <a:extLst>
                  <a:ext uri="{0D108BD9-81ED-4DB2-BD59-A6C34878D82A}">
                    <a16:rowId xmlns:a16="http://schemas.microsoft.com/office/drawing/2014/main" val="2133816789"/>
                  </a:ext>
                </a:extLst>
              </a:tr>
              <a:tr h="370840">
                <a:tc>
                  <a:txBody>
                    <a:bodyPr/>
                    <a:lstStyle/>
                    <a:p>
                      <a:pPr algn="ctr"/>
                      <a:r>
                        <a:rPr lang="en-SG" sz="2200" dirty="0">
                          <a:latin typeface="Arial" panose="020B0604020202020204" pitchFamily="34" charset="0"/>
                          <a:cs typeface="Arial" panose="020B0604020202020204" pitchFamily="34" charset="0"/>
                        </a:rPr>
                        <a:t>percent</a:t>
                      </a:r>
                    </a:p>
                  </a:txBody>
                  <a:tcPr>
                    <a:solidFill>
                      <a:srgbClr val="FC8564"/>
                    </a:solidFill>
                  </a:tcPr>
                </a:tc>
                <a:tc>
                  <a:txBody>
                    <a:bodyPr/>
                    <a:lstStyle/>
                    <a:p>
                      <a:pPr algn="ctr"/>
                      <a:r>
                        <a:rPr lang="en-SG" sz="2200" dirty="0">
                          <a:latin typeface="Arial" panose="020B0604020202020204" pitchFamily="34" charset="0"/>
                          <a:cs typeface="Arial" panose="020B0604020202020204" pitchFamily="34" charset="0"/>
                        </a:rPr>
                        <a:t>2.3</a:t>
                      </a:r>
                    </a:p>
                  </a:txBody>
                  <a:tcPr>
                    <a:solidFill>
                      <a:srgbClr val="FC8564"/>
                    </a:solidFill>
                  </a:tcPr>
                </a:tc>
                <a:extLst>
                  <a:ext uri="{0D108BD9-81ED-4DB2-BD59-A6C34878D82A}">
                    <a16:rowId xmlns:a16="http://schemas.microsoft.com/office/drawing/2014/main" val="1787984629"/>
                  </a:ext>
                </a:extLst>
              </a:tr>
              <a:tr h="370840">
                <a:tc>
                  <a:txBody>
                    <a:bodyPr/>
                    <a:lstStyle/>
                    <a:p>
                      <a:pPr algn="ctr"/>
                      <a:r>
                        <a:rPr lang="en-SG" sz="2200" dirty="0">
                          <a:latin typeface="Arial" panose="020B0604020202020204" pitchFamily="34" charset="0"/>
                          <a:cs typeface="Arial" panose="020B0604020202020204" pitchFamily="34" charset="0"/>
                        </a:rPr>
                        <a:t>department</a:t>
                      </a:r>
                    </a:p>
                  </a:txBody>
                  <a:tcPr/>
                </a:tc>
                <a:tc>
                  <a:txBody>
                    <a:bodyPr/>
                    <a:lstStyle/>
                    <a:p>
                      <a:pPr algn="ctr"/>
                      <a:r>
                        <a:rPr lang="en-SG" sz="2200" dirty="0">
                          <a:latin typeface="Arial" panose="020B0604020202020204" pitchFamily="34" charset="0"/>
                          <a:cs typeface="Arial" panose="020B0604020202020204" pitchFamily="34" charset="0"/>
                        </a:rPr>
                        <a:t>2.3</a:t>
                      </a:r>
                    </a:p>
                  </a:txBody>
                  <a:tcPr/>
                </a:tc>
                <a:extLst>
                  <a:ext uri="{0D108BD9-81ED-4DB2-BD59-A6C34878D82A}">
                    <a16:rowId xmlns:a16="http://schemas.microsoft.com/office/drawing/2014/main" val="2482887052"/>
                  </a:ext>
                </a:extLst>
              </a:tr>
            </a:tbl>
          </a:graphicData>
        </a:graphic>
      </p:graphicFrame>
      <p:sp>
        <p:nvSpPr>
          <p:cNvPr id="2" name="Slide Number Placeholder 1">
            <a:extLst>
              <a:ext uri="{FF2B5EF4-FFF2-40B4-BE49-F238E27FC236}">
                <a16:creationId xmlns:a16="http://schemas.microsoft.com/office/drawing/2014/main" id="{62DB6FA7-B09F-4FD3-AF9C-70421C9DDB4A}"/>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13</a:t>
            </a:fld>
            <a:endParaRPr lang="en-US">
              <a:solidFill>
                <a:prstClr val="black">
                  <a:tint val="75000"/>
                </a:prstClr>
              </a:solidFill>
            </a:endParaRPr>
          </a:p>
        </p:txBody>
      </p:sp>
      <p:sp>
        <p:nvSpPr>
          <p:cNvPr id="5" name="TextBox 4">
            <a:extLst>
              <a:ext uri="{FF2B5EF4-FFF2-40B4-BE49-F238E27FC236}">
                <a16:creationId xmlns:a16="http://schemas.microsoft.com/office/drawing/2014/main" id="{E2A7B08D-8939-4C82-9DDE-7EF11ADE7BCC}"/>
              </a:ext>
            </a:extLst>
          </p:cNvPr>
          <p:cNvSpPr txBox="1"/>
          <p:nvPr/>
        </p:nvSpPr>
        <p:spPr>
          <a:xfrm>
            <a:off x="838200" y="449887"/>
            <a:ext cx="10515600"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How Model Predict Real/ Fake</a:t>
            </a:r>
          </a:p>
        </p:txBody>
      </p:sp>
    </p:spTree>
    <p:extLst>
      <p:ext uri="{BB962C8B-B14F-4D97-AF65-F5344CB8AC3E}">
        <p14:creationId xmlns:p14="http://schemas.microsoft.com/office/powerpoint/2010/main" val="1050883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 name="Group 106"/>
          <p:cNvGrpSpPr/>
          <p:nvPr/>
        </p:nvGrpSpPr>
        <p:grpSpPr>
          <a:xfrm>
            <a:off x="381000" y="1828800"/>
            <a:ext cx="10058400" cy="1121796"/>
            <a:chOff x="4113734" y="1462930"/>
            <a:chExt cx="10061019" cy="1122088"/>
          </a:xfrm>
        </p:grpSpPr>
        <p:sp>
          <p:nvSpPr>
            <p:cNvPr id="4" name="Rectangle 3"/>
            <p:cNvSpPr/>
            <p:nvPr/>
          </p:nvSpPr>
          <p:spPr>
            <a:xfrm>
              <a:off x="4690885" y="1471730"/>
              <a:ext cx="6465957" cy="110448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13" name="TextBox 12"/>
            <p:cNvSpPr txBox="1"/>
            <p:nvPr/>
          </p:nvSpPr>
          <p:spPr>
            <a:xfrm>
              <a:off x="5257740" y="1539150"/>
              <a:ext cx="8917013" cy="461657"/>
            </a:xfrm>
            <a:prstGeom prst="rect">
              <a:avLst/>
            </a:prstGeom>
            <a:noFill/>
          </p:spPr>
          <p:txBody>
            <a:bodyPr wrap="square" rtlCol="0" anchor="ctr">
              <a:spAutoFit/>
            </a:bodyPr>
            <a:lstStyle/>
            <a:p>
              <a:r>
                <a:rPr lang="en-SG" sz="2399" dirty="0"/>
                <a:t>"</a:t>
              </a:r>
              <a:r>
                <a:rPr lang="en-SG" sz="2399" dirty="0">
                  <a:solidFill>
                    <a:srgbClr val="007434"/>
                  </a:solidFill>
                </a:rPr>
                <a:t>added noted 2018 2019 </a:t>
              </a:r>
              <a:r>
                <a:rPr lang="en-SG" sz="2399" dirty="0" err="1">
                  <a:solidFill>
                    <a:srgbClr val="007434"/>
                  </a:solidFill>
                </a:rPr>
                <a:t>bloomberg</a:t>
              </a:r>
              <a:r>
                <a:rPr lang="en-SG" sz="2399" dirty="0">
                  <a:solidFill>
                    <a:srgbClr val="007434"/>
                  </a:solidFill>
                </a:rPr>
                <a:t> investigations year</a:t>
              </a:r>
              <a:r>
                <a:rPr lang="en-SG" sz="2399" dirty="0"/>
                <a:t>”</a:t>
              </a:r>
            </a:p>
          </p:txBody>
        </p:sp>
        <p:sp>
          <p:nvSpPr>
            <p:cNvPr id="103" name="Oval 102"/>
            <p:cNvSpPr>
              <a:spLocks noChangeAspect="1"/>
            </p:cNvSpPr>
            <p:nvPr/>
          </p:nvSpPr>
          <p:spPr>
            <a:xfrm>
              <a:off x="4113734" y="1462930"/>
              <a:ext cx="1122088" cy="1122088"/>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dirty="0">
                  <a:solidFill>
                    <a:schemeClr val="bg1"/>
                  </a:solidFill>
                  <a:latin typeface="Arial" pitchFamily="34" charset="0"/>
                  <a:cs typeface="Arial" pitchFamily="34" charset="0"/>
                </a:rPr>
                <a:t>1</a:t>
              </a:r>
            </a:p>
          </p:txBody>
        </p:sp>
      </p:grpSp>
      <p:grpSp>
        <p:nvGrpSpPr>
          <p:cNvPr id="6" name="Group 5"/>
          <p:cNvGrpSpPr/>
          <p:nvPr/>
        </p:nvGrpSpPr>
        <p:grpSpPr>
          <a:xfrm>
            <a:off x="363354" y="4343400"/>
            <a:ext cx="11341392" cy="1129014"/>
            <a:chOff x="4878898" y="3243971"/>
            <a:chExt cx="11341392" cy="1129014"/>
          </a:xfrm>
        </p:grpSpPr>
        <p:sp>
          <p:nvSpPr>
            <p:cNvPr id="19" name="Rectangle 18"/>
            <p:cNvSpPr/>
            <p:nvPr/>
          </p:nvSpPr>
          <p:spPr>
            <a:xfrm>
              <a:off x="5447627" y="3268786"/>
              <a:ext cx="6464271" cy="110419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21" name="TextBox 20"/>
            <p:cNvSpPr txBox="1"/>
            <p:nvPr/>
          </p:nvSpPr>
          <p:spPr>
            <a:xfrm>
              <a:off x="6115744" y="3396371"/>
              <a:ext cx="10104546" cy="461537"/>
            </a:xfrm>
            <a:prstGeom prst="rect">
              <a:avLst/>
            </a:prstGeom>
            <a:noFill/>
          </p:spPr>
          <p:txBody>
            <a:bodyPr wrap="square" rtlCol="0" anchor="ctr">
              <a:spAutoFit/>
            </a:bodyPr>
            <a:lstStyle/>
            <a:p>
              <a:r>
                <a:rPr lang="en-SG" sz="2399" dirty="0"/>
                <a:t>“</a:t>
              </a:r>
              <a:r>
                <a:rPr lang="en-SG" sz="2399" dirty="0">
                  <a:solidFill>
                    <a:srgbClr val="FF0000"/>
                  </a:solidFill>
                </a:rPr>
                <a:t>advertisement says read program government country percent</a:t>
              </a:r>
              <a:r>
                <a:rPr lang="en-SG" sz="2399" dirty="0"/>
                <a:t>”</a:t>
              </a:r>
            </a:p>
          </p:txBody>
        </p:sp>
        <p:sp>
          <p:nvSpPr>
            <p:cNvPr id="105" name="Oval 104"/>
            <p:cNvSpPr>
              <a:spLocks noChangeAspect="1"/>
            </p:cNvSpPr>
            <p:nvPr/>
          </p:nvSpPr>
          <p:spPr>
            <a:xfrm>
              <a:off x="4878898" y="3243971"/>
              <a:ext cx="1121795" cy="1121795"/>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dirty="0">
                  <a:solidFill>
                    <a:schemeClr val="bg1"/>
                  </a:solidFill>
                  <a:latin typeface="Arial" pitchFamily="34" charset="0"/>
                  <a:cs typeface="Arial" pitchFamily="34" charset="0"/>
                </a:rPr>
                <a:t>2</a:t>
              </a:r>
            </a:p>
          </p:txBody>
        </p:sp>
      </p:grpSp>
      <p:sp>
        <p:nvSpPr>
          <p:cNvPr id="172" name="TextBox 171">
            <a:extLst>
              <a:ext uri="{FF2B5EF4-FFF2-40B4-BE49-F238E27FC236}">
                <a16:creationId xmlns:a16="http://schemas.microsoft.com/office/drawing/2014/main" id="{5016967E-21B7-4095-8BA2-DEB07B0D1425}"/>
              </a:ext>
            </a:extLst>
          </p:cNvPr>
          <p:cNvSpPr txBox="1"/>
          <p:nvPr/>
        </p:nvSpPr>
        <p:spPr>
          <a:xfrm>
            <a:off x="612392" y="206514"/>
            <a:ext cx="10907439" cy="707886"/>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Predictions</a:t>
            </a:r>
          </a:p>
        </p:txBody>
      </p:sp>
      <p:graphicFrame>
        <p:nvGraphicFramePr>
          <p:cNvPr id="57" name="Table 56">
            <a:extLst>
              <a:ext uri="{FF2B5EF4-FFF2-40B4-BE49-F238E27FC236}">
                <a16:creationId xmlns:a16="http://schemas.microsoft.com/office/drawing/2014/main" id="{67D84EEE-749B-42A1-B8BE-42FAEB2AEB83}"/>
              </a:ext>
            </a:extLst>
          </p:cNvPr>
          <p:cNvGraphicFramePr>
            <a:graphicFrameLocks noGrp="1"/>
          </p:cNvGraphicFramePr>
          <p:nvPr>
            <p:extLst>
              <p:ext uri="{D42A27DB-BD31-4B8C-83A1-F6EECF244321}">
                <p14:modId xmlns:p14="http://schemas.microsoft.com/office/powerpoint/2010/main" val="4075910091"/>
              </p:ext>
            </p:extLst>
          </p:nvPr>
        </p:nvGraphicFramePr>
        <p:xfrm>
          <a:off x="10036438" y="990600"/>
          <a:ext cx="1926961" cy="2560320"/>
        </p:xfrm>
        <a:graphic>
          <a:graphicData uri="http://schemas.openxmlformats.org/drawingml/2006/table">
            <a:tbl>
              <a:tblPr firstRow="1" bandRow="1">
                <a:tableStyleId>{5C22544A-7EE6-4342-B048-85BDC9FD1C3A}</a:tableStyleId>
              </a:tblPr>
              <a:tblGrid>
                <a:gridCol w="1926961">
                  <a:extLst>
                    <a:ext uri="{9D8B030D-6E8A-4147-A177-3AD203B41FA5}">
                      <a16:colId xmlns:a16="http://schemas.microsoft.com/office/drawing/2014/main" val="2840613886"/>
                    </a:ext>
                  </a:extLst>
                </a:gridCol>
              </a:tblGrid>
              <a:tr h="0">
                <a:tc>
                  <a:txBody>
                    <a:bodyPr/>
                    <a:lstStyle/>
                    <a:p>
                      <a:pPr algn="ctr"/>
                      <a:r>
                        <a:rPr lang="en-SG" sz="1800" b="0" dirty="0">
                          <a:solidFill>
                            <a:schemeClr val="tx1"/>
                          </a:solidFill>
                          <a:latin typeface="Arial" panose="020B0604020202020204" pitchFamily="34" charset="0"/>
                          <a:cs typeface="Arial" panose="020B0604020202020204" pitchFamily="34" charset="0"/>
                        </a:rPr>
                        <a:t>added</a:t>
                      </a:r>
                    </a:p>
                  </a:txBody>
                  <a:tcPr>
                    <a:solidFill>
                      <a:srgbClr val="C2F7BB"/>
                    </a:solidFill>
                  </a:tcPr>
                </a:tc>
                <a:extLst>
                  <a:ext uri="{0D108BD9-81ED-4DB2-BD59-A6C34878D82A}">
                    <a16:rowId xmlns:a16="http://schemas.microsoft.com/office/drawing/2014/main" val="2159810300"/>
                  </a:ext>
                </a:extLst>
              </a:tr>
              <a:tr h="0">
                <a:tc>
                  <a:txBody>
                    <a:bodyPr/>
                    <a:lstStyle/>
                    <a:p>
                      <a:pPr algn="ctr"/>
                      <a:r>
                        <a:rPr lang="en-SG" sz="1800" dirty="0">
                          <a:latin typeface="Arial" panose="020B0604020202020204" pitchFamily="34" charset="0"/>
                          <a:cs typeface="Arial" panose="020B0604020202020204" pitchFamily="34" charset="0"/>
                        </a:rPr>
                        <a:t>noted</a:t>
                      </a:r>
                    </a:p>
                  </a:txBody>
                  <a:tcPr>
                    <a:solidFill>
                      <a:srgbClr val="C2F7BB"/>
                    </a:solidFill>
                  </a:tcPr>
                </a:tc>
                <a:extLst>
                  <a:ext uri="{0D108BD9-81ED-4DB2-BD59-A6C34878D82A}">
                    <a16:rowId xmlns:a16="http://schemas.microsoft.com/office/drawing/2014/main" val="1325290070"/>
                  </a:ext>
                </a:extLst>
              </a:tr>
              <a:tr h="0">
                <a:tc>
                  <a:txBody>
                    <a:bodyPr/>
                    <a:lstStyle/>
                    <a:p>
                      <a:pPr algn="ctr"/>
                      <a:r>
                        <a:rPr lang="en-SG" sz="1800" dirty="0">
                          <a:latin typeface="Arial" panose="020B0604020202020204" pitchFamily="34" charset="0"/>
                          <a:cs typeface="Arial" panose="020B0604020202020204" pitchFamily="34" charset="0"/>
                        </a:rPr>
                        <a:t>2018</a:t>
                      </a:r>
                    </a:p>
                  </a:txBody>
                  <a:tcPr>
                    <a:solidFill>
                      <a:srgbClr val="C2F7BB"/>
                    </a:solidFill>
                  </a:tcPr>
                </a:tc>
                <a:extLst>
                  <a:ext uri="{0D108BD9-81ED-4DB2-BD59-A6C34878D82A}">
                    <a16:rowId xmlns:a16="http://schemas.microsoft.com/office/drawing/2014/main" val="405385314"/>
                  </a:ext>
                </a:extLst>
              </a:tr>
              <a:tr h="0">
                <a:tc>
                  <a:txBody>
                    <a:bodyPr/>
                    <a:lstStyle/>
                    <a:p>
                      <a:pPr algn="ctr"/>
                      <a:r>
                        <a:rPr lang="en-SG" sz="1800" dirty="0">
                          <a:latin typeface="Arial" panose="020B0604020202020204" pitchFamily="34" charset="0"/>
                          <a:cs typeface="Arial" panose="020B0604020202020204" pitchFamily="34" charset="0"/>
                        </a:rPr>
                        <a:t>2019</a:t>
                      </a:r>
                    </a:p>
                  </a:txBody>
                  <a:tcPr>
                    <a:solidFill>
                      <a:srgbClr val="C2F7BB"/>
                    </a:solidFill>
                  </a:tcPr>
                </a:tc>
                <a:extLst>
                  <a:ext uri="{0D108BD9-81ED-4DB2-BD59-A6C34878D82A}">
                    <a16:rowId xmlns:a16="http://schemas.microsoft.com/office/drawing/2014/main" val="2568263460"/>
                  </a:ext>
                </a:extLst>
              </a:tr>
              <a:tr h="0">
                <a:tc>
                  <a:txBody>
                    <a:bodyPr/>
                    <a:lstStyle/>
                    <a:p>
                      <a:pPr algn="ctr"/>
                      <a:r>
                        <a:rPr lang="en-SG" sz="1800" dirty="0" err="1">
                          <a:latin typeface="Arial" panose="020B0604020202020204" pitchFamily="34" charset="0"/>
                          <a:cs typeface="Arial" panose="020B0604020202020204" pitchFamily="34" charset="0"/>
                        </a:rPr>
                        <a:t>bloomberg</a:t>
                      </a:r>
                      <a:endParaRPr lang="en-SG" sz="1800" dirty="0">
                        <a:latin typeface="Arial" panose="020B0604020202020204" pitchFamily="34" charset="0"/>
                        <a:cs typeface="Arial" panose="020B0604020202020204" pitchFamily="34" charset="0"/>
                      </a:endParaRPr>
                    </a:p>
                  </a:txBody>
                  <a:tcPr>
                    <a:solidFill>
                      <a:srgbClr val="C2F7BB"/>
                    </a:solidFill>
                  </a:tcPr>
                </a:tc>
                <a:extLst>
                  <a:ext uri="{0D108BD9-81ED-4DB2-BD59-A6C34878D82A}">
                    <a16:rowId xmlns:a16="http://schemas.microsoft.com/office/drawing/2014/main" val="715806577"/>
                  </a:ext>
                </a:extLst>
              </a:tr>
              <a:tr h="0">
                <a:tc>
                  <a:txBody>
                    <a:bodyPr/>
                    <a:lstStyle/>
                    <a:p>
                      <a:pPr algn="ctr"/>
                      <a:r>
                        <a:rPr lang="en-SG" sz="1800" dirty="0">
                          <a:latin typeface="Arial" panose="020B0604020202020204" pitchFamily="34" charset="0"/>
                          <a:cs typeface="Arial" panose="020B0604020202020204" pitchFamily="34" charset="0"/>
                        </a:rPr>
                        <a:t>investigations</a:t>
                      </a:r>
                    </a:p>
                  </a:txBody>
                  <a:tcPr>
                    <a:solidFill>
                      <a:srgbClr val="C2F7BB"/>
                    </a:solidFill>
                  </a:tcPr>
                </a:tc>
                <a:extLst>
                  <a:ext uri="{0D108BD9-81ED-4DB2-BD59-A6C34878D82A}">
                    <a16:rowId xmlns:a16="http://schemas.microsoft.com/office/drawing/2014/main" val="2133816789"/>
                  </a:ext>
                </a:extLst>
              </a:tr>
              <a:tr h="0">
                <a:tc>
                  <a:txBody>
                    <a:bodyPr/>
                    <a:lstStyle/>
                    <a:p>
                      <a:pPr algn="ctr"/>
                      <a:r>
                        <a:rPr lang="en-SG" sz="1800" dirty="0">
                          <a:latin typeface="Arial" panose="020B0604020202020204" pitchFamily="34" charset="0"/>
                          <a:cs typeface="Arial" panose="020B0604020202020204" pitchFamily="34" charset="0"/>
                        </a:rPr>
                        <a:t>year</a:t>
                      </a:r>
                    </a:p>
                  </a:txBody>
                  <a:tcPr>
                    <a:solidFill>
                      <a:srgbClr val="C2F7BB"/>
                    </a:solidFill>
                  </a:tcPr>
                </a:tc>
                <a:extLst>
                  <a:ext uri="{0D108BD9-81ED-4DB2-BD59-A6C34878D82A}">
                    <a16:rowId xmlns:a16="http://schemas.microsoft.com/office/drawing/2014/main" val="1787984629"/>
                  </a:ext>
                </a:extLst>
              </a:tr>
            </a:tbl>
          </a:graphicData>
        </a:graphic>
      </p:graphicFrame>
      <p:graphicFrame>
        <p:nvGraphicFramePr>
          <p:cNvPr id="58" name="Table 57">
            <a:extLst>
              <a:ext uri="{FF2B5EF4-FFF2-40B4-BE49-F238E27FC236}">
                <a16:creationId xmlns:a16="http://schemas.microsoft.com/office/drawing/2014/main" id="{682F20F1-5412-47C5-84A1-9549F8711343}"/>
              </a:ext>
            </a:extLst>
          </p:cNvPr>
          <p:cNvGraphicFramePr>
            <a:graphicFrameLocks noGrp="1"/>
          </p:cNvGraphicFramePr>
          <p:nvPr>
            <p:extLst>
              <p:ext uri="{D42A27DB-BD31-4B8C-83A1-F6EECF244321}">
                <p14:modId xmlns:p14="http://schemas.microsoft.com/office/powerpoint/2010/main" val="3826695518"/>
              </p:ext>
            </p:extLst>
          </p:nvPr>
        </p:nvGraphicFramePr>
        <p:xfrm>
          <a:off x="10042501" y="3877185"/>
          <a:ext cx="1981200" cy="2560320"/>
        </p:xfrm>
        <a:graphic>
          <a:graphicData uri="http://schemas.openxmlformats.org/drawingml/2006/table">
            <a:tbl>
              <a:tblPr firstRow="1" bandRow="1">
                <a:tableStyleId>{5C22544A-7EE6-4342-B048-85BDC9FD1C3A}</a:tableStyleId>
              </a:tblPr>
              <a:tblGrid>
                <a:gridCol w="1981200">
                  <a:extLst>
                    <a:ext uri="{9D8B030D-6E8A-4147-A177-3AD203B41FA5}">
                      <a16:colId xmlns:a16="http://schemas.microsoft.com/office/drawing/2014/main" val="2840613886"/>
                    </a:ext>
                  </a:extLst>
                </a:gridCol>
              </a:tblGrid>
              <a:tr h="200101">
                <a:tc>
                  <a:txBody>
                    <a:bodyPr/>
                    <a:lstStyle/>
                    <a:p>
                      <a:pPr algn="ctr"/>
                      <a:r>
                        <a:rPr lang="en-SG" sz="1800" b="0" dirty="0">
                          <a:solidFill>
                            <a:schemeClr val="tx1"/>
                          </a:solidFill>
                          <a:latin typeface="Arial" panose="020B0604020202020204" pitchFamily="34" charset="0"/>
                          <a:cs typeface="Arial" panose="020B0604020202020204" pitchFamily="34" charset="0"/>
                        </a:rPr>
                        <a:t>advertisement</a:t>
                      </a:r>
                    </a:p>
                  </a:txBody>
                  <a:tcPr>
                    <a:solidFill>
                      <a:srgbClr val="FC8564"/>
                    </a:solidFill>
                  </a:tcPr>
                </a:tc>
                <a:extLst>
                  <a:ext uri="{0D108BD9-81ED-4DB2-BD59-A6C34878D82A}">
                    <a16:rowId xmlns:a16="http://schemas.microsoft.com/office/drawing/2014/main" val="2159810300"/>
                  </a:ext>
                </a:extLst>
              </a:tr>
              <a:tr h="200101">
                <a:tc>
                  <a:txBody>
                    <a:bodyPr/>
                    <a:lstStyle/>
                    <a:p>
                      <a:pPr algn="ctr"/>
                      <a:r>
                        <a:rPr lang="en-SG" sz="1800" dirty="0">
                          <a:solidFill>
                            <a:schemeClr val="tx1"/>
                          </a:solidFill>
                          <a:latin typeface="Arial" panose="020B0604020202020204" pitchFamily="34" charset="0"/>
                          <a:cs typeface="Arial" panose="020B0604020202020204" pitchFamily="34" charset="0"/>
                        </a:rPr>
                        <a:t>says</a:t>
                      </a:r>
                    </a:p>
                  </a:txBody>
                  <a:tcPr>
                    <a:solidFill>
                      <a:srgbClr val="FC8564"/>
                    </a:solidFill>
                  </a:tcPr>
                </a:tc>
                <a:extLst>
                  <a:ext uri="{0D108BD9-81ED-4DB2-BD59-A6C34878D82A}">
                    <a16:rowId xmlns:a16="http://schemas.microsoft.com/office/drawing/2014/main" val="1325290070"/>
                  </a:ext>
                </a:extLst>
              </a:tr>
              <a:tr h="200101">
                <a:tc>
                  <a:txBody>
                    <a:bodyPr/>
                    <a:lstStyle/>
                    <a:p>
                      <a:pPr algn="ctr"/>
                      <a:r>
                        <a:rPr lang="en-SG" sz="1800" dirty="0">
                          <a:latin typeface="Arial" panose="020B0604020202020204" pitchFamily="34" charset="0"/>
                          <a:cs typeface="Arial" panose="020B0604020202020204" pitchFamily="34" charset="0"/>
                        </a:rPr>
                        <a:t>read</a:t>
                      </a:r>
                    </a:p>
                  </a:txBody>
                  <a:tcPr>
                    <a:solidFill>
                      <a:srgbClr val="FC8564"/>
                    </a:solidFill>
                  </a:tcPr>
                </a:tc>
                <a:extLst>
                  <a:ext uri="{0D108BD9-81ED-4DB2-BD59-A6C34878D82A}">
                    <a16:rowId xmlns:a16="http://schemas.microsoft.com/office/drawing/2014/main" val="405385314"/>
                  </a:ext>
                </a:extLst>
              </a:tr>
              <a:tr h="200101">
                <a:tc>
                  <a:txBody>
                    <a:bodyPr/>
                    <a:lstStyle/>
                    <a:p>
                      <a:pPr algn="ctr"/>
                      <a:r>
                        <a:rPr lang="en-SG" sz="1800" dirty="0">
                          <a:latin typeface="Arial" panose="020B0604020202020204" pitchFamily="34" charset="0"/>
                          <a:cs typeface="Arial" panose="020B0604020202020204" pitchFamily="34" charset="0"/>
                        </a:rPr>
                        <a:t>program</a:t>
                      </a:r>
                    </a:p>
                  </a:txBody>
                  <a:tcPr>
                    <a:solidFill>
                      <a:srgbClr val="FC8564"/>
                    </a:solidFill>
                  </a:tcPr>
                </a:tc>
                <a:extLst>
                  <a:ext uri="{0D108BD9-81ED-4DB2-BD59-A6C34878D82A}">
                    <a16:rowId xmlns:a16="http://schemas.microsoft.com/office/drawing/2014/main" val="2568263460"/>
                  </a:ext>
                </a:extLst>
              </a:tr>
              <a:tr h="200101">
                <a:tc>
                  <a:txBody>
                    <a:bodyPr/>
                    <a:lstStyle/>
                    <a:p>
                      <a:pPr algn="ctr"/>
                      <a:r>
                        <a:rPr lang="en-SG" sz="1800" dirty="0">
                          <a:latin typeface="Arial" panose="020B0604020202020204" pitchFamily="34" charset="0"/>
                          <a:cs typeface="Arial" panose="020B0604020202020204" pitchFamily="34" charset="0"/>
                        </a:rPr>
                        <a:t>government</a:t>
                      </a:r>
                    </a:p>
                  </a:txBody>
                  <a:tcPr>
                    <a:solidFill>
                      <a:srgbClr val="FC8564"/>
                    </a:solidFill>
                  </a:tcPr>
                </a:tc>
                <a:extLst>
                  <a:ext uri="{0D108BD9-81ED-4DB2-BD59-A6C34878D82A}">
                    <a16:rowId xmlns:a16="http://schemas.microsoft.com/office/drawing/2014/main" val="715806577"/>
                  </a:ext>
                </a:extLst>
              </a:tr>
              <a:tr h="200101">
                <a:tc>
                  <a:txBody>
                    <a:bodyPr/>
                    <a:lstStyle/>
                    <a:p>
                      <a:pPr algn="ctr"/>
                      <a:r>
                        <a:rPr lang="en-SG" sz="1800" dirty="0">
                          <a:latin typeface="Arial" panose="020B0604020202020204" pitchFamily="34" charset="0"/>
                          <a:cs typeface="Arial" panose="020B0604020202020204" pitchFamily="34" charset="0"/>
                        </a:rPr>
                        <a:t>country</a:t>
                      </a:r>
                    </a:p>
                  </a:txBody>
                  <a:tcPr>
                    <a:solidFill>
                      <a:srgbClr val="FC8564"/>
                    </a:solidFill>
                  </a:tcPr>
                </a:tc>
                <a:extLst>
                  <a:ext uri="{0D108BD9-81ED-4DB2-BD59-A6C34878D82A}">
                    <a16:rowId xmlns:a16="http://schemas.microsoft.com/office/drawing/2014/main" val="2133816789"/>
                  </a:ext>
                </a:extLst>
              </a:tr>
              <a:tr h="200101">
                <a:tc>
                  <a:txBody>
                    <a:bodyPr/>
                    <a:lstStyle/>
                    <a:p>
                      <a:pPr algn="ctr"/>
                      <a:r>
                        <a:rPr lang="en-SG" sz="1800" dirty="0">
                          <a:latin typeface="Arial" panose="020B0604020202020204" pitchFamily="34" charset="0"/>
                          <a:cs typeface="Arial" panose="020B0604020202020204" pitchFamily="34" charset="0"/>
                        </a:rPr>
                        <a:t>percent</a:t>
                      </a:r>
                    </a:p>
                  </a:txBody>
                  <a:tcPr>
                    <a:solidFill>
                      <a:srgbClr val="FC8564"/>
                    </a:solidFill>
                  </a:tcPr>
                </a:tc>
                <a:extLst>
                  <a:ext uri="{0D108BD9-81ED-4DB2-BD59-A6C34878D82A}">
                    <a16:rowId xmlns:a16="http://schemas.microsoft.com/office/drawing/2014/main" val="1787984629"/>
                  </a:ext>
                </a:extLst>
              </a:tr>
            </a:tbl>
          </a:graphicData>
        </a:graphic>
      </p:graphicFrame>
      <p:sp>
        <p:nvSpPr>
          <p:cNvPr id="2" name="Slide Number Placeholder 1">
            <a:extLst>
              <a:ext uri="{FF2B5EF4-FFF2-40B4-BE49-F238E27FC236}">
                <a16:creationId xmlns:a16="http://schemas.microsoft.com/office/drawing/2014/main" id="{2AD9B9D8-12C0-4843-97A1-71EFC0DFD252}"/>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14</a:t>
            </a:fld>
            <a:endParaRPr lang="en-US">
              <a:solidFill>
                <a:prstClr val="black">
                  <a:tint val="75000"/>
                </a:prstClr>
              </a:solidFill>
            </a:endParaRPr>
          </a:p>
        </p:txBody>
      </p:sp>
      <p:sp>
        <p:nvSpPr>
          <p:cNvPr id="3" name="Rectangle 2">
            <a:extLst>
              <a:ext uri="{FF2B5EF4-FFF2-40B4-BE49-F238E27FC236}">
                <a16:creationId xmlns:a16="http://schemas.microsoft.com/office/drawing/2014/main" id="{D3CB873E-C5EE-4C23-8ECE-94B928C7553C}"/>
              </a:ext>
            </a:extLst>
          </p:cNvPr>
          <p:cNvSpPr/>
          <p:nvPr/>
        </p:nvSpPr>
        <p:spPr>
          <a:xfrm>
            <a:off x="1658487" y="2334178"/>
            <a:ext cx="3677545" cy="461537"/>
          </a:xfrm>
          <a:prstGeom prst="rect">
            <a:avLst/>
          </a:prstGeom>
        </p:spPr>
        <p:txBody>
          <a:bodyPr wrap="none">
            <a:spAutoFit/>
          </a:bodyPr>
          <a:lstStyle/>
          <a:p>
            <a:r>
              <a:rPr lang="en-SG" sz="2399" b="1" dirty="0">
                <a:solidFill>
                  <a:schemeClr val="tx2"/>
                </a:solidFill>
              </a:rPr>
              <a:t>Probability that is FAKE: 0%</a:t>
            </a:r>
            <a:endParaRPr lang="en-US" sz="2399" b="1" dirty="0">
              <a:solidFill>
                <a:schemeClr val="tx2"/>
              </a:solidFill>
            </a:endParaRPr>
          </a:p>
        </p:txBody>
      </p:sp>
      <p:sp>
        <p:nvSpPr>
          <p:cNvPr id="5" name="Rectangle 4">
            <a:extLst>
              <a:ext uri="{FF2B5EF4-FFF2-40B4-BE49-F238E27FC236}">
                <a16:creationId xmlns:a16="http://schemas.microsoft.com/office/drawing/2014/main" id="{D54DDF35-E460-4998-820A-E82BB90EAA9A}"/>
              </a:ext>
            </a:extLst>
          </p:cNvPr>
          <p:cNvSpPr/>
          <p:nvPr/>
        </p:nvSpPr>
        <p:spPr>
          <a:xfrm>
            <a:off x="1676400" y="4926577"/>
            <a:ext cx="3988528" cy="461537"/>
          </a:xfrm>
          <a:prstGeom prst="rect">
            <a:avLst/>
          </a:prstGeom>
        </p:spPr>
        <p:txBody>
          <a:bodyPr wrap="none">
            <a:spAutoFit/>
          </a:bodyPr>
          <a:lstStyle/>
          <a:p>
            <a:r>
              <a:rPr lang="en-SG" sz="2399" b="1" dirty="0">
                <a:solidFill>
                  <a:schemeClr val="tx2"/>
                </a:solidFill>
              </a:rPr>
              <a:t>Probability that is FAKE: 100%</a:t>
            </a:r>
            <a:endParaRPr lang="en-US" sz="2399" b="1" dirty="0">
              <a:solidFill>
                <a:schemeClr val="tx2"/>
              </a:solidFill>
            </a:endParaRPr>
          </a:p>
        </p:txBody>
      </p:sp>
    </p:spTree>
    <p:extLst>
      <p:ext uri="{BB962C8B-B14F-4D97-AF65-F5344CB8AC3E}">
        <p14:creationId xmlns:p14="http://schemas.microsoft.com/office/powerpoint/2010/main" val="3126367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8"/>
                                        </p:tgtEl>
                                        <p:attrNameLst>
                                          <p:attrName>style.visibility</p:attrName>
                                        </p:attrNameLst>
                                      </p:cBhvr>
                                      <p:to>
                                        <p:strVal val="visible"/>
                                      </p:to>
                                    </p:set>
                                    <p:animEffect transition="in" filter="fade">
                                      <p:cBhvr>
                                        <p:cTn id="12" dur="500"/>
                                        <p:tgtEl>
                                          <p:spTgt spid="58"/>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 name="Group 106"/>
          <p:cNvGrpSpPr/>
          <p:nvPr/>
        </p:nvGrpSpPr>
        <p:grpSpPr>
          <a:xfrm>
            <a:off x="228600" y="1564631"/>
            <a:ext cx="11734799" cy="1379081"/>
            <a:chOff x="3961294" y="1462930"/>
            <a:chExt cx="11737855" cy="1122088"/>
          </a:xfrm>
        </p:grpSpPr>
        <p:sp>
          <p:nvSpPr>
            <p:cNvPr id="4" name="Rectangle 3"/>
            <p:cNvSpPr/>
            <p:nvPr/>
          </p:nvSpPr>
          <p:spPr>
            <a:xfrm>
              <a:off x="4690885" y="1471730"/>
              <a:ext cx="6465957" cy="110448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13" name="TextBox 12"/>
            <p:cNvSpPr txBox="1"/>
            <p:nvPr/>
          </p:nvSpPr>
          <p:spPr>
            <a:xfrm>
              <a:off x="5219275" y="1491871"/>
              <a:ext cx="10479874" cy="675931"/>
            </a:xfrm>
            <a:prstGeom prst="rect">
              <a:avLst/>
            </a:prstGeom>
            <a:noFill/>
          </p:spPr>
          <p:txBody>
            <a:bodyPr wrap="square" rtlCol="0" anchor="ctr">
              <a:spAutoFit/>
            </a:bodyPr>
            <a:lstStyle/>
            <a:p>
              <a:r>
                <a:rPr lang="en-SG" sz="2399" dirty="0"/>
                <a:t>“In 2017, Lee Hsien Loong said he wanted to focus his time to be the best </a:t>
              </a:r>
              <a:r>
                <a:rPr lang="en-SG" sz="2399" dirty="0" err="1"/>
                <a:t>Pokemon</a:t>
              </a:r>
              <a:r>
                <a:rPr lang="en-SG" sz="2399" dirty="0"/>
                <a:t> Master, like no one ever was.“</a:t>
              </a:r>
            </a:p>
          </p:txBody>
        </p:sp>
        <p:sp>
          <p:nvSpPr>
            <p:cNvPr id="103" name="Oval 102"/>
            <p:cNvSpPr>
              <a:spLocks noChangeAspect="1"/>
            </p:cNvSpPr>
            <p:nvPr/>
          </p:nvSpPr>
          <p:spPr>
            <a:xfrm>
              <a:off x="3961294" y="1462930"/>
              <a:ext cx="1257982" cy="1122088"/>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dirty="0">
                  <a:solidFill>
                    <a:schemeClr val="bg1"/>
                  </a:solidFill>
                  <a:latin typeface="Arial" pitchFamily="34" charset="0"/>
                  <a:cs typeface="Arial" pitchFamily="34" charset="0"/>
                </a:rPr>
                <a:t>3</a:t>
              </a:r>
            </a:p>
          </p:txBody>
        </p:sp>
      </p:grpSp>
      <p:grpSp>
        <p:nvGrpSpPr>
          <p:cNvPr id="6" name="Group 5"/>
          <p:cNvGrpSpPr/>
          <p:nvPr/>
        </p:nvGrpSpPr>
        <p:grpSpPr>
          <a:xfrm>
            <a:off x="76200" y="4069616"/>
            <a:ext cx="12115800" cy="1387954"/>
            <a:chOff x="4820344" y="3243971"/>
            <a:chExt cx="12039600" cy="1129014"/>
          </a:xfrm>
        </p:grpSpPr>
        <p:sp>
          <p:nvSpPr>
            <p:cNvPr id="19" name="Rectangle 18"/>
            <p:cNvSpPr/>
            <p:nvPr/>
          </p:nvSpPr>
          <p:spPr>
            <a:xfrm>
              <a:off x="5447627" y="3268786"/>
              <a:ext cx="6464271" cy="110419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21" name="TextBox 20"/>
            <p:cNvSpPr txBox="1"/>
            <p:nvPr/>
          </p:nvSpPr>
          <p:spPr>
            <a:xfrm>
              <a:off x="6069598" y="3280725"/>
              <a:ext cx="10790346" cy="675755"/>
            </a:xfrm>
            <a:prstGeom prst="rect">
              <a:avLst/>
            </a:prstGeom>
            <a:noFill/>
          </p:spPr>
          <p:txBody>
            <a:bodyPr wrap="square" rtlCol="0" anchor="ctr">
              <a:spAutoFit/>
            </a:bodyPr>
            <a:lstStyle/>
            <a:p>
              <a:r>
                <a:rPr lang="en-SG" sz="2399" dirty="0"/>
                <a:t>"In </a:t>
              </a:r>
              <a:r>
                <a:rPr lang="en-SG" sz="2399" dirty="0">
                  <a:highlight>
                    <a:srgbClr val="00FF00"/>
                  </a:highlight>
                </a:rPr>
                <a:t>2018,</a:t>
              </a:r>
              <a:r>
                <a:rPr lang="en-SG" sz="2399" dirty="0"/>
                <a:t> Lee Hsien Loong </a:t>
              </a:r>
              <a:r>
                <a:rPr lang="en-SG" sz="2399" dirty="0">
                  <a:highlight>
                    <a:srgbClr val="00FF00"/>
                  </a:highlight>
                </a:rPr>
                <a:t>added</a:t>
              </a:r>
              <a:r>
                <a:rPr lang="en-SG" sz="2399" dirty="0"/>
                <a:t> wanted to focus his time to be the best </a:t>
              </a:r>
              <a:r>
                <a:rPr lang="en-SG" sz="2399" dirty="0" err="1"/>
                <a:t>Pokemon</a:t>
              </a:r>
              <a:r>
                <a:rPr lang="en-SG" sz="2399" dirty="0"/>
                <a:t> Master, like no one ever was.“</a:t>
              </a:r>
            </a:p>
          </p:txBody>
        </p:sp>
        <p:sp>
          <p:nvSpPr>
            <p:cNvPr id="105" name="Oval 104"/>
            <p:cNvSpPr>
              <a:spLocks noChangeAspect="1"/>
            </p:cNvSpPr>
            <p:nvPr/>
          </p:nvSpPr>
          <p:spPr>
            <a:xfrm>
              <a:off x="4820344" y="3243971"/>
              <a:ext cx="1180349" cy="1121795"/>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dirty="0">
                  <a:solidFill>
                    <a:schemeClr val="bg1"/>
                  </a:solidFill>
                  <a:latin typeface="Arial" pitchFamily="34" charset="0"/>
                  <a:cs typeface="Arial" pitchFamily="34" charset="0"/>
                </a:rPr>
                <a:t>4</a:t>
              </a:r>
            </a:p>
          </p:txBody>
        </p:sp>
      </p:grpSp>
      <p:sp>
        <p:nvSpPr>
          <p:cNvPr id="172" name="TextBox 171">
            <a:extLst>
              <a:ext uri="{FF2B5EF4-FFF2-40B4-BE49-F238E27FC236}">
                <a16:creationId xmlns:a16="http://schemas.microsoft.com/office/drawing/2014/main" id="{5016967E-21B7-4095-8BA2-DEB07B0D1425}"/>
              </a:ext>
            </a:extLst>
          </p:cNvPr>
          <p:cNvSpPr txBox="1"/>
          <p:nvPr/>
        </p:nvSpPr>
        <p:spPr>
          <a:xfrm>
            <a:off x="642280" y="273133"/>
            <a:ext cx="10907439" cy="707886"/>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Predictions</a:t>
            </a:r>
          </a:p>
        </p:txBody>
      </p:sp>
      <p:graphicFrame>
        <p:nvGraphicFramePr>
          <p:cNvPr id="2" name="Table 1">
            <a:extLst>
              <a:ext uri="{FF2B5EF4-FFF2-40B4-BE49-F238E27FC236}">
                <a16:creationId xmlns:a16="http://schemas.microsoft.com/office/drawing/2014/main" id="{F6DA6C60-5923-47DB-A405-DE9F61C4159A}"/>
              </a:ext>
            </a:extLst>
          </p:cNvPr>
          <p:cNvGraphicFramePr>
            <a:graphicFrameLocks noGrp="1"/>
          </p:cNvGraphicFramePr>
          <p:nvPr>
            <p:extLst>
              <p:ext uri="{D42A27DB-BD31-4B8C-83A1-F6EECF244321}">
                <p14:modId xmlns:p14="http://schemas.microsoft.com/office/powerpoint/2010/main" val="2325110173"/>
              </p:ext>
            </p:extLst>
          </p:nvPr>
        </p:nvGraphicFramePr>
        <p:xfrm>
          <a:off x="6019800" y="5246370"/>
          <a:ext cx="5055460" cy="1381760"/>
        </p:xfrm>
        <a:graphic>
          <a:graphicData uri="http://schemas.openxmlformats.org/drawingml/2006/table">
            <a:tbl>
              <a:tblPr firstRow="1" bandRow="1">
                <a:tableStyleId>{5C22544A-7EE6-4342-B048-85BDC9FD1C3A}</a:tableStyleId>
              </a:tblPr>
              <a:tblGrid>
                <a:gridCol w="3276600">
                  <a:extLst>
                    <a:ext uri="{9D8B030D-6E8A-4147-A177-3AD203B41FA5}">
                      <a16:colId xmlns:a16="http://schemas.microsoft.com/office/drawing/2014/main" val="2095815308"/>
                    </a:ext>
                  </a:extLst>
                </a:gridCol>
                <a:gridCol w="1778860">
                  <a:extLst>
                    <a:ext uri="{9D8B030D-6E8A-4147-A177-3AD203B41FA5}">
                      <a16:colId xmlns:a16="http://schemas.microsoft.com/office/drawing/2014/main" val="1563310046"/>
                    </a:ext>
                  </a:extLst>
                </a:gridCol>
              </a:tblGrid>
              <a:tr h="370840">
                <a:tc>
                  <a:txBody>
                    <a:bodyPr/>
                    <a:lstStyle/>
                    <a:p>
                      <a:pPr algn="ctr"/>
                      <a:r>
                        <a:rPr lang="en-SG" sz="1800" dirty="0">
                          <a:latin typeface="Arial" panose="020B0604020202020204" pitchFamily="34" charset="0"/>
                          <a:cs typeface="Arial" panose="020B0604020202020204" pitchFamily="34" charset="0"/>
                        </a:rPr>
                        <a:t>Words Contribute to </a:t>
                      </a:r>
                    </a:p>
                    <a:p>
                      <a:pPr algn="ctr"/>
                      <a:r>
                        <a:rPr lang="en-SG" sz="1800" dirty="0">
                          <a:latin typeface="Arial" panose="020B0604020202020204" pitchFamily="34" charset="0"/>
                          <a:cs typeface="Arial" panose="020B0604020202020204" pitchFamily="34" charset="0"/>
                        </a:rPr>
                        <a:t>Real News</a:t>
                      </a:r>
                    </a:p>
                  </a:txBody>
                  <a:tcPr anchor="ctr">
                    <a:solidFill>
                      <a:srgbClr val="00B050"/>
                    </a:solidFill>
                  </a:tcPr>
                </a:tc>
                <a:tc>
                  <a:txBody>
                    <a:bodyPr/>
                    <a:lstStyle/>
                    <a:p>
                      <a:pPr algn="ctr"/>
                      <a:r>
                        <a:rPr lang="en-SG" sz="1800" dirty="0">
                          <a:latin typeface="Arial" panose="020B0604020202020204" pitchFamily="34" charset="0"/>
                          <a:cs typeface="Arial" panose="020B0604020202020204" pitchFamily="34" charset="0"/>
                        </a:rPr>
                        <a:t>Weights</a:t>
                      </a:r>
                    </a:p>
                  </a:txBody>
                  <a:tcPr anchor="ctr">
                    <a:solidFill>
                      <a:srgbClr val="00B050"/>
                    </a:solidFill>
                  </a:tcPr>
                </a:tc>
                <a:extLst>
                  <a:ext uri="{0D108BD9-81ED-4DB2-BD59-A6C34878D82A}">
                    <a16:rowId xmlns:a16="http://schemas.microsoft.com/office/drawing/2014/main" val="614542341"/>
                  </a:ext>
                </a:extLst>
              </a:tr>
              <a:tr h="370840">
                <a:tc>
                  <a:txBody>
                    <a:bodyPr/>
                    <a:lstStyle/>
                    <a:p>
                      <a:pPr algn="ctr"/>
                      <a:r>
                        <a:rPr lang="en-SG" sz="1800" dirty="0">
                          <a:latin typeface="Arial" panose="020B0604020202020204" pitchFamily="34" charset="0"/>
                          <a:cs typeface="Arial" panose="020B0604020202020204" pitchFamily="34" charset="0"/>
                        </a:rPr>
                        <a:t>added</a:t>
                      </a:r>
                    </a:p>
                  </a:txBody>
                  <a:tcPr>
                    <a:solidFill>
                      <a:srgbClr val="C2F7BB"/>
                    </a:solidFill>
                  </a:tcPr>
                </a:tc>
                <a:tc>
                  <a:txBody>
                    <a:bodyPr/>
                    <a:lstStyle/>
                    <a:p>
                      <a:pPr algn="ctr"/>
                      <a:r>
                        <a:rPr lang="en-SG" sz="1800" dirty="0">
                          <a:latin typeface="Arial" panose="020B0604020202020204" pitchFamily="34" charset="0"/>
                          <a:cs typeface="Arial" panose="020B0604020202020204" pitchFamily="34" charset="0"/>
                        </a:rPr>
                        <a:t>5.8</a:t>
                      </a:r>
                    </a:p>
                  </a:txBody>
                  <a:tcPr>
                    <a:solidFill>
                      <a:srgbClr val="C2F7BB"/>
                    </a:solidFill>
                  </a:tcPr>
                </a:tc>
                <a:extLst>
                  <a:ext uri="{0D108BD9-81ED-4DB2-BD59-A6C34878D82A}">
                    <a16:rowId xmlns:a16="http://schemas.microsoft.com/office/drawing/2014/main" val="2439510519"/>
                  </a:ext>
                </a:extLst>
              </a:tr>
              <a:tr h="370840">
                <a:tc>
                  <a:txBody>
                    <a:bodyPr/>
                    <a:lstStyle/>
                    <a:p>
                      <a:pPr algn="ctr"/>
                      <a:r>
                        <a:rPr lang="en-SG" sz="1800" dirty="0">
                          <a:latin typeface="Arial" panose="020B0604020202020204" pitchFamily="34" charset="0"/>
                          <a:cs typeface="Arial" panose="020B0604020202020204" pitchFamily="34" charset="0"/>
                        </a:rPr>
                        <a:t>2018</a:t>
                      </a:r>
                    </a:p>
                  </a:txBody>
                  <a:tcPr>
                    <a:solidFill>
                      <a:srgbClr val="C2F7BB"/>
                    </a:solidFill>
                  </a:tcPr>
                </a:tc>
                <a:tc>
                  <a:txBody>
                    <a:bodyPr/>
                    <a:lstStyle/>
                    <a:p>
                      <a:pPr algn="ctr"/>
                      <a:r>
                        <a:rPr lang="en-SG" sz="1800" dirty="0">
                          <a:latin typeface="Arial" panose="020B0604020202020204" pitchFamily="34" charset="0"/>
                          <a:cs typeface="Arial" panose="020B0604020202020204" pitchFamily="34" charset="0"/>
                        </a:rPr>
                        <a:t>3.7</a:t>
                      </a:r>
                    </a:p>
                  </a:txBody>
                  <a:tcPr>
                    <a:solidFill>
                      <a:srgbClr val="C2F7BB"/>
                    </a:solidFill>
                  </a:tcPr>
                </a:tc>
                <a:extLst>
                  <a:ext uri="{0D108BD9-81ED-4DB2-BD59-A6C34878D82A}">
                    <a16:rowId xmlns:a16="http://schemas.microsoft.com/office/drawing/2014/main" val="3573111929"/>
                  </a:ext>
                </a:extLst>
              </a:tr>
            </a:tbl>
          </a:graphicData>
        </a:graphic>
      </p:graphicFrame>
      <p:sp>
        <p:nvSpPr>
          <p:cNvPr id="3" name="Slide Number Placeholder 2">
            <a:extLst>
              <a:ext uri="{FF2B5EF4-FFF2-40B4-BE49-F238E27FC236}">
                <a16:creationId xmlns:a16="http://schemas.microsoft.com/office/drawing/2014/main" id="{576191B1-2531-42F8-9791-F60DE5CA1EE6}"/>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15</a:t>
            </a:fld>
            <a:endParaRPr lang="en-US">
              <a:solidFill>
                <a:prstClr val="black">
                  <a:tint val="75000"/>
                </a:prstClr>
              </a:solidFill>
            </a:endParaRPr>
          </a:p>
        </p:txBody>
      </p:sp>
      <p:sp>
        <p:nvSpPr>
          <p:cNvPr id="5" name="Rectangle 4">
            <a:extLst>
              <a:ext uri="{FF2B5EF4-FFF2-40B4-BE49-F238E27FC236}">
                <a16:creationId xmlns:a16="http://schemas.microsoft.com/office/drawing/2014/main" id="{C6CA6378-45B5-491F-AA99-610A962096B2}"/>
              </a:ext>
            </a:extLst>
          </p:cNvPr>
          <p:cNvSpPr/>
          <p:nvPr/>
        </p:nvSpPr>
        <p:spPr>
          <a:xfrm>
            <a:off x="1564339" y="2378245"/>
            <a:ext cx="3833037" cy="461537"/>
          </a:xfrm>
          <a:prstGeom prst="rect">
            <a:avLst/>
          </a:prstGeom>
        </p:spPr>
        <p:txBody>
          <a:bodyPr wrap="none">
            <a:spAutoFit/>
          </a:bodyPr>
          <a:lstStyle/>
          <a:p>
            <a:r>
              <a:rPr lang="en-SG" sz="2399" b="1" dirty="0">
                <a:solidFill>
                  <a:schemeClr val="tx2"/>
                </a:solidFill>
              </a:rPr>
              <a:t>Probability that is FAKE: 96%</a:t>
            </a:r>
            <a:endParaRPr lang="en-US" sz="2399" b="1" dirty="0">
              <a:solidFill>
                <a:schemeClr val="tx2"/>
              </a:solidFill>
            </a:endParaRPr>
          </a:p>
        </p:txBody>
      </p:sp>
      <p:sp>
        <p:nvSpPr>
          <p:cNvPr id="7" name="Rectangle 6">
            <a:extLst>
              <a:ext uri="{FF2B5EF4-FFF2-40B4-BE49-F238E27FC236}">
                <a16:creationId xmlns:a16="http://schemas.microsoft.com/office/drawing/2014/main" id="{FD364160-0CEF-467B-80CB-C5BE6B46643D}"/>
              </a:ext>
            </a:extLst>
          </p:cNvPr>
          <p:cNvSpPr/>
          <p:nvPr/>
        </p:nvSpPr>
        <p:spPr>
          <a:xfrm>
            <a:off x="1333361" y="4876800"/>
            <a:ext cx="3677545" cy="461537"/>
          </a:xfrm>
          <a:prstGeom prst="rect">
            <a:avLst/>
          </a:prstGeom>
        </p:spPr>
        <p:txBody>
          <a:bodyPr wrap="none">
            <a:spAutoFit/>
          </a:bodyPr>
          <a:lstStyle/>
          <a:p>
            <a:r>
              <a:rPr lang="en-SG" sz="2399" b="1" dirty="0">
                <a:solidFill>
                  <a:schemeClr val="tx2"/>
                </a:solidFill>
              </a:rPr>
              <a:t>Probability that is FAKE: 2%</a:t>
            </a:r>
            <a:endParaRPr lang="en-US" sz="2399" b="1" dirty="0">
              <a:solidFill>
                <a:schemeClr val="tx2"/>
              </a:solidFill>
            </a:endParaRPr>
          </a:p>
        </p:txBody>
      </p:sp>
    </p:spTree>
    <p:extLst>
      <p:ext uri="{BB962C8B-B14F-4D97-AF65-F5344CB8AC3E}">
        <p14:creationId xmlns:p14="http://schemas.microsoft.com/office/powerpoint/2010/main" val="19752235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500"/>
                                        <p:tgtEl>
                                          <p:spTgt spid="10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fade">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D936889-A27B-4F76-BB86-00CF5A24D9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5000" y="1123950"/>
            <a:ext cx="8382000" cy="4610100"/>
          </a:xfrm>
          <a:prstGeom prst="rect">
            <a:avLst/>
          </a:prstGeom>
        </p:spPr>
      </p:pic>
      <p:sp>
        <p:nvSpPr>
          <p:cNvPr id="2" name="Slide Number Placeholder 1">
            <a:extLst>
              <a:ext uri="{FF2B5EF4-FFF2-40B4-BE49-F238E27FC236}">
                <a16:creationId xmlns:a16="http://schemas.microsoft.com/office/drawing/2014/main" id="{D5103012-B7AE-4E66-9292-0EE7D1F341B9}"/>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16</a:t>
            </a:fld>
            <a:endParaRPr lang="en-US">
              <a:solidFill>
                <a:prstClr val="black">
                  <a:tint val="75000"/>
                </a:prstClr>
              </a:solidFill>
            </a:endParaRPr>
          </a:p>
        </p:txBody>
      </p:sp>
    </p:spTree>
    <p:extLst>
      <p:ext uri="{BB962C8B-B14F-4D97-AF65-F5344CB8AC3E}">
        <p14:creationId xmlns:p14="http://schemas.microsoft.com/office/powerpoint/2010/main" val="41180803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C7C0BEB-C647-4FDC-8799-C24F780DB9BA}"/>
              </a:ext>
            </a:extLst>
          </p:cNvPr>
          <p:cNvSpPr/>
          <p:nvPr/>
        </p:nvSpPr>
        <p:spPr>
          <a:xfrm>
            <a:off x="1170680" y="3195115"/>
            <a:ext cx="9954520" cy="3161238"/>
          </a:xfrm>
          <a:prstGeom prst="rect">
            <a:avLst/>
          </a:prstGeom>
          <a:gradFill>
            <a:gsLst>
              <a:gs pos="100000">
                <a:sysClr val="window" lastClr="FFFFFF">
                  <a:lumMod val="75000"/>
                </a:sysClr>
              </a:gs>
              <a:gs pos="0">
                <a:sysClr val="window" lastClr="FFFFFF">
                  <a:lumMod val="95000"/>
                </a:sysClr>
              </a:gs>
            </a:gsLst>
            <a:lin ang="5400000" scaled="0"/>
          </a:gradFill>
          <a:ln w="12700" cap="flat" cmpd="sng" algn="ctr">
            <a:solidFill>
              <a:sysClr val="window" lastClr="FFFFFF">
                <a:lumMod val="50000"/>
              </a:sysClr>
            </a:solidFill>
            <a:prstDash val="solid"/>
          </a:ln>
          <a:effectLst>
            <a:reflection blurRad="6350" stA="52000" endA="300" endPos="20000" dir="5400000" sy="-100000" algn="bl" rotWithShape="0"/>
          </a:effectLst>
        </p:spPr>
        <p:txBody>
          <a:bodyPr lIns="121888" tIns="121888" rIns="121888" bIns="121888" rtlCol="0" anchor="t"/>
          <a:lstStyle/>
          <a:p>
            <a:endParaRPr lang="en-GB" sz="2133" kern="0">
              <a:solidFill>
                <a:sysClr val="windowText" lastClr="000000">
                  <a:lumMod val="85000"/>
                  <a:lumOff val="15000"/>
                </a:sysClr>
              </a:solidFill>
            </a:endParaRPr>
          </a:p>
        </p:txBody>
      </p:sp>
      <p:sp>
        <p:nvSpPr>
          <p:cNvPr id="15" name="Rectangle 14">
            <a:extLst>
              <a:ext uri="{FF2B5EF4-FFF2-40B4-BE49-F238E27FC236}">
                <a16:creationId xmlns:a16="http://schemas.microsoft.com/office/drawing/2014/main" id="{8BFCABEF-00CA-4D21-BE0E-D44E65F84126}"/>
              </a:ext>
            </a:extLst>
          </p:cNvPr>
          <p:cNvSpPr/>
          <p:nvPr/>
        </p:nvSpPr>
        <p:spPr>
          <a:xfrm>
            <a:off x="1140964" y="1524000"/>
            <a:ext cx="10013952" cy="1716571"/>
          </a:xfrm>
          <a:prstGeom prst="rect">
            <a:avLst/>
          </a:prstGeom>
          <a:solidFill>
            <a:schemeClr val="accent2">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200">
              <a:solidFill>
                <a:prstClr val="white"/>
              </a:solidFill>
              <a:latin typeface="Arial" panose="020B0604020202020204" pitchFamily="34" charset="0"/>
              <a:cs typeface="Arial" panose="020B0604020202020204" pitchFamily="34" charset="0"/>
            </a:endParaRPr>
          </a:p>
        </p:txBody>
      </p:sp>
      <p:sp>
        <p:nvSpPr>
          <p:cNvPr id="16" name="Rounded Rectangle 16">
            <a:extLst>
              <a:ext uri="{FF2B5EF4-FFF2-40B4-BE49-F238E27FC236}">
                <a16:creationId xmlns:a16="http://schemas.microsoft.com/office/drawing/2014/main" id="{612D5597-7153-4E1F-B240-CB60E3587ACF}"/>
              </a:ext>
            </a:extLst>
          </p:cNvPr>
          <p:cNvSpPr/>
          <p:nvPr/>
        </p:nvSpPr>
        <p:spPr>
          <a:xfrm>
            <a:off x="1392594" y="1822286"/>
            <a:ext cx="9510692" cy="1175067"/>
          </a:xfrm>
          <a:prstGeom prst="roundRect">
            <a:avLst/>
          </a:prstGeom>
          <a:solidFill>
            <a:schemeClr val="accent2">
              <a:lumMod val="75000"/>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prstClr val="white"/>
                </a:solidFill>
                <a:latin typeface="Arial" panose="020B0604020202020204" pitchFamily="34" charset="0"/>
                <a:cs typeface="Arial" panose="020B0604020202020204" pitchFamily="34" charset="0"/>
              </a:rPr>
              <a:t>Count-based Word Embedding</a:t>
            </a:r>
            <a:endParaRPr lang="en-GB" sz="2200" b="1" dirty="0">
              <a:solidFill>
                <a:prstClr val="white"/>
              </a:solidFill>
              <a:latin typeface="Arial" panose="020B0604020202020204" pitchFamily="34" charset="0"/>
              <a:cs typeface="Arial" panose="020B0604020202020204" pitchFamily="34" charset="0"/>
            </a:endParaRPr>
          </a:p>
          <a:p>
            <a:pPr algn="ctr"/>
            <a:endParaRPr lang="en-GB" sz="3600" b="1" dirty="0">
              <a:solidFill>
                <a:prstClr val="white"/>
              </a:solidFill>
              <a:latin typeface="Arial" panose="020B0604020202020204" pitchFamily="34" charset="0"/>
              <a:cs typeface="Arial" panose="020B0604020202020204" pitchFamily="34" charset="0"/>
            </a:endParaRPr>
          </a:p>
          <a:p>
            <a:pPr algn="ctr"/>
            <a:r>
              <a:rPr lang="en-GB" sz="2800" b="1" dirty="0">
                <a:solidFill>
                  <a:prstClr val="white"/>
                </a:solidFill>
                <a:latin typeface="Arial" panose="020B0604020202020204" pitchFamily="34" charset="0"/>
                <a:cs typeface="Arial" panose="020B0604020202020204" pitchFamily="34" charset="0"/>
              </a:rPr>
              <a:t>Machine Learning Models</a:t>
            </a:r>
          </a:p>
        </p:txBody>
      </p:sp>
      <p:sp>
        <p:nvSpPr>
          <p:cNvPr id="18" name="TextBox 17">
            <a:extLst>
              <a:ext uri="{FF2B5EF4-FFF2-40B4-BE49-F238E27FC236}">
                <a16:creationId xmlns:a16="http://schemas.microsoft.com/office/drawing/2014/main" id="{3DAF9B85-A971-487D-8C82-0CC2DCB8A3C2}"/>
              </a:ext>
            </a:extLst>
          </p:cNvPr>
          <p:cNvSpPr txBox="1"/>
          <p:nvPr/>
        </p:nvSpPr>
        <p:spPr>
          <a:xfrm>
            <a:off x="1371600" y="3360979"/>
            <a:ext cx="9601200" cy="2677656"/>
          </a:xfrm>
          <a:prstGeom prst="rect">
            <a:avLst/>
          </a:prstGeom>
          <a:noFill/>
        </p:spPr>
        <p:txBody>
          <a:bodyPr wrap="square" rtlCol="0">
            <a:spAutoFit/>
          </a:bodyPr>
          <a:lstStyle/>
          <a:p>
            <a:pPr marL="342900" indent="-342900">
              <a:buFont typeface="Arial" panose="020B0604020202020204" pitchFamily="34" charset="0"/>
              <a:buChar char="•"/>
            </a:pPr>
            <a:r>
              <a:rPr lang="en-GB" sz="2800" dirty="0">
                <a:solidFill>
                  <a:prstClr val="black">
                    <a:lumMod val="75000"/>
                    <a:lumOff val="25000"/>
                  </a:prstClr>
                </a:solidFill>
                <a:latin typeface="Arial" panose="020B0604020202020204" pitchFamily="34" charset="0"/>
                <a:cs typeface="Arial" panose="020B0604020202020204" pitchFamily="34" charset="0"/>
              </a:rPr>
              <a:t>Doesn’t use the sequence order of texts</a:t>
            </a:r>
          </a:p>
          <a:p>
            <a:endParaRPr lang="en-GB" sz="2800" dirty="0">
              <a:solidFill>
                <a:prstClr val="black">
                  <a:lumMod val="75000"/>
                  <a:lumOff val="25000"/>
                </a:prstClr>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GB" sz="2800" dirty="0">
                <a:solidFill>
                  <a:prstClr val="black">
                    <a:lumMod val="75000"/>
                    <a:lumOff val="25000"/>
                  </a:prstClr>
                </a:solidFill>
                <a:latin typeface="Arial" panose="020B0604020202020204" pitchFamily="34" charset="0"/>
                <a:cs typeface="Arial" panose="020B0604020202020204" pitchFamily="34" charset="0"/>
              </a:rPr>
              <a:t>Doesn’t capture the context/ meaning of words </a:t>
            </a:r>
          </a:p>
          <a:p>
            <a:endParaRPr lang="en-GB" sz="2800" dirty="0">
              <a:solidFill>
                <a:prstClr val="black">
                  <a:lumMod val="75000"/>
                  <a:lumOff val="25000"/>
                </a:prstClr>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GB" sz="2800" dirty="0">
                <a:solidFill>
                  <a:prstClr val="black">
                    <a:lumMod val="75000"/>
                    <a:lumOff val="25000"/>
                  </a:prstClr>
                </a:solidFill>
                <a:latin typeface="Arial" panose="020B0604020202020204" pitchFamily="34" charset="0"/>
                <a:cs typeface="Arial" panose="020B0604020202020204" pitchFamily="34" charset="0"/>
              </a:rPr>
              <a:t>Doesn’t generalise well with outside data</a:t>
            </a:r>
          </a:p>
          <a:p>
            <a:pPr marL="342900" indent="-342900">
              <a:buFont typeface="Arial" panose="020B0604020202020204" pitchFamily="34" charset="0"/>
              <a:buChar char="•"/>
            </a:pPr>
            <a:endParaRPr lang="en-GB" sz="2800" dirty="0">
              <a:solidFill>
                <a:prstClr val="black">
                  <a:lumMod val="75000"/>
                  <a:lumOff val="25000"/>
                </a:prstClr>
              </a:solidFill>
              <a:latin typeface="Arial" panose="020B0604020202020204" pitchFamily="34" charset="0"/>
              <a:cs typeface="Arial" panose="020B0604020202020204" pitchFamily="34" charset="0"/>
            </a:endParaRPr>
          </a:p>
        </p:txBody>
      </p:sp>
      <p:sp>
        <p:nvSpPr>
          <p:cNvPr id="7" name="Arrow: Down 6">
            <a:extLst>
              <a:ext uri="{FF2B5EF4-FFF2-40B4-BE49-F238E27FC236}">
                <a16:creationId xmlns:a16="http://schemas.microsoft.com/office/drawing/2014/main" id="{8B03BC85-5D78-42D7-96BB-51DB8C1CCC15}"/>
              </a:ext>
            </a:extLst>
          </p:cNvPr>
          <p:cNvSpPr/>
          <p:nvPr/>
        </p:nvSpPr>
        <p:spPr>
          <a:xfrm>
            <a:off x="5867399" y="2209798"/>
            <a:ext cx="457200" cy="400041"/>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3" name="TextBox 72">
            <a:extLst>
              <a:ext uri="{FF2B5EF4-FFF2-40B4-BE49-F238E27FC236}">
                <a16:creationId xmlns:a16="http://schemas.microsoft.com/office/drawing/2014/main" id="{15E9615D-70CA-4290-9C33-0A3571213042}"/>
              </a:ext>
            </a:extLst>
          </p:cNvPr>
          <p:cNvSpPr txBox="1"/>
          <p:nvPr/>
        </p:nvSpPr>
        <p:spPr>
          <a:xfrm>
            <a:off x="642280" y="435114"/>
            <a:ext cx="10907439" cy="707886"/>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What Went Wrong?</a:t>
            </a:r>
          </a:p>
        </p:txBody>
      </p:sp>
      <p:sp>
        <p:nvSpPr>
          <p:cNvPr id="2" name="Slide Number Placeholder 1">
            <a:extLst>
              <a:ext uri="{FF2B5EF4-FFF2-40B4-BE49-F238E27FC236}">
                <a16:creationId xmlns:a16="http://schemas.microsoft.com/office/drawing/2014/main" id="{20EE3D5D-4F6A-44FD-8768-A8BA25E8BFF7}"/>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17</a:t>
            </a:fld>
            <a:endParaRPr lang="en-US">
              <a:solidFill>
                <a:prstClr val="black">
                  <a:tint val="75000"/>
                </a:prstClr>
              </a:solidFill>
            </a:endParaRPr>
          </a:p>
        </p:txBody>
      </p:sp>
    </p:spTree>
    <p:extLst>
      <p:ext uri="{BB962C8B-B14F-4D97-AF65-F5344CB8AC3E}">
        <p14:creationId xmlns:p14="http://schemas.microsoft.com/office/powerpoint/2010/main" val="31009839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Group 42"/>
          <p:cNvGrpSpPr/>
          <p:nvPr/>
        </p:nvGrpSpPr>
        <p:grpSpPr>
          <a:xfrm>
            <a:off x="910689" y="4872353"/>
            <a:ext cx="935604" cy="890448"/>
            <a:chOff x="3439884" y="5265051"/>
            <a:chExt cx="653143" cy="653143"/>
          </a:xfrm>
          <a:solidFill>
            <a:schemeClr val="bg2">
              <a:lumMod val="90000"/>
            </a:schemeClr>
          </a:solidFill>
        </p:grpSpPr>
        <p:sp>
          <p:nvSpPr>
            <p:cNvPr id="16" name="Oval 15"/>
            <p:cNvSpPr/>
            <p:nvPr/>
          </p:nvSpPr>
          <p:spPr>
            <a:xfrm>
              <a:off x="3439884" y="5265051"/>
              <a:ext cx="653143" cy="653143"/>
            </a:xfrm>
            <a:prstGeom prst="ellipse">
              <a:avLst/>
            </a:prstGeom>
            <a:grp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nvGrpSpPr>
            <p:cNvPr id="38" name="Group 19"/>
            <p:cNvGrpSpPr>
              <a:grpSpLocks noChangeAspect="1"/>
            </p:cNvGrpSpPr>
            <p:nvPr/>
          </p:nvGrpSpPr>
          <p:grpSpPr bwMode="auto">
            <a:xfrm>
              <a:off x="3642467" y="5386834"/>
              <a:ext cx="263525" cy="409575"/>
              <a:chOff x="638" y="336"/>
              <a:chExt cx="166" cy="258"/>
            </a:xfrm>
            <a:grpFill/>
          </p:grpSpPr>
          <p:sp>
            <p:nvSpPr>
              <p:cNvPr id="41" name="Freeform 21"/>
              <p:cNvSpPr>
                <a:spLocks noEditPoints="1"/>
              </p:cNvSpPr>
              <p:nvPr/>
            </p:nvSpPr>
            <p:spPr bwMode="auto">
              <a:xfrm>
                <a:off x="638" y="336"/>
                <a:ext cx="85" cy="258"/>
              </a:xfrm>
              <a:custGeom>
                <a:avLst/>
                <a:gdLst>
                  <a:gd name="T0" fmla="*/ 142 w 1101"/>
                  <a:gd name="T1" fmla="*/ 2711 h 3357"/>
                  <a:gd name="T2" fmla="*/ 498 w 1101"/>
                  <a:gd name="T3" fmla="*/ 1957 h 3357"/>
                  <a:gd name="T4" fmla="*/ 425 w 1101"/>
                  <a:gd name="T5" fmla="*/ 0 h 3357"/>
                  <a:gd name="T6" fmla="*/ 693 w 1101"/>
                  <a:gd name="T7" fmla="*/ 2 h 3357"/>
                  <a:gd name="T8" fmla="*/ 719 w 1101"/>
                  <a:gd name="T9" fmla="*/ 20 h 3357"/>
                  <a:gd name="T10" fmla="*/ 731 w 1101"/>
                  <a:gd name="T11" fmla="*/ 49 h 3357"/>
                  <a:gd name="T12" fmla="*/ 705 w 1101"/>
                  <a:gd name="T13" fmla="*/ 200 h 3357"/>
                  <a:gd name="T14" fmla="*/ 749 w 1101"/>
                  <a:gd name="T15" fmla="*/ 202 h 3357"/>
                  <a:gd name="T16" fmla="*/ 776 w 1101"/>
                  <a:gd name="T17" fmla="*/ 223 h 3357"/>
                  <a:gd name="T18" fmla="*/ 786 w 1101"/>
                  <a:gd name="T19" fmla="*/ 254 h 3357"/>
                  <a:gd name="T20" fmla="*/ 804 w 1101"/>
                  <a:gd name="T21" fmla="*/ 1093 h 3357"/>
                  <a:gd name="T22" fmla="*/ 851 w 1101"/>
                  <a:gd name="T23" fmla="*/ 1125 h 3357"/>
                  <a:gd name="T24" fmla="*/ 904 w 1101"/>
                  <a:gd name="T25" fmla="*/ 1166 h 3357"/>
                  <a:gd name="T26" fmla="*/ 961 w 1101"/>
                  <a:gd name="T27" fmla="*/ 1217 h 3357"/>
                  <a:gd name="T28" fmla="*/ 1015 w 1101"/>
                  <a:gd name="T29" fmla="*/ 1277 h 3357"/>
                  <a:gd name="T30" fmla="*/ 1059 w 1101"/>
                  <a:gd name="T31" fmla="*/ 1343 h 3357"/>
                  <a:gd name="T32" fmla="*/ 1090 w 1101"/>
                  <a:gd name="T33" fmla="*/ 1415 h 3357"/>
                  <a:gd name="T34" fmla="*/ 1101 w 1101"/>
                  <a:gd name="T35" fmla="*/ 1493 h 3357"/>
                  <a:gd name="T36" fmla="*/ 1098 w 1101"/>
                  <a:gd name="T37" fmla="*/ 3319 h 3357"/>
                  <a:gd name="T38" fmla="*/ 1079 w 1101"/>
                  <a:gd name="T39" fmla="*/ 3347 h 3357"/>
                  <a:gd name="T40" fmla="*/ 1046 w 1101"/>
                  <a:gd name="T41" fmla="*/ 3357 h 3357"/>
                  <a:gd name="T42" fmla="*/ 38 w 1101"/>
                  <a:gd name="T43" fmla="*/ 3354 h 3357"/>
                  <a:gd name="T44" fmla="*/ 11 w 1101"/>
                  <a:gd name="T45" fmla="*/ 3335 h 3357"/>
                  <a:gd name="T46" fmla="*/ 0 w 1101"/>
                  <a:gd name="T47" fmla="*/ 3302 h 3357"/>
                  <a:gd name="T48" fmla="*/ 3 w 1101"/>
                  <a:gd name="T49" fmla="*/ 1454 h 3357"/>
                  <a:gd name="T50" fmla="*/ 25 w 1101"/>
                  <a:gd name="T51" fmla="*/ 1379 h 3357"/>
                  <a:gd name="T52" fmla="*/ 64 w 1101"/>
                  <a:gd name="T53" fmla="*/ 1309 h 3357"/>
                  <a:gd name="T54" fmla="*/ 113 w 1101"/>
                  <a:gd name="T55" fmla="*/ 1246 h 3357"/>
                  <a:gd name="T56" fmla="*/ 169 w 1101"/>
                  <a:gd name="T57" fmla="*/ 1191 h 3357"/>
                  <a:gd name="T58" fmla="*/ 225 w 1101"/>
                  <a:gd name="T59" fmla="*/ 1144 h 3357"/>
                  <a:gd name="T60" fmla="*/ 275 w 1101"/>
                  <a:gd name="T61" fmla="*/ 1107 h 3357"/>
                  <a:gd name="T62" fmla="*/ 316 w 1101"/>
                  <a:gd name="T63" fmla="*/ 1081 h 3357"/>
                  <a:gd name="T64" fmla="*/ 319 w 1101"/>
                  <a:gd name="T65" fmla="*/ 237 h 3357"/>
                  <a:gd name="T66" fmla="*/ 338 w 1101"/>
                  <a:gd name="T67" fmla="*/ 210 h 3357"/>
                  <a:gd name="T68" fmla="*/ 371 w 1101"/>
                  <a:gd name="T69" fmla="*/ 200 h 3357"/>
                  <a:gd name="T70" fmla="*/ 371 w 1101"/>
                  <a:gd name="T71" fmla="*/ 64 h 3357"/>
                  <a:gd name="T72" fmla="*/ 374 w 1101"/>
                  <a:gd name="T73" fmla="*/ 34 h 3357"/>
                  <a:gd name="T74" fmla="*/ 395 w 1101"/>
                  <a:gd name="T75" fmla="*/ 9 h 3357"/>
                  <a:gd name="T76" fmla="*/ 425 w 1101"/>
                  <a:gd name="T77" fmla="*/ 0 h 3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01" h="3357">
                    <a:moveTo>
                      <a:pt x="142" y="1957"/>
                    </a:moveTo>
                    <a:lnTo>
                      <a:pt x="142" y="2711"/>
                    </a:lnTo>
                    <a:lnTo>
                      <a:pt x="498" y="2711"/>
                    </a:lnTo>
                    <a:lnTo>
                      <a:pt x="498" y="1957"/>
                    </a:lnTo>
                    <a:lnTo>
                      <a:pt x="142" y="1957"/>
                    </a:lnTo>
                    <a:close/>
                    <a:moveTo>
                      <a:pt x="425" y="0"/>
                    </a:moveTo>
                    <a:lnTo>
                      <a:pt x="677" y="0"/>
                    </a:lnTo>
                    <a:lnTo>
                      <a:pt x="693" y="2"/>
                    </a:lnTo>
                    <a:lnTo>
                      <a:pt x="707" y="9"/>
                    </a:lnTo>
                    <a:lnTo>
                      <a:pt x="719" y="20"/>
                    </a:lnTo>
                    <a:lnTo>
                      <a:pt x="728" y="34"/>
                    </a:lnTo>
                    <a:lnTo>
                      <a:pt x="731" y="49"/>
                    </a:lnTo>
                    <a:lnTo>
                      <a:pt x="731" y="64"/>
                    </a:lnTo>
                    <a:lnTo>
                      <a:pt x="705" y="200"/>
                    </a:lnTo>
                    <a:lnTo>
                      <a:pt x="731" y="200"/>
                    </a:lnTo>
                    <a:lnTo>
                      <a:pt x="749" y="202"/>
                    </a:lnTo>
                    <a:lnTo>
                      <a:pt x="763" y="210"/>
                    </a:lnTo>
                    <a:lnTo>
                      <a:pt x="776" y="223"/>
                    </a:lnTo>
                    <a:lnTo>
                      <a:pt x="784" y="237"/>
                    </a:lnTo>
                    <a:lnTo>
                      <a:pt x="786" y="254"/>
                    </a:lnTo>
                    <a:lnTo>
                      <a:pt x="786" y="1081"/>
                    </a:lnTo>
                    <a:lnTo>
                      <a:pt x="804" y="1093"/>
                    </a:lnTo>
                    <a:lnTo>
                      <a:pt x="826" y="1107"/>
                    </a:lnTo>
                    <a:lnTo>
                      <a:pt x="851" y="1125"/>
                    </a:lnTo>
                    <a:lnTo>
                      <a:pt x="877" y="1144"/>
                    </a:lnTo>
                    <a:lnTo>
                      <a:pt x="904" y="1166"/>
                    </a:lnTo>
                    <a:lnTo>
                      <a:pt x="933" y="1191"/>
                    </a:lnTo>
                    <a:lnTo>
                      <a:pt x="961" y="1217"/>
                    </a:lnTo>
                    <a:lnTo>
                      <a:pt x="988" y="1246"/>
                    </a:lnTo>
                    <a:lnTo>
                      <a:pt x="1015" y="1277"/>
                    </a:lnTo>
                    <a:lnTo>
                      <a:pt x="1039" y="1309"/>
                    </a:lnTo>
                    <a:lnTo>
                      <a:pt x="1059" y="1343"/>
                    </a:lnTo>
                    <a:lnTo>
                      <a:pt x="1077" y="1379"/>
                    </a:lnTo>
                    <a:lnTo>
                      <a:pt x="1090" y="1415"/>
                    </a:lnTo>
                    <a:lnTo>
                      <a:pt x="1098" y="1454"/>
                    </a:lnTo>
                    <a:lnTo>
                      <a:pt x="1101" y="1493"/>
                    </a:lnTo>
                    <a:lnTo>
                      <a:pt x="1101" y="3302"/>
                    </a:lnTo>
                    <a:lnTo>
                      <a:pt x="1098" y="3319"/>
                    </a:lnTo>
                    <a:lnTo>
                      <a:pt x="1091" y="3335"/>
                    </a:lnTo>
                    <a:lnTo>
                      <a:pt x="1079" y="3347"/>
                    </a:lnTo>
                    <a:lnTo>
                      <a:pt x="1063" y="3354"/>
                    </a:lnTo>
                    <a:lnTo>
                      <a:pt x="1046" y="3357"/>
                    </a:lnTo>
                    <a:lnTo>
                      <a:pt x="56" y="3357"/>
                    </a:lnTo>
                    <a:lnTo>
                      <a:pt x="38" y="3354"/>
                    </a:lnTo>
                    <a:lnTo>
                      <a:pt x="23" y="3347"/>
                    </a:lnTo>
                    <a:lnTo>
                      <a:pt x="11" y="3335"/>
                    </a:lnTo>
                    <a:lnTo>
                      <a:pt x="3" y="3319"/>
                    </a:lnTo>
                    <a:lnTo>
                      <a:pt x="0" y="3302"/>
                    </a:lnTo>
                    <a:lnTo>
                      <a:pt x="0" y="1493"/>
                    </a:lnTo>
                    <a:lnTo>
                      <a:pt x="3" y="1454"/>
                    </a:lnTo>
                    <a:lnTo>
                      <a:pt x="11" y="1415"/>
                    </a:lnTo>
                    <a:lnTo>
                      <a:pt x="25" y="1379"/>
                    </a:lnTo>
                    <a:lnTo>
                      <a:pt x="42" y="1343"/>
                    </a:lnTo>
                    <a:lnTo>
                      <a:pt x="64" y="1309"/>
                    </a:lnTo>
                    <a:lnTo>
                      <a:pt x="88" y="1277"/>
                    </a:lnTo>
                    <a:lnTo>
                      <a:pt x="113" y="1246"/>
                    </a:lnTo>
                    <a:lnTo>
                      <a:pt x="140" y="1217"/>
                    </a:lnTo>
                    <a:lnTo>
                      <a:pt x="169" y="1191"/>
                    </a:lnTo>
                    <a:lnTo>
                      <a:pt x="197" y="1166"/>
                    </a:lnTo>
                    <a:lnTo>
                      <a:pt x="225" y="1144"/>
                    </a:lnTo>
                    <a:lnTo>
                      <a:pt x="251" y="1125"/>
                    </a:lnTo>
                    <a:lnTo>
                      <a:pt x="275" y="1107"/>
                    </a:lnTo>
                    <a:lnTo>
                      <a:pt x="297" y="1093"/>
                    </a:lnTo>
                    <a:lnTo>
                      <a:pt x="316" y="1081"/>
                    </a:lnTo>
                    <a:lnTo>
                      <a:pt x="316" y="254"/>
                    </a:lnTo>
                    <a:lnTo>
                      <a:pt x="319" y="237"/>
                    </a:lnTo>
                    <a:lnTo>
                      <a:pt x="326" y="223"/>
                    </a:lnTo>
                    <a:lnTo>
                      <a:pt x="338" y="210"/>
                    </a:lnTo>
                    <a:lnTo>
                      <a:pt x="354" y="202"/>
                    </a:lnTo>
                    <a:lnTo>
                      <a:pt x="371" y="200"/>
                    </a:lnTo>
                    <a:lnTo>
                      <a:pt x="396" y="200"/>
                    </a:lnTo>
                    <a:lnTo>
                      <a:pt x="371" y="64"/>
                    </a:lnTo>
                    <a:lnTo>
                      <a:pt x="370" y="49"/>
                    </a:lnTo>
                    <a:lnTo>
                      <a:pt x="374" y="34"/>
                    </a:lnTo>
                    <a:lnTo>
                      <a:pt x="383" y="20"/>
                    </a:lnTo>
                    <a:lnTo>
                      <a:pt x="395" y="9"/>
                    </a:lnTo>
                    <a:lnTo>
                      <a:pt x="409" y="2"/>
                    </a:lnTo>
                    <a:lnTo>
                      <a:pt x="425"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prstClr val="black"/>
                  </a:solidFill>
                </a:endParaRPr>
              </a:p>
            </p:txBody>
          </p:sp>
          <p:sp>
            <p:nvSpPr>
              <p:cNvPr id="42" name="Freeform 22"/>
              <p:cNvSpPr>
                <a:spLocks/>
              </p:cNvSpPr>
              <p:nvPr/>
            </p:nvSpPr>
            <p:spPr bwMode="auto">
              <a:xfrm>
                <a:off x="729" y="455"/>
                <a:ext cx="75" cy="139"/>
              </a:xfrm>
              <a:custGeom>
                <a:avLst/>
                <a:gdLst>
                  <a:gd name="T0" fmla="*/ 852 w 982"/>
                  <a:gd name="T1" fmla="*/ 0 h 1813"/>
                  <a:gd name="T2" fmla="*/ 886 w 982"/>
                  <a:gd name="T3" fmla="*/ 9 h 1813"/>
                  <a:gd name="T4" fmla="*/ 911 w 982"/>
                  <a:gd name="T5" fmla="*/ 34 h 1813"/>
                  <a:gd name="T6" fmla="*/ 925 w 982"/>
                  <a:gd name="T7" fmla="*/ 82 h 1813"/>
                  <a:gd name="T8" fmla="*/ 942 w 982"/>
                  <a:gd name="T9" fmla="*/ 156 h 1813"/>
                  <a:gd name="T10" fmla="*/ 958 w 982"/>
                  <a:gd name="T11" fmla="*/ 243 h 1813"/>
                  <a:gd name="T12" fmla="*/ 971 w 982"/>
                  <a:gd name="T13" fmla="*/ 341 h 1813"/>
                  <a:gd name="T14" fmla="*/ 980 w 982"/>
                  <a:gd name="T15" fmla="*/ 446 h 1813"/>
                  <a:gd name="T16" fmla="*/ 981 w 982"/>
                  <a:gd name="T17" fmla="*/ 553 h 1813"/>
                  <a:gd name="T18" fmla="*/ 971 w 982"/>
                  <a:gd name="T19" fmla="*/ 660 h 1813"/>
                  <a:gd name="T20" fmla="*/ 950 w 982"/>
                  <a:gd name="T21" fmla="*/ 763 h 1813"/>
                  <a:gd name="T22" fmla="*/ 914 w 982"/>
                  <a:gd name="T23" fmla="*/ 858 h 1813"/>
                  <a:gd name="T24" fmla="*/ 864 w 982"/>
                  <a:gd name="T25" fmla="*/ 939 h 1813"/>
                  <a:gd name="T26" fmla="*/ 802 w 982"/>
                  <a:gd name="T27" fmla="*/ 1001 h 1813"/>
                  <a:gd name="T28" fmla="*/ 729 w 982"/>
                  <a:gd name="T29" fmla="*/ 1047 h 1813"/>
                  <a:gd name="T30" fmla="*/ 643 w 982"/>
                  <a:gd name="T31" fmla="*/ 1078 h 1813"/>
                  <a:gd name="T32" fmla="*/ 597 w 982"/>
                  <a:gd name="T33" fmla="*/ 1604 h 1813"/>
                  <a:gd name="T34" fmla="*/ 771 w 982"/>
                  <a:gd name="T35" fmla="*/ 1607 h 1813"/>
                  <a:gd name="T36" fmla="*/ 814 w 982"/>
                  <a:gd name="T37" fmla="*/ 1626 h 1813"/>
                  <a:gd name="T38" fmla="*/ 843 w 982"/>
                  <a:gd name="T39" fmla="*/ 1662 h 1813"/>
                  <a:gd name="T40" fmla="*/ 853 w 982"/>
                  <a:gd name="T41" fmla="*/ 1708 h 1813"/>
                  <a:gd name="T42" fmla="*/ 843 w 982"/>
                  <a:gd name="T43" fmla="*/ 1754 h 1813"/>
                  <a:gd name="T44" fmla="*/ 814 w 982"/>
                  <a:gd name="T45" fmla="*/ 1790 h 1813"/>
                  <a:gd name="T46" fmla="*/ 771 w 982"/>
                  <a:gd name="T47" fmla="*/ 1810 h 1813"/>
                  <a:gd name="T48" fmla="*/ 235 w 982"/>
                  <a:gd name="T49" fmla="*/ 1813 h 1813"/>
                  <a:gd name="T50" fmla="*/ 188 w 982"/>
                  <a:gd name="T51" fmla="*/ 1803 h 1813"/>
                  <a:gd name="T52" fmla="*/ 153 w 982"/>
                  <a:gd name="T53" fmla="*/ 1774 h 1813"/>
                  <a:gd name="T54" fmla="*/ 132 w 982"/>
                  <a:gd name="T55" fmla="*/ 1732 h 1813"/>
                  <a:gd name="T56" fmla="*/ 132 w 982"/>
                  <a:gd name="T57" fmla="*/ 1684 h 1813"/>
                  <a:gd name="T58" fmla="*/ 153 w 982"/>
                  <a:gd name="T59" fmla="*/ 1643 h 1813"/>
                  <a:gd name="T60" fmla="*/ 188 w 982"/>
                  <a:gd name="T61" fmla="*/ 1614 h 1813"/>
                  <a:gd name="T62" fmla="*/ 235 w 982"/>
                  <a:gd name="T63" fmla="*/ 1604 h 1813"/>
                  <a:gd name="T64" fmla="*/ 386 w 982"/>
                  <a:gd name="T65" fmla="*/ 1088 h 1813"/>
                  <a:gd name="T66" fmla="*/ 294 w 982"/>
                  <a:gd name="T67" fmla="*/ 1064 h 1813"/>
                  <a:gd name="T68" fmla="*/ 214 w 982"/>
                  <a:gd name="T69" fmla="*/ 1025 h 1813"/>
                  <a:gd name="T70" fmla="*/ 147 w 982"/>
                  <a:gd name="T71" fmla="*/ 971 h 1813"/>
                  <a:gd name="T72" fmla="*/ 93 w 982"/>
                  <a:gd name="T73" fmla="*/ 902 h 1813"/>
                  <a:gd name="T74" fmla="*/ 48 w 982"/>
                  <a:gd name="T75" fmla="*/ 812 h 1813"/>
                  <a:gd name="T76" fmla="*/ 19 w 982"/>
                  <a:gd name="T77" fmla="*/ 712 h 1813"/>
                  <a:gd name="T78" fmla="*/ 4 w 982"/>
                  <a:gd name="T79" fmla="*/ 607 h 1813"/>
                  <a:gd name="T80" fmla="*/ 0 w 982"/>
                  <a:gd name="T81" fmla="*/ 499 h 1813"/>
                  <a:gd name="T82" fmla="*/ 5 w 982"/>
                  <a:gd name="T83" fmla="*/ 393 h 1813"/>
                  <a:gd name="T84" fmla="*/ 16 w 982"/>
                  <a:gd name="T85" fmla="*/ 291 h 1813"/>
                  <a:gd name="T86" fmla="*/ 32 w 982"/>
                  <a:gd name="T87" fmla="*/ 198 h 1813"/>
                  <a:gd name="T88" fmla="*/ 48 w 982"/>
                  <a:gd name="T89" fmla="*/ 116 h 1813"/>
                  <a:gd name="T90" fmla="*/ 65 w 982"/>
                  <a:gd name="T91" fmla="*/ 51 h 1813"/>
                  <a:gd name="T92" fmla="*/ 82 w 982"/>
                  <a:gd name="T93" fmla="*/ 20 h 1813"/>
                  <a:gd name="T94" fmla="*/ 112 w 982"/>
                  <a:gd name="T95" fmla="*/ 3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82" h="1813">
                    <a:moveTo>
                      <a:pt x="131" y="0"/>
                    </a:moveTo>
                    <a:lnTo>
                      <a:pt x="852" y="0"/>
                    </a:lnTo>
                    <a:lnTo>
                      <a:pt x="869" y="3"/>
                    </a:lnTo>
                    <a:lnTo>
                      <a:pt x="886" y="9"/>
                    </a:lnTo>
                    <a:lnTo>
                      <a:pt x="899" y="20"/>
                    </a:lnTo>
                    <a:lnTo>
                      <a:pt x="911" y="34"/>
                    </a:lnTo>
                    <a:lnTo>
                      <a:pt x="917" y="51"/>
                    </a:lnTo>
                    <a:lnTo>
                      <a:pt x="925" y="82"/>
                    </a:lnTo>
                    <a:lnTo>
                      <a:pt x="933" y="116"/>
                    </a:lnTo>
                    <a:lnTo>
                      <a:pt x="942" y="156"/>
                    </a:lnTo>
                    <a:lnTo>
                      <a:pt x="950" y="198"/>
                    </a:lnTo>
                    <a:lnTo>
                      <a:pt x="958" y="243"/>
                    </a:lnTo>
                    <a:lnTo>
                      <a:pt x="965" y="291"/>
                    </a:lnTo>
                    <a:lnTo>
                      <a:pt x="971" y="341"/>
                    </a:lnTo>
                    <a:lnTo>
                      <a:pt x="977" y="393"/>
                    </a:lnTo>
                    <a:lnTo>
                      <a:pt x="980" y="446"/>
                    </a:lnTo>
                    <a:lnTo>
                      <a:pt x="982" y="499"/>
                    </a:lnTo>
                    <a:lnTo>
                      <a:pt x="981" y="553"/>
                    </a:lnTo>
                    <a:lnTo>
                      <a:pt x="978" y="607"/>
                    </a:lnTo>
                    <a:lnTo>
                      <a:pt x="971" y="660"/>
                    </a:lnTo>
                    <a:lnTo>
                      <a:pt x="962" y="712"/>
                    </a:lnTo>
                    <a:lnTo>
                      <a:pt x="950" y="763"/>
                    </a:lnTo>
                    <a:lnTo>
                      <a:pt x="934" y="812"/>
                    </a:lnTo>
                    <a:lnTo>
                      <a:pt x="914" y="858"/>
                    </a:lnTo>
                    <a:lnTo>
                      <a:pt x="890" y="902"/>
                    </a:lnTo>
                    <a:lnTo>
                      <a:pt x="864" y="939"/>
                    </a:lnTo>
                    <a:lnTo>
                      <a:pt x="834" y="971"/>
                    </a:lnTo>
                    <a:lnTo>
                      <a:pt x="802" y="1001"/>
                    </a:lnTo>
                    <a:lnTo>
                      <a:pt x="767" y="1025"/>
                    </a:lnTo>
                    <a:lnTo>
                      <a:pt x="729" y="1047"/>
                    </a:lnTo>
                    <a:lnTo>
                      <a:pt x="688" y="1064"/>
                    </a:lnTo>
                    <a:lnTo>
                      <a:pt x="643" y="1078"/>
                    </a:lnTo>
                    <a:lnTo>
                      <a:pt x="597" y="1088"/>
                    </a:lnTo>
                    <a:lnTo>
                      <a:pt x="597" y="1604"/>
                    </a:lnTo>
                    <a:lnTo>
                      <a:pt x="748" y="1604"/>
                    </a:lnTo>
                    <a:lnTo>
                      <a:pt x="771" y="1607"/>
                    </a:lnTo>
                    <a:lnTo>
                      <a:pt x="794" y="1614"/>
                    </a:lnTo>
                    <a:lnTo>
                      <a:pt x="814" y="1626"/>
                    </a:lnTo>
                    <a:lnTo>
                      <a:pt x="830" y="1643"/>
                    </a:lnTo>
                    <a:lnTo>
                      <a:pt x="843" y="1662"/>
                    </a:lnTo>
                    <a:lnTo>
                      <a:pt x="850" y="1684"/>
                    </a:lnTo>
                    <a:lnTo>
                      <a:pt x="853" y="1708"/>
                    </a:lnTo>
                    <a:lnTo>
                      <a:pt x="850" y="1732"/>
                    </a:lnTo>
                    <a:lnTo>
                      <a:pt x="843" y="1754"/>
                    </a:lnTo>
                    <a:lnTo>
                      <a:pt x="830" y="1774"/>
                    </a:lnTo>
                    <a:lnTo>
                      <a:pt x="814" y="1790"/>
                    </a:lnTo>
                    <a:lnTo>
                      <a:pt x="794" y="1803"/>
                    </a:lnTo>
                    <a:lnTo>
                      <a:pt x="771" y="1810"/>
                    </a:lnTo>
                    <a:lnTo>
                      <a:pt x="748" y="1813"/>
                    </a:lnTo>
                    <a:lnTo>
                      <a:pt x="235" y="1813"/>
                    </a:lnTo>
                    <a:lnTo>
                      <a:pt x="210" y="1810"/>
                    </a:lnTo>
                    <a:lnTo>
                      <a:pt x="188" y="1803"/>
                    </a:lnTo>
                    <a:lnTo>
                      <a:pt x="168" y="1790"/>
                    </a:lnTo>
                    <a:lnTo>
                      <a:pt x="153" y="1774"/>
                    </a:lnTo>
                    <a:lnTo>
                      <a:pt x="139" y="1754"/>
                    </a:lnTo>
                    <a:lnTo>
                      <a:pt x="132" y="1732"/>
                    </a:lnTo>
                    <a:lnTo>
                      <a:pt x="129" y="1708"/>
                    </a:lnTo>
                    <a:lnTo>
                      <a:pt x="132" y="1684"/>
                    </a:lnTo>
                    <a:lnTo>
                      <a:pt x="139" y="1662"/>
                    </a:lnTo>
                    <a:lnTo>
                      <a:pt x="153" y="1643"/>
                    </a:lnTo>
                    <a:lnTo>
                      <a:pt x="168" y="1626"/>
                    </a:lnTo>
                    <a:lnTo>
                      <a:pt x="188" y="1614"/>
                    </a:lnTo>
                    <a:lnTo>
                      <a:pt x="210" y="1607"/>
                    </a:lnTo>
                    <a:lnTo>
                      <a:pt x="235" y="1604"/>
                    </a:lnTo>
                    <a:lnTo>
                      <a:pt x="386" y="1604"/>
                    </a:lnTo>
                    <a:lnTo>
                      <a:pt x="386" y="1088"/>
                    </a:lnTo>
                    <a:lnTo>
                      <a:pt x="338" y="1078"/>
                    </a:lnTo>
                    <a:lnTo>
                      <a:pt x="294" y="1064"/>
                    </a:lnTo>
                    <a:lnTo>
                      <a:pt x="253" y="1047"/>
                    </a:lnTo>
                    <a:lnTo>
                      <a:pt x="214" y="1025"/>
                    </a:lnTo>
                    <a:lnTo>
                      <a:pt x="179" y="1001"/>
                    </a:lnTo>
                    <a:lnTo>
                      <a:pt x="147" y="971"/>
                    </a:lnTo>
                    <a:lnTo>
                      <a:pt x="119" y="939"/>
                    </a:lnTo>
                    <a:lnTo>
                      <a:pt x="93" y="902"/>
                    </a:lnTo>
                    <a:lnTo>
                      <a:pt x="68" y="858"/>
                    </a:lnTo>
                    <a:lnTo>
                      <a:pt x="48" y="812"/>
                    </a:lnTo>
                    <a:lnTo>
                      <a:pt x="32" y="763"/>
                    </a:lnTo>
                    <a:lnTo>
                      <a:pt x="19" y="712"/>
                    </a:lnTo>
                    <a:lnTo>
                      <a:pt x="10" y="660"/>
                    </a:lnTo>
                    <a:lnTo>
                      <a:pt x="4" y="607"/>
                    </a:lnTo>
                    <a:lnTo>
                      <a:pt x="1" y="553"/>
                    </a:lnTo>
                    <a:lnTo>
                      <a:pt x="0" y="499"/>
                    </a:lnTo>
                    <a:lnTo>
                      <a:pt x="2" y="446"/>
                    </a:lnTo>
                    <a:lnTo>
                      <a:pt x="5" y="393"/>
                    </a:lnTo>
                    <a:lnTo>
                      <a:pt x="10" y="341"/>
                    </a:lnTo>
                    <a:lnTo>
                      <a:pt x="16" y="291"/>
                    </a:lnTo>
                    <a:lnTo>
                      <a:pt x="24" y="243"/>
                    </a:lnTo>
                    <a:lnTo>
                      <a:pt x="32" y="198"/>
                    </a:lnTo>
                    <a:lnTo>
                      <a:pt x="40" y="156"/>
                    </a:lnTo>
                    <a:lnTo>
                      <a:pt x="48" y="116"/>
                    </a:lnTo>
                    <a:lnTo>
                      <a:pt x="57" y="82"/>
                    </a:lnTo>
                    <a:lnTo>
                      <a:pt x="65" y="51"/>
                    </a:lnTo>
                    <a:lnTo>
                      <a:pt x="72" y="34"/>
                    </a:lnTo>
                    <a:lnTo>
                      <a:pt x="82" y="20"/>
                    </a:lnTo>
                    <a:lnTo>
                      <a:pt x="96" y="9"/>
                    </a:lnTo>
                    <a:lnTo>
                      <a:pt x="112" y="3"/>
                    </a:lnTo>
                    <a:lnTo>
                      <a:pt x="131"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prstClr val="black"/>
                  </a:solidFill>
                </a:endParaRPr>
              </a:p>
            </p:txBody>
          </p:sp>
        </p:grpSp>
      </p:grpSp>
      <p:sp>
        <p:nvSpPr>
          <p:cNvPr id="15" name="Oval 14"/>
          <p:cNvSpPr/>
          <p:nvPr/>
        </p:nvSpPr>
        <p:spPr>
          <a:xfrm>
            <a:off x="931566" y="2268686"/>
            <a:ext cx="935604" cy="869469"/>
          </a:xfrm>
          <a:prstGeom prst="ellipse">
            <a:avLst/>
          </a:prstGeom>
          <a:solidFill>
            <a:schemeClr val="accent4"/>
          </a:solid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46" name="Freeform 12">
            <a:extLst>
              <a:ext uri="{FF2B5EF4-FFF2-40B4-BE49-F238E27FC236}">
                <a16:creationId xmlns:a16="http://schemas.microsoft.com/office/drawing/2014/main" id="{C58A8292-58B4-4F61-A958-A8E098A35E72}"/>
              </a:ext>
            </a:extLst>
          </p:cNvPr>
          <p:cNvSpPr>
            <a:spLocks noEditPoints="1"/>
          </p:cNvSpPr>
          <p:nvPr/>
        </p:nvSpPr>
        <p:spPr bwMode="auto">
          <a:xfrm>
            <a:off x="1181370" y="2445581"/>
            <a:ext cx="443487" cy="479663"/>
          </a:xfrm>
          <a:custGeom>
            <a:avLst/>
            <a:gdLst>
              <a:gd name="T0" fmla="*/ 300 w 3642"/>
              <a:gd name="T1" fmla="*/ 2114 h 3222"/>
              <a:gd name="T2" fmla="*/ 1370 w 3642"/>
              <a:gd name="T3" fmla="*/ 3076 h 3222"/>
              <a:gd name="T4" fmla="*/ 3506 w 3642"/>
              <a:gd name="T5" fmla="*/ 3076 h 3222"/>
              <a:gd name="T6" fmla="*/ 3353 w 3642"/>
              <a:gd name="T7" fmla="*/ 1855 h 3222"/>
              <a:gd name="T8" fmla="*/ 3547 w 3642"/>
              <a:gd name="T9" fmla="*/ 1733 h 3222"/>
              <a:gd name="T10" fmla="*/ 3639 w 3642"/>
              <a:gd name="T11" fmla="*/ 1846 h 3222"/>
              <a:gd name="T12" fmla="*/ 3615 w 3642"/>
              <a:gd name="T13" fmla="*/ 3152 h 3222"/>
              <a:gd name="T14" fmla="*/ 3485 w 3642"/>
              <a:gd name="T15" fmla="*/ 3222 h 3222"/>
              <a:gd name="T16" fmla="*/ 1278 w 3642"/>
              <a:gd name="T17" fmla="*/ 3176 h 3222"/>
              <a:gd name="T18" fmla="*/ 1232 w 3642"/>
              <a:gd name="T19" fmla="*/ 1878 h 3222"/>
              <a:gd name="T20" fmla="*/ 1301 w 3642"/>
              <a:gd name="T21" fmla="*/ 1747 h 3222"/>
              <a:gd name="T22" fmla="*/ 1652 w 3642"/>
              <a:gd name="T23" fmla="*/ 1508 h 3222"/>
              <a:gd name="T24" fmla="*/ 1176 w 3642"/>
              <a:gd name="T25" fmla="*/ 1603 h 3222"/>
              <a:gd name="T26" fmla="*/ 1099 w 3642"/>
              <a:gd name="T27" fmla="*/ 1738 h 3222"/>
              <a:gd name="T28" fmla="*/ 1560 w 3642"/>
              <a:gd name="T29" fmla="*/ 1032 h 3222"/>
              <a:gd name="T30" fmla="*/ 1652 w 3642"/>
              <a:gd name="T31" fmla="*/ 1123 h 3222"/>
              <a:gd name="T32" fmla="*/ 1774 w 3642"/>
              <a:gd name="T33" fmla="*/ 1246 h 3222"/>
              <a:gd name="T34" fmla="*/ 2500 w 3642"/>
              <a:gd name="T35" fmla="*/ 709 h 3222"/>
              <a:gd name="T36" fmla="*/ 2416 w 3642"/>
              <a:gd name="T37" fmla="*/ 969 h 3222"/>
              <a:gd name="T38" fmla="*/ 2564 w 3642"/>
              <a:gd name="T39" fmla="*/ 970 h 3222"/>
              <a:gd name="T40" fmla="*/ 2657 w 3642"/>
              <a:gd name="T41" fmla="*/ 978 h 3222"/>
              <a:gd name="T42" fmla="*/ 2847 w 3642"/>
              <a:gd name="T43" fmla="*/ 1040 h 3222"/>
              <a:gd name="T44" fmla="*/ 3032 w 3642"/>
              <a:gd name="T45" fmla="*/ 1206 h 3222"/>
              <a:gd name="T46" fmla="*/ 3114 w 3642"/>
              <a:gd name="T47" fmla="*/ 1462 h 3222"/>
              <a:gd name="T48" fmla="*/ 2871 w 3642"/>
              <a:gd name="T49" fmla="*/ 1386 h 3222"/>
              <a:gd name="T50" fmla="*/ 2752 w 3642"/>
              <a:gd name="T51" fmla="*/ 1246 h 3222"/>
              <a:gd name="T52" fmla="*/ 2613 w 3642"/>
              <a:gd name="T53" fmla="*/ 1199 h 3222"/>
              <a:gd name="T54" fmla="*/ 2511 w 3642"/>
              <a:gd name="T55" fmla="*/ 1441 h 3222"/>
              <a:gd name="T56" fmla="*/ 2480 w 3642"/>
              <a:gd name="T57" fmla="*/ 1455 h 3222"/>
              <a:gd name="T58" fmla="*/ 2010 w 3642"/>
              <a:gd name="T59" fmla="*/ 1082 h 3222"/>
              <a:gd name="T60" fmla="*/ 2480 w 3642"/>
              <a:gd name="T61" fmla="*/ 711 h 3222"/>
              <a:gd name="T62" fmla="*/ 1505 w 3642"/>
              <a:gd name="T63" fmla="*/ 326 h 3222"/>
              <a:gd name="T64" fmla="*/ 1560 w 3642"/>
              <a:gd name="T65" fmla="*/ 396 h 3222"/>
              <a:gd name="T66" fmla="*/ 1505 w 3642"/>
              <a:gd name="T67" fmla="*/ 468 h 3222"/>
              <a:gd name="T68" fmla="*/ 1421 w 3642"/>
              <a:gd name="T69" fmla="*/ 435 h 3222"/>
              <a:gd name="T70" fmla="*/ 1434 w 3642"/>
              <a:gd name="T71" fmla="*/ 345 h 3222"/>
              <a:gd name="T72" fmla="*/ 1024 w 3642"/>
              <a:gd name="T73" fmla="*/ 326 h 3222"/>
              <a:gd name="T74" fmla="*/ 1077 w 3642"/>
              <a:gd name="T75" fmla="*/ 396 h 3222"/>
              <a:gd name="T76" fmla="*/ 1024 w 3642"/>
              <a:gd name="T77" fmla="*/ 468 h 3222"/>
              <a:gd name="T78" fmla="*/ 940 w 3642"/>
              <a:gd name="T79" fmla="*/ 435 h 3222"/>
              <a:gd name="T80" fmla="*/ 951 w 3642"/>
              <a:gd name="T81" fmla="*/ 345 h 3222"/>
              <a:gd name="T82" fmla="*/ 1450 w 3642"/>
              <a:gd name="T83" fmla="*/ 203 h 3222"/>
              <a:gd name="T84" fmla="*/ 1316 w 3642"/>
              <a:gd name="T85" fmla="*/ 297 h 3222"/>
              <a:gd name="T86" fmla="*/ 1303 w 3642"/>
              <a:gd name="T87" fmla="*/ 465 h 3222"/>
              <a:gd name="T88" fmla="*/ 1418 w 3642"/>
              <a:gd name="T89" fmla="*/ 581 h 3222"/>
              <a:gd name="T90" fmla="*/ 1585 w 3642"/>
              <a:gd name="T91" fmla="*/ 567 h 3222"/>
              <a:gd name="T92" fmla="*/ 1679 w 3642"/>
              <a:gd name="T93" fmla="*/ 432 h 3222"/>
              <a:gd name="T94" fmla="*/ 1635 w 3642"/>
              <a:gd name="T95" fmla="*/ 270 h 3222"/>
              <a:gd name="T96" fmla="*/ 1486 w 3642"/>
              <a:gd name="T97" fmla="*/ 201 h 3222"/>
              <a:gd name="T98" fmla="*/ 877 w 3642"/>
              <a:gd name="T99" fmla="*/ 247 h 3222"/>
              <a:gd name="T100" fmla="*/ 808 w 3642"/>
              <a:gd name="T101" fmla="*/ 396 h 3222"/>
              <a:gd name="T102" fmla="*/ 877 w 3642"/>
              <a:gd name="T103" fmla="*/ 547 h 3222"/>
              <a:gd name="T104" fmla="*/ 1038 w 3642"/>
              <a:gd name="T105" fmla="*/ 591 h 3222"/>
              <a:gd name="T106" fmla="*/ 1173 w 3642"/>
              <a:gd name="T107" fmla="*/ 497 h 3222"/>
              <a:gd name="T108" fmla="*/ 1187 w 3642"/>
              <a:gd name="T109" fmla="*/ 329 h 3222"/>
              <a:gd name="T110" fmla="*/ 1072 w 3642"/>
              <a:gd name="T111" fmla="*/ 213 h 3222"/>
              <a:gd name="T112" fmla="*/ 1933 w 3642"/>
              <a:gd name="T113" fmla="*/ 1576 h 3222"/>
              <a:gd name="T114" fmla="*/ 1098 w 3642"/>
              <a:gd name="T115" fmla="*/ 1860 h 3222"/>
              <a:gd name="T116" fmla="*/ 1098 w 3642"/>
              <a:gd name="T117" fmla="*/ 2726 h 3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42" h="3222">
                <a:moveTo>
                  <a:pt x="300" y="2114"/>
                </a:moveTo>
                <a:lnTo>
                  <a:pt x="1098" y="2114"/>
                </a:lnTo>
                <a:lnTo>
                  <a:pt x="1098" y="2344"/>
                </a:lnTo>
                <a:lnTo>
                  <a:pt x="300" y="2344"/>
                </a:lnTo>
                <a:lnTo>
                  <a:pt x="300" y="2114"/>
                </a:lnTo>
                <a:close/>
                <a:moveTo>
                  <a:pt x="3508" y="1913"/>
                </a:moveTo>
                <a:lnTo>
                  <a:pt x="2445" y="2657"/>
                </a:lnTo>
                <a:lnTo>
                  <a:pt x="1366" y="1941"/>
                </a:lnTo>
                <a:lnTo>
                  <a:pt x="1366" y="3064"/>
                </a:lnTo>
                <a:lnTo>
                  <a:pt x="1370" y="3076"/>
                </a:lnTo>
                <a:lnTo>
                  <a:pt x="1378" y="3083"/>
                </a:lnTo>
                <a:lnTo>
                  <a:pt x="1389" y="3087"/>
                </a:lnTo>
                <a:lnTo>
                  <a:pt x="3485" y="3087"/>
                </a:lnTo>
                <a:lnTo>
                  <a:pt x="3497" y="3083"/>
                </a:lnTo>
                <a:lnTo>
                  <a:pt x="3506" y="3076"/>
                </a:lnTo>
                <a:lnTo>
                  <a:pt x="3508" y="3064"/>
                </a:lnTo>
                <a:lnTo>
                  <a:pt x="3508" y="1913"/>
                </a:lnTo>
                <a:close/>
                <a:moveTo>
                  <a:pt x="1483" y="1855"/>
                </a:moveTo>
                <a:lnTo>
                  <a:pt x="2443" y="2494"/>
                </a:lnTo>
                <a:lnTo>
                  <a:pt x="3353" y="1855"/>
                </a:lnTo>
                <a:lnTo>
                  <a:pt x="1483" y="1855"/>
                </a:lnTo>
                <a:close/>
                <a:moveTo>
                  <a:pt x="1389" y="1720"/>
                </a:moveTo>
                <a:lnTo>
                  <a:pt x="3485" y="1720"/>
                </a:lnTo>
                <a:lnTo>
                  <a:pt x="3517" y="1724"/>
                </a:lnTo>
                <a:lnTo>
                  <a:pt x="3547" y="1733"/>
                </a:lnTo>
                <a:lnTo>
                  <a:pt x="3573" y="1747"/>
                </a:lnTo>
                <a:lnTo>
                  <a:pt x="3596" y="1766"/>
                </a:lnTo>
                <a:lnTo>
                  <a:pt x="3615" y="1790"/>
                </a:lnTo>
                <a:lnTo>
                  <a:pt x="3630" y="1817"/>
                </a:lnTo>
                <a:lnTo>
                  <a:pt x="3639" y="1846"/>
                </a:lnTo>
                <a:lnTo>
                  <a:pt x="3642" y="1878"/>
                </a:lnTo>
                <a:lnTo>
                  <a:pt x="3642" y="3064"/>
                </a:lnTo>
                <a:lnTo>
                  <a:pt x="3639" y="3096"/>
                </a:lnTo>
                <a:lnTo>
                  <a:pt x="3630" y="3125"/>
                </a:lnTo>
                <a:lnTo>
                  <a:pt x="3615" y="3152"/>
                </a:lnTo>
                <a:lnTo>
                  <a:pt x="3596" y="3176"/>
                </a:lnTo>
                <a:lnTo>
                  <a:pt x="3573" y="3195"/>
                </a:lnTo>
                <a:lnTo>
                  <a:pt x="3547" y="3209"/>
                </a:lnTo>
                <a:lnTo>
                  <a:pt x="3517" y="3218"/>
                </a:lnTo>
                <a:lnTo>
                  <a:pt x="3485" y="3222"/>
                </a:lnTo>
                <a:lnTo>
                  <a:pt x="1389" y="3222"/>
                </a:lnTo>
                <a:lnTo>
                  <a:pt x="1357" y="3218"/>
                </a:lnTo>
                <a:lnTo>
                  <a:pt x="1328" y="3209"/>
                </a:lnTo>
                <a:lnTo>
                  <a:pt x="1301" y="3195"/>
                </a:lnTo>
                <a:lnTo>
                  <a:pt x="1278" y="3176"/>
                </a:lnTo>
                <a:lnTo>
                  <a:pt x="1259" y="3152"/>
                </a:lnTo>
                <a:lnTo>
                  <a:pt x="1244" y="3125"/>
                </a:lnTo>
                <a:lnTo>
                  <a:pt x="1235" y="3096"/>
                </a:lnTo>
                <a:lnTo>
                  <a:pt x="1232" y="3064"/>
                </a:lnTo>
                <a:lnTo>
                  <a:pt x="1232" y="1878"/>
                </a:lnTo>
                <a:lnTo>
                  <a:pt x="1235" y="1846"/>
                </a:lnTo>
                <a:lnTo>
                  <a:pt x="1244" y="1817"/>
                </a:lnTo>
                <a:lnTo>
                  <a:pt x="1259" y="1790"/>
                </a:lnTo>
                <a:lnTo>
                  <a:pt x="1278" y="1766"/>
                </a:lnTo>
                <a:lnTo>
                  <a:pt x="1301" y="1747"/>
                </a:lnTo>
                <a:lnTo>
                  <a:pt x="1328" y="1733"/>
                </a:lnTo>
                <a:lnTo>
                  <a:pt x="1357" y="1724"/>
                </a:lnTo>
                <a:lnTo>
                  <a:pt x="1389" y="1720"/>
                </a:lnTo>
                <a:close/>
                <a:moveTo>
                  <a:pt x="300" y="1508"/>
                </a:moveTo>
                <a:lnTo>
                  <a:pt x="1652" y="1508"/>
                </a:lnTo>
                <a:lnTo>
                  <a:pt x="1652" y="1576"/>
                </a:lnTo>
                <a:lnTo>
                  <a:pt x="1268" y="1576"/>
                </a:lnTo>
                <a:lnTo>
                  <a:pt x="1234" y="1580"/>
                </a:lnTo>
                <a:lnTo>
                  <a:pt x="1204" y="1589"/>
                </a:lnTo>
                <a:lnTo>
                  <a:pt x="1176" y="1603"/>
                </a:lnTo>
                <a:lnTo>
                  <a:pt x="1151" y="1623"/>
                </a:lnTo>
                <a:lnTo>
                  <a:pt x="1130" y="1647"/>
                </a:lnTo>
                <a:lnTo>
                  <a:pt x="1114" y="1675"/>
                </a:lnTo>
                <a:lnTo>
                  <a:pt x="1103" y="1706"/>
                </a:lnTo>
                <a:lnTo>
                  <a:pt x="1099" y="1738"/>
                </a:lnTo>
                <a:lnTo>
                  <a:pt x="300" y="1738"/>
                </a:lnTo>
                <a:lnTo>
                  <a:pt x="300" y="1508"/>
                </a:lnTo>
                <a:close/>
                <a:moveTo>
                  <a:pt x="1375" y="967"/>
                </a:moveTo>
                <a:lnTo>
                  <a:pt x="1375" y="1032"/>
                </a:lnTo>
                <a:lnTo>
                  <a:pt x="1560" y="1032"/>
                </a:lnTo>
                <a:lnTo>
                  <a:pt x="1560" y="967"/>
                </a:lnTo>
                <a:lnTo>
                  <a:pt x="1375" y="967"/>
                </a:lnTo>
                <a:close/>
                <a:moveTo>
                  <a:pt x="300" y="892"/>
                </a:moveTo>
                <a:lnTo>
                  <a:pt x="1652" y="892"/>
                </a:lnTo>
                <a:lnTo>
                  <a:pt x="1652" y="1123"/>
                </a:lnTo>
                <a:lnTo>
                  <a:pt x="300" y="1123"/>
                </a:lnTo>
                <a:lnTo>
                  <a:pt x="300" y="892"/>
                </a:lnTo>
                <a:close/>
                <a:moveTo>
                  <a:pt x="179" y="770"/>
                </a:moveTo>
                <a:lnTo>
                  <a:pt x="179" y="1246"/>
                </a:lnTo>
                <a:lnTo>
                  <a:pt x="1774" y="1246"/>
                </a:lnTo>
                <a:lnTo>
                  <a:pt x="1774" y="770"/>
                </a:lnTo>
                <a:lnTo>
                  <a:pt x="179" y="770"/>
                </a:lnTo>
                <a:close/>
                <a:moveTo>
                  <a:pt x="2492" y="707"/>
                </a:moveTo>
                <a:lnTo>
                  <a:pt x="2495" y="708"/>
                </a:lnTo>
                <a:lnTo>
                  <a:pt x="2500" y="709"/>
                </a:lnTo>
                <a:lnTo>
                  <a:pt x="2503" y="711"/>
                </a:lnTo>
                <a:lnTo>
                  <a:pt x="2509" y="717"/>
                </a:lnTo>
                <a:lnTo>
                  <a:pt x="2511" y="725"/>
                </a:lnTo>
                <a:lnTo>
                  <a:pt x="2509" y="733"/>
                </a:lnTo>
                <a:lnTo>
                  <a:pt x="2416" y="969"/>
                </a:lnTo>
                <a:lnTo>
                  <a:pt x="2536" y="969"/>
                </a:lnTo>
                <a:lnTo>
                  <a:pt x="2539" y="970"/>
                </a:lnTo>
                <a:lnTo>
                  <a:pt x="2549" y="970"/>
                </a:lnTo>
                <a:lnTo>
                  <a:pt x="2564" y="971"/>
                </a:lnTo>
                <a:lnTo>
                  <a:pt x="2564" y="970"/>
                </a:lnTo>
                <a:lnTo>
                  <a:pt x="2569" y="970"/>
                </a:lnTo>
                <a:lnTo>
                  <a:pt x="2583" y="970"/>
                </a:lnTo>
                <a:lnTo>
                  <a:pt x="2602" y="971"/>
                </a:lnTo>
                <a:lnTo>
                  <a:pt x="2628" y="973"/>
                </a:lnTo>
                <a:lnTo>
                  <a:pt x="2657" y="978"/>
                </a:lnTo>
                <a:lnTo>
                  <a:pt x="2690" y="984"/>
                </a:lnTo>
                <a:lnTo>
                  <a:pt x="2726" y="993"/>
                </a:lnTo>
                <a:lnTo>
                  <a:pt x="2765" y="1005"/>
                </a:lnTo>
                <a:lnTo>
                  <a:pt x="2806" y="1021"/>
                </a:lnTo>
                <a:lnTo>
                  <a:pt x="2847" y="1040"/>
                </a:lnTo>
                <a:lnTo>
                  <a:pt x="2887" y="1063"/>
                </a:lnTo>
                <a:lnTo>
                  <a:pt x="2928" y="1093"/>
                </a:lnTo>
                <a:lnTo>
                  <a:pt x="2966" y="1126"/>
                </a:lnTo>
                <a:lnTo>
                  <a:pt x="3002" y="1165"/>
                </a:lnTo>
                <a:lnTo>
                  <a:pt x="3032" y="1206"/>
                </a:lnTo>
                <a:lnTo>
                  <a:pt x="3058" y="1251"/>
                </a:lnTo>
                <a:lnTo>
                  <a:pt x="3079" y="1298"/>
                </a:lnTo>
                <a:lnTo>
                  <a:pt x="3095" y="1350"/>
                </a:lnTo>
                <a:lnTo>
                  <a:pt x="3107" y="1404"/>
                </a:lnTo>
                <a:lnTo>
                  <a:pt x="3114" y="1462"/>
                </a:lnTo>
                <a:lnTo>
                  <a:pt x="3116" y="1522"/>
                </a:lnTo>
                <a:lnTo>
                  <a:pt x="2891" y="1522"/>
                </a:lnTo>
                <a:lnTo>
                  <a:pt x="2888" y="1473"/>
                </a:lnTo>
                <a:lnTo>
                  <a:pt x="2882" y="1428"/>
                </a:lnTo>
                <a:lnTo>
                  <a:pt x="2871" y="1386"/>
                </a:lnTo>
                <a:lnTo>
                  <a:pt x="2854" y="1350"/>
                </a:lnTo>
                <a:lnTo>
                  <a:pt x="2834" y="1316"/>
                </a:lnTo>
                <a:lnTo>
                  <a:pt x="2808" y="1287"/>
                </a:lnTo>
                <a:lnTo>
                  <a:pt x="2781" y="1265"/>
                </a:lnTo>
                <a:lnTo>
                  <a:pt x="2752" y="1246"/>
                </a:lnTo>
                <a:lnTo>
                  <a:pt x="2722" y="1230"/>
                </a:lnTo>
                <a:lnTo>
                  <a:pt x="2691" y="1219"/>
                </a:lnTo>
                <a:lnTo>
                  <a:pt x="2663" y="1210"/>
                </a:lnTo>
                <a:lnTo>
                  <a:pt x="2636" y="1204"/>
                </a:lnTo>
                <a:lnTo>
                  <a:pt x="2613" y="1199"/>
                </a:lnTo>
                <a:lnTo>
                  <a:pt x="2593" y="1197"/>
                </a:lnTo>
                <a:lnTo>
                  <a:pt x="2578" y="1196"/>
                </a:lnTo>
                <a:lnTo>
                  <a:pt x="2416" y="1196"/>
                </a:lnTo>
                <a:lnTo>
                  <a:pt x="2509" y="1432"/>
                </a:lnTo>
                <a:lnTo>
                  <a:pt x="2511" y="1441"/>
                </a:lnTo>
                <a:lnTo>
                  <a:pt x="2509" y="1448"/>
                </a:lnTo>
                <a:lnTo>
                  <a:pt x="2503" y="1455"/>
                </a:lnTo>
                <a:lnTo>
                  <a:pt x="2495" y="1458"/>
                </a:lnTo>
                <a:lnTo>
                  <a:pt x="2488" y="1458"/>
                </a:lnTo>
                <a:lnTo>
                  <a:pt x="2480" y="1455"/>
                </a:lnTo>
                <a:lnTo>
                  <a:pt x="2018" y="1098"/>
                </a:lnTo>
                <a:lnTo>
                  <a:pt x="2015" y="1095"/>
                </a:lnTo>
                <a:lnTo>
                  <a:pt x="2013" y="1091"/>
                </a:lnTo>
                <a:lnTo>
                  <a:pt x="2012" y="1087"/>
                </a:lnTo>
                <a:lnTo>
                  <a:pt x="2010" y="1082"/>
                </a:lnTo>
                <a:lnTo>
                  <a:pt x="2012" y="1078"/>
                </a:lnTo>
                <a:lnTo>
                  <a:pt x="2013" y="1075"/>
                </a:lnTo>
                <a:lnTo>
                  <a:pt x="2015" y="1071"/>
                </a:lnTo>
                <a:lnTo>
                  <a:pt x="2018" y="1068"/>
                </a:lnTo>
                <a:lnTo>
                  <a:pt x="2480" y="711"/>
                </a:lnTo>
                <a:lnTo>
                  <a:pt x="2484" y="709"/>
                </a:lnTo>
                <a:lnTo>
                  <a:pt x="2488" y="708"/>
                </a:lnTo>
                <a:lnTo>
                  <a:pt x="2492" y="707"/>
                </a:lnTo>
                <a:close/>
                <a:moveTo>
                  <a:pt x="1486" y="322"/>
                </a:moveTo>
                <a:lnTo>
                  <a:pt x="1505" y="326"/>
                </a:lnTo>
                <a:lnTo>
                  <a:pt x="1523" y="332"/>
                </a:lnTo>
                <a:lnTo>
                  <a:pt x="1539" y="345"/>
                </a:lnTo>
                <a:lnTo>
                  <a:pt x="1550" y="359"/>
                </a:lnTo>
                <a:lnTo>
                  <a:pt x="1558" y="377"/>
                </a:lnTo>
                <a:lnTo>
                  <a:pt x="1560" y="396"/>
                </a:lnTo>
                <a:lnTo>
                  <a:pt x="1558" y="417"/>
                </a:lnTo>
                <a:lnTo>
                  <a:pt x="1550" y="435"/>
                </a:lnTo>
                <a:lnTo>
                  <a:pt x="1539" y="449"/>
                </a:lnTo>
                <a:lnTo>
                  <a:pt x="1523" y="462"/>
                </a:lnTo>
                <a:lnTo>
                  <a:pt x="1505" y="468"/>
                </a:lnTo>
                <a:lnTo>
                  <a:pt x="1486" y="472"/>
                </a:lnTo>
                <a:lnTo>
                  <a:pt x="1466" y="468"/>
                </a:lnTo>
                <a:lnTo>
                  <a:pt x="1448" y="462"/>
                </a:lnTo>
                <a:lnTo>
                  <a:pt x="1434" y="449"/>
                </a:lnTo>
                <a:lnTo>
                  <a:pt x="1421" y="435"/>
                </a:lnTo>
                <a:lnTo>
                  <a:pt x="1415" y="417"/>
                </a:lnTo>
                <a:lnTo>
                  <a:pt x="1411" y="396"/>
                </a:lnTo>
                <a:lnTo>
                  <a:pt x="1415" y="377"/>
                </a:lnTo>
                <a:lnTo>
                  <a:pt x="1421" y="359"/>
                </a:lnTo>
                <a:lnTo>
                  <a:pt x="1434" y="345"/>
                </a:lnTo>
                <a:lnTo>
                  <a:pt x="1448" y="332"/>
                </a:lnTo>
                <a:lnTo>
                  <a:pt x="1466" y="326"/>
                </a:lnTo>
                <a:lnTo>
                  <a:pt x="1486" y="322"/>
                </a:lnTo>
                <a:close/>
                <a:moveTo>
                  <a:pt x="1004" y="322"/>
                </a:moveTo>
                <a:lnTo>
                  <a:pt x="1024" y="326"/>
                </a:lnTo>
                <a:lnTo>
                  <a:pt x="1040" y="332"/>
                </a:lnTo>
                <a:lnTo>
                  <a:pt x="1056" y="345"/>
                </a:lnTo>
                <a:lnTo>
                  <a:pt x="1067" y="359"/>
                </a:lnTo>
                <a:lnTo>
                  <a:pt x="1075" y="377"/>
                </a:lnTo>
                <a:lnTo>
                  <a:pt x="1077" y="396"/>
                </a:lnTo>
                <a:lnTo>
                  <a:pt x="1075" y="417"/>
                </a:lnTo>
                <a:lnTo>
                  <a:pt x="1067" y="435"/>
                </a:lnTo>
                <a:lnTo>
                  <a:pt x="1056" y="449"/>
                </a:lnTo>
                <a:lnTo>
                  <a:pt x="1040" y="462"/>
                </a:lnTo>
                <a:lnTo>
                  <a:pt x="1024" y="468"/>
                </a:lnTo>
                <a:lnTo>
                  <a:pt x="1004" y="472"/>
                </a:lnTo>
                <a:lnTo>
                  <a:pt x="983" y="468"/>
                </a:lnTo>
                <a:lnTo>
                  <a:pt x="967" y="462"/>
                </a:lnTo>
                <a:lnTo>
                  <a:pt x="951" y="449"/>
                </a:lnTo>
                <a:lnTo>
                  <a:pt x="940" y="435"/>
                </a:lnTo>
                <a:lnTo>
                  <a:pt x="932" y="417"/>
                </a:lnTo>
                <a:lnTo>
                  <a:pt x="930" y="396"/>
                </a:lnTo>
                <a:lnTo>
                  <a:pt x="932" y="377"/>
                </a:lnTo>
                <a:lnTo>
                  <a:pt x="940" y="359"/>
                </a:lnTo>
                <a:lnTo>
                  <a:pt x="951" y="345"/>
                </a:lnTo>
                <a:lnTo>
                  <a:pt x="967" y="332"/>
                </a:lnTo>
                <a:lnTo>
                  <a:pt x="983" y="326"/>
                </a:lnTo>
                <a:lnTo>
                  <a:pt x="1004" y="322"/>
                </a:lnTo>
                <a:close/>
                <a:moveTo>
                  <a:pt x="1486" y="201"/>
                </a:moveTo>
                <a:lnTo>
                  <a:pt x="1450" y="203"/>
                </a:lnTo>
                <a:lnTo>
                  <a:pt x="1418" y="213"/>
                </a:lnTo>
                <a:lnTo>
                  <a:pt x="1387" y="228"/>
                </a:lnTo>
                <a:lnTo>
                  <a:pt x="1360" y="247"/>
                </a:lnTo>
                <a:lnTo>
                  <a:pt x="1336" y="270"/>
                </a:lnTo>
                <a:lnTo>
                  <a:pt x="1316" y="297"/>
                </a:lnTo>
                <a:lnTo>
                  <a:pt x="1303" y="329"/>
                </a:lnTo>
                <a:lnTo>
                  <a:pt x="1292" y="362"/>
                </a:lnTo>
                <a:lnTo>
                  <a:pt x="1290" y="396"/>
                </a:lnTo>
                <a:lnTo>
                  <a:pt x="1292" y="432"/>
                </a:lnTo>
                <a:lnTo>
                  <a:pt x="1303" y="465"/>
                </a:lnTo>
                <a:lnTo>
                  <a:pt x="1316" y="497"/>
                </a:lnTo>
                <a:lnTo>
                  <a:pt x="1336" y="523"/>
                </a:lnTo>
                <a:lnTo>
                  <a:pt x="1360" y="547"/>
                </a:lnTo>
                <a:lnTo>
                  <a:pt x="1387" y="567"/>
                </a:lnTo>
                <a:lnTo>
                  <a:pt x="1418" y="581"/>
                </a:lnTo>
                <a:lnTo>
                  <a:pt x="1450" y="591"/>
                </a:lnTo>
                <a:lnTo>
                  <a:pt x="1486" y="593"/>
                </a:lnTo>
                <a:lnTo>
                  <a:pt x="1521" y="591"/>
                </a:lnTo>
                <a:lnTo>
                  <a:pt x="1555" y="581"/>
                </a:lnTo>
                <a:lnTo>
                  <a:pt x="1585" y="567"/>
                </a:lnTo>
                <a:lnTo>
                  <a:pt x="1612" y="547"/>
                </a:lnTo>
                <a:lnTo>
                  <a:pt x="1635" y="523"/>
                </a:lnTo>
                <a:lnTo>
                  <a:pt x="1655" y="497"/>
                </a:lnTo>
                <a:lnTo>
                  <a:pt x="1670" y="465"/>
                </a:lnTo>
                <a:lnTo>
                  <a:pt x="1679" y="432"/>
                </a:lnTo>
                <a:lnTo>
                  <a:pt x="1682" y="396"/>
                </a:lnTo>
                <a:lnTo>
                  <a:pt x="1679" y="362"/>
                </a:lnTo>
                <a:lnTo>
                  <a:pt x="1670" y="329"/>
                </a:lnTo>
                <a:lnTo>
                  <a:pt x="1655" y="297"/>
                </a:lnTo>
                <a:lnTo>
                  <a:pt x="1635" y="270"/>
                </a:lnTo>
                <a:lnTo>
                  <a:pt x="1612" y="247"/>
                </a:lnTo>
                <a:lnTo>
                  <a:pt x="1585" y="228"/>
                </a:lnTo>
                <a:lnTo>
                  <a:pt x="1555" y="213"/>
                </a:lnTo>
                <a:lnTo>
                  <a:pt x="1521" y="203"/>
                </a:lnTo>
                <a:lnTo>
                  <a:pt x="1486" y="201"/>
                </a:lnTo>
                <a:close/>
                <a:moveTo>
                  <a:pt x="1004" y="201"/>
                </a:moveTo>
                <a:lnTo>
                  <a:pt x="968" y="203"/>
                </a:lnTo>
                <a:lnTo>
                  <a:pt x="935" y="213"/>
                </a:lnTo>
                <a:lnTo>
                  <a:pt x="905" y="228"/>
                </a:lnTo>
                <a:lnTo>
                  <a:pt x="877" y="247"/>
                </a:lnTo>
                <a:lnTo>
                  <a:pt x="853" y="270"/>
                </a:lnTo>
                <a:lnTo>
                  <a:pt x="834" y="297"/>
                </a:lnTo>
                <a:lnTo>
                  <a:pt x="820" y="329"/>
                </a:lnTo>
                <a:lnTo>
                  <a:pt x="811" y="362"/>
                </a:lnTo>
                <a:lnTo>
                  <a:pt x="808" y="396"/>
                </a:lnTo>
                <a:lnTo>
                  <a:pt x="811" y="432"/>
                </a:lnTo>
                <a:lnTo>
                  <a:pt x="820" y="465"/>
                </a:lnTo>
                <a:lnTo>
                  <a:pt x="834" y="497"/>
                </a:lnTo>
                <a:lnTo>
                  <a:pt x="853" y="523"/>
                </a:lnTo>
                <a:lnTo>
                  <a:pt x="877" y="547"/>
                </a:lnTo>
                <a:lnTo>
                  <a:pt x="905" y="567"/>
                </a:lnTo>
                <a:lnTo>
                  <a:pt x="935" y="581"/>
                </a:lnTo>
                <a:lnTo>
                  <a:pt x="968" y="591"/>
                </a:lnTo>
                <a:lnTo>
                  <a:pt x="1004" y="593"/>
                </a:lnTo>
                <a:lnTo>
                  <a:pt x="1038" y="591"/>
                </a:lnTo>
                <a:lnTo>
                  <a:pt x="1072" y="581"/>
                </a:lnTo>
                <a:lnTo>
                  <a:pt x="1102" y="567"/>
                </a:lnTo>
                <a:lnTo>
                  <a:pt x="1130" y="547"/>
                </a:lnTo>
                <a:lnTo>
                  <a:pt x="1154" y="523"/>
                </a:lnTo>
                <a:lnTo>
                  <a:pt x="1173" y="497"/>
                </a:lnTo>
                <a:lnTo>
                  <a:pt x="1187" y="465"/>
                </a:lnTo>
                <a:lnTo>
                  <a:pt x="1196" y="432"/>
                </a:lnTo>
                <a:lnTo>
                  <a:pt x="1200" y="396"/>
                </a:lnTo>
                <a:lnTo>
                  <a:pt x="1196" y="362"/>
                </a:lnTo>
                <a:lnTo>
                  <a:pt x="1187" y="329"/>
                </a:lnTo>
                <a:lnTo>
                  <a:pt x="1173" y="297"/>
                </a:lnTo>
                <a:lnTo>
                  <a:pt x="1154" y="270"/>
                </a:lnTo>
                <a:lnTo>
                  <a:pt x="1130" y="247"/>
                </a:lnTo>
                <a:lnTo>
                  <a:pt x="1102" y="228"/>
                </a:lnTo>
                <a:lnTo>
                  <a:pt x="1072" y="213"/>
                </a:lnTo>
                <a:lnTo>
                  <a:pt x="1038" y="203"/>
                </a:lnTo>
                <a:lnTo>
                  <a:pt x="1004" y="201"/>
                </a:lnTo>
                <a:close/>
                <a:moveTo>
                  <a:pt x="0" y="0"/>
                </a:moveTo>
                <a:lnTo>
                  <a:pt x="1933" y="2"/>
                </a:lnTo>
                <a:lnTo>
                  <a:pt x="1933" y="1576"/>
                </a:lnTo>
                <a:lnTo>
                  <a:pt x="1774" y="1576"/>
                </a:lnTo>
                <a:lnTo>
                  <a:pt x="1774" y="1385"/>
                </a:lnTo>
                <a:lnTo>
                  <a:pt x="179" y="1385"/>
                </a:lnTo>
                <a:lnTo>
                  <a:pt x="179" y="1860"/>
                </a:lnTo>
                <a:lnTo>
                  <a:pt x="1098" y="1860"/>
                </a:lnTo>
                <a:lnTo>
                  <a:pt x="1098" y="1991"/>
                </a:lnTo>
                <a:lnTo>
                  <a:pt x="179" y="1991"/>
                </a:lnTo>
                <a:lnTo>
                  <a:pt x="179" y="2467"/>
                </a:lnTo>
                <a:lnTo>
                  <a:pt x="1098" y="2467"/>
                </a:lnTo>
                <a:lnTo>
                  <a:pt x="1098" y="2726"/>
                </a:lnTo>
                <a:lnTo>
                  <a:pt x="0" y="2726"/>
                </a:lnTo>
                <a:lnTo>
                  <a:pt x="0" y="0"/>
                </a:lnTo>
                <a:close/>
              </a:path>
            </a:pathLst>
          </a:custGeom>
          <a:solidFill>
            <a:schemeClr val="bg1"/>
          </a:solid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prstClr val="black"/>
              </a:solidFill>
            </a:endParaRPr>
          </a:p>
        </p:txBody>
      </p:sp>
      <p:sp>
        <p:nvSpPr>
          <p:cNvPr id="47" name="Rectangle 46">
            <a:extLst>
              <a:ext uri="{FF2B5EF4-FFF2-40B4-BE49-F238E27FC236}">
                <a16:creationId xmlns:a16="http://schemas.microsoft.com/office/drawing/2014/main" id="{12E9D61D-5AD5-41EF-BABD-248DD7FE710A}"/>
              </a:ext>
            </a:extLst>
          </p:cNvPr>
          <p:cNvSpPr/>
          <p:nvPr/>
        </p:nvSpPr>
        <p:spPr>
          <a:xfrm>
            <a:off x="2090421" y="2175808"/>
            <a:ext cx="9512858" cy="1938992"/>
          </a:xfrm>
          <a:prstGeom prst="rect">
            <a:avLst/>
          </a:prstGeom>
        </p:spPr>
        <p:txBody>
          <a:bodyPr wrap="square">
            <a:spAutoFit/>
          </a:bodyPr>
          <a:lstStyle/>
          <a:p>
            <a:pPr defTabSz="914126">
              <a:spcAft>
                <a:spcPts val="1200"/>
              </a:spcAft>
            </a:pPr>
            <a:r>
              <a:rPr lang="en-US" sz="2800" dirty="0">
                <a:solidFill>
                  <a:prstClr val="black">
                    <a:lumMod val="75000"/>
                    <a:lumOff val="25000"/>
                  </a:prstClr>
                </a:solidFill>
                <a:latin typeface="Arial" panose="020B0604020202020204" pitchFamily="34" charset="0"/>
                <a:cs typeface="Arial" panose="020B0604020202020204" pitchFamily="34" charset="0"/>
              </a:rPr>
              <a:t>Word </a:t>
            </a:r>
            <a:r>
              <a:rPr lang="en-US" sz="2800" dirty="0" err="1">
                <a:solidFill>
                  <a:prstClr val="black">
                    <a:lumMod val="75000"/>
                    <a:lumOff val="25000"/>
                  </a:prstClr>
                </a:solidFill>
                <a:latin typeface="Arial" panose="020B0604020202020204" pitchFamily="34" charset="0"/>
                <a:cs typeface="Arial" panose="020B0604020202020204" pitchFamily="34" charset="0"/>
              </a:rPr>
              <a:t>Vectorisation</a:t>
            </a:r>
            <a:endParaRPr lang="en-US" sz="2800" dirty="0">
              <a:solidFill>
                <a:prstClr val="black">
                  <a:lumMod val="75000"/>
                  <a:lumOff val="25000"/>
                </a:prstClr>
              </a:solidFill>
              <a:latin typeface="Arial" panose="020B0604020202020204" pitchFamily="34" charset="0"/>
              <a:cs typeface="Arial" panose="020B0604020202020204" pitchFamily="34" charset="0"/>
            </a:endParaRPr>
          </a:p>
          <a:p>
            <a:pPr marL="285750" indent="-285750" defTabSz="914126">
              <a:spcAft>
                <a:spcPts val="1200"/>
              </a:spcAft>
              <a:buFontTx/>
              <a:buChar char="-"/>
            </a:pPr>
            <a:r>
              <a:rPr lang="en-US" dirty="0">
                <a:solidFill>
                  <a:prstClr val="black">
                    <a:lumMod val="75000"/>
                    <a:lumOff val="25000"/>
                  </a:prstClr>
                </a:solidFill>
                <a:latin typeface="Arial" panose="020B0604020202020204" pitchFamily="34" charset="0"/>
                <a:cs typeface="Arial" panose="020B0604020202020204" pitchFamily="34" charset="0"/>
              </a:rPr>
              <a:t>To represent words with numerical vectors</a:t>
            </a:r>
          </a:p>
          <a:p>
            <a:pPr marL="285750" indent="-285750" defTabSz="914126">
              <a:spcAft>
                <a:spcPts val="1200"/>
              </a:spcAft>
              <a:buFontTx/>
              <a:buChar char="-"/>
            </a:pPr>
            <a:r>
              <a:rPr lang="en-US" b="1" dirty="0">
                <a:solidFill>
                  <a:prstClr val="black">
                    <a:lumMod val="75000"/>
                    <a:lumOff val="25000"/>
                  </a:prstClr>
                </a:solidFill>
                <a:latin typeface="Arial" panose="020B0604020202020204" pitchFamily="34" charset="0"/>
                <a:cs typeface="Arial" panose="020B0604020202020204" pitchFamily="34" charset="0"/>
              </a:rPr>
              <a:t>To classify fake news based on the semantic associations of words</a:t>
            </a:r>
          </a:p>
        </p:txBody>
      </p:sp>
      <p:pic>
        <p:nvPicPr>
          <p:cNvPr id="2054" name="Picture 6" descr="Image result for machine learning logo">
            <a:extLst>
              <a:ext uri="{FF2B5EF4-FFF2-40B4-BE49-F238E27FC236}">
                <a16:creationId xmlns:a16="http://schemas.microsoft.com/office/drawing/2014/main" id="{8BC5F485-014A-4EB3-A548-0D6185ED78DF}"/>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35193" t="715" r="35122" b="38506"/>
          <a:stretch/>
        </p:blipFill>
        <p:spPr bwMode="auto">
          <a:xfrm>
            <a:off x="1177127" y="5049104"/>
            <a:ext cx="462022" cy="525548"/>
          </a:xfrm>
          <a:prstGeom prst="rect">
            <a:avLst/>
          </a:prstGeom>
          <a:noFill/>
          <a:extLst>
            <a:ext uri="{909E8E84-426E-40DD-AFC4-6F175D3DCCD1}">
              <a14:hiddenFill xmlns:a14="http://schemas.microsoft.com/office/drawing/2010/main">
                <a:solidFill>
                  <a:srgbClr val="FFFFFF"/>
                </a:solidFill>
              </a14:hiddenFill>
            </a:ext>
          </a:extLst>
        </p:spPr>
      </p:pic>
      <p:sp>
        <p:nvSpPr>
          <p:cNvPr id="53" name="Rectangle 52">
            <a:extLst>
              <a:ext uri="{FF2B5EF4-FFF2-40B4-BE49-F238E27FC236}">
                <a16:creationId xmlns:a16="http://schemas.microsoft.com/office/drawing/2014/main" id="{8D1F6101-88FD-4AC8-B698-798F463B70CC}"/>
              </a:ext>
            </a:extLst>
          </p:cNvPr>
          <p:cNvSpPr/>
          <p:nvPr/>
        </p:nvSpPr>
        <p:spPr>
          <a:xfrm>
            <a:off x="2254878" y="4569023"/>
            <a:ext cx="9512858" cy="1046440"/>
          </a:xfrm>
          <a:prstGeom prst="rect">
            <a:avLst/>
          </a:prstGeom>
        </p:spPr>
        <p:txBody>
          <a:bodyPr wrap="square">
            <a:spAutoFit/>
          </a:bodyPr>
          <a:lstStyle/>
          <a:p>
            <a:pPr algn="just" defTabSz="914126">
              <a:spcAft>
                <a:spcPts val="1200"/>
              </a:spcAft>
            </a:pPr>
            <a:r>
              <a:rPr lang="en-US" sz="2800" dirty="0">
                <a:solidFill>
                  <a:prstClr val="black">
                    <a:lumMod val="75000"/>
                    <a:lumOff val="25000"/>
                  </a:prstClr>
                </a:solidFill>
                <a:latin typeface="Arial" panose="020B0604020202020204" pitchFamily="34" charset="0"/>
                <a:cs typeface="Arial" panose="020B0604020202020204" pitchFamily="34" charset="0"/>
              </a:rPr>
              <a:t>Long Short Term Memory Model (Neural Network)</a:t>
            </a:r>
            <a:endParaRPr lang="en-US" b="1" dirty="0">
              <a:solidFill>
                <a:prstClr val="black">
                  <a:lumMod val="75000"/>
                  <a:lumOff val="25000"/>
                </a:prstClr>
              </a:solidFill>
              <a:latin typeface="Arial" panose="020B0604020202020204" pitchFamily="34" charset="0"/>
              <a:cs typeface="Arial" panose="020B0604020202020204" pitchFamily="34" charset="0"/>
            </a:endParaRPr>
          </a:p>
          <a:p>
            <a:pPr marL="342900" indent="-342900" algn="just" defTabSz="914126">
              <a:spcAft>
                <a:spcPts val="1200"/>
              </a:spcAft>
              <a:buFontTx/>
              <a:buChar char="-"/>
            </a:pPr>
            <a:r>
              <a:rPr lang="en-US" b="1" dirty="0">
                <a:solidFill>
                  <a:prstClr val="black">
                    <a:lumMod val="75000"/>
                    <a:lumOff val="25000"/>
                  </a:prstClr>
                </a:solidFill>
                <a:latin typeface="Arial" panose="020B0604020202020204" pitchFamily="34" charset="0"/>
                <a:cs typeface="Arial" panose="020B0604020202020204" pitchFamily="34" charset="0"/>
              </a:rPr>
              <a:t>To capture the information on the sequence order of text</a:t>
            </a:r>
          </a:p>
        </p:txBody>
      </p:sp>
      <p:sp>
        <p:nvSpPr>
          <p:cNvPr id="2" name="Slide Number Placeholder 1">
            <a:extLst>
              <a:ext uri="{FF2B5EF4-FFF2-40B4-BE49-F238E27FC236}">
                <a16:creationId xmlns:a16="http://schemas.microsoft.com/office/drawing/2014/main" id="{5DA0C61A-156A-49C8-B304-3D0F7BC67B78}"/>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18</a:t>
            </a:fld>
            <a:endParaRPr lang="en-US">
              <a:solidFill>
                <a:prstClr val="black">
                  <a:tint val="75000"/>
                </a:prstClr>
              </a:solidFill>
            </a:endParaRPr>
          </a:p>
        </p:txBody>
      </p:sp>
      <p:sp>
        <p:nvSpPr>
          <p:cNvPr id="19" name="TextBox 18">
            <a:extLst>
              <a:ext uri="{FF2B5EF4-FFF2-40B4-BE49-F238E27FC236}">
                <a16:creationId xmlns:a16="http://schemas.microsoft.com/office/drawing/2014/main" id="{1BFD9EA7-DB23-48BB-8EF2-8D23C4951F52}"/>
              </a:ext>
            </a:extLst>
          </p:cNvPr>
          <p:cNvSpPr txBox="1"/>
          <p:nvPr/>
        </p:nvSpPr>
        <p:spPr>
          <a:xfrm>
            <a:off x="523876" y="304800"/>
            <a:ext cx="11201400" cy="1615699"/>
          </a:xfrm>
          <a:prstGeom prst="rect">
            <a:avLst/>
          </a:prstGeom>
          <a:noFill/>
        </p:spPr>
        <p:txBody>
          <a:bodyPr wrap="square" rtlCol="0">
            <a:spAutoFit/>
          </a:bodyPr>
          <a:lstStyle/>
          <a:p>
            <a:pPr algn="ctr" defTabSz="914126">
              <a:spcAft>
                <a:spcPts val="1800"/>
              </a:spcAft>
            </a:pPr>
            <a:r>
              <a:rPr lang="en-US" sz="4399" dirty="0">
                <a:solidFill>
                  <a:schemeClr val="tx2"/>
                </a:solidFill>
                <a:latin typeface="Arial" panose="020B0604020202020204" pitchFamily="34" charset="0"/>
                <a:cs typeface="Arial" panose="020B0604020202020204" pitchFamily="34" charset="0"/>
              </a:rPr>
              <a:t>A New Approach</a:t>
            </a:r>
          </a:p>
          <a:p>
            <a:pPr algn="ctr" defTabSz="914126">
              <a:spcAft>
                <a:spcPts val="1800"/>
              </a:spcAft>
            </a:pPr>
            <a:r>
              <a:rPr lang="en-US" sz="3600" dirty="0">
                <a:solidFill>
                  <a:schemeClr val="tx2"/>
                </a:solidFill>
                <a:latin typeface="Arial" panose="020B0604020202020204" pitchFamily="34" charset="0"/>
                <a:cs typeface="Arial" panose="020B0604020202020204" pitchFamily="34" charset="0"/>
              </a:rPr>
              <a:t>Word </a:t>
            </a:r>
            <a:r>
              <a:rPr lang="en-US" sz="3600" dirty="0" err="1">
                <a:solidFill>
                  <a:schemeClr val="tx2"/>
                </a:solidFill>
                <a:latin typeface="Arial" panose="020B0604020202020204" pitchFamily="34" charset="0"/>
                <a:cs typeface="Arial" panose="020B0604020202020204" pitchFamily="34" charset="0"/>
              </a:rPr>
              <a:t>Vectorisation</a:t>
            </a:r>
            <a:r>
              <a:rPr lang="en-US" sz="3600" dirty="0">
                <a:solidFill>
                  <a:schemeClr val="tx2"/>
                </a:solidFill>
                <a:latin typeface="Arial" panose="020B0604020202020204" pitchFamily="34" charset="0"/>
                <a:cs typeface="Arial" panose="020B0604020202020204" pitchFamily="34" charset="0"/>
              </a:rPr>
              <a:t> + LSTM (Neural Network)</a:t>
            </a:r>
          </a:p>
        </p:txBody>
      </p:sp>
      <p:grpSp>
        <p:nvGrpSpPr>
          <p:cNvPr id="26" name="Group 25">
            <a:extLst>
              <a:ext uri="{FF2B5EF4-FFF2-40B4-BE49-F238E27FC236}">
                <a16:creationId xmlns:a16="http://schemas.microsoft.com/office/drawing/2014/main" id="{C4F73C07-B627-4B8A-B901-5DA3E6A78B19}"/>
              </a:ext>
            </a:extLst>
          </p:cNvPr>
          <p:cNvGrpSpPr/>
          <p:nvPr/>
        </p:nvGrpSpPr>
        <p:grpSpPr>
          <a:xfrm>
            <a:off x="3800475" y="3957005"/>
            <a:ext cx="6515100" cy="2721762"/>
            <a:chOff x="6331780" y="2642429"/>
            <a:chExt cx="5440057" cy="3554343"/>
          </a:xfrm>
        </p:grpSpPr>
        <p:pic>
          <p:nvPicPr>
            <p:cNvPr id="27" name="Picture 26">
              <a:extLst>
                <a:ext uri="{FF2B5EF4-FFF2-40B4-BE49-F238E27FC236}">
                  <a16:creationId xmlns:a16="http://schemas.microsoft.com/office/drawing/2014/main" id="{9273F47F-DD9E-4040-864A-C76B6B960D44}"/>
                </a:ext>
              </a:extLst>
            </p:cNvPr>
            <p:cNvPicPr>
              <a:picLocks noChangeAspect="1"/>
            </p:cNvPicPr>
            <p:nvPr/>
          </p:nvPicPr>
          <p:blipFill rotWithShape="1">
            <a:blip r:embed="rId4">
              <a:extLst>
                <a:ext uri="{28A0092B-C50C-407E-A947-70E740481C1C}">
                  <a14:useLocalDpi xmlns:a14="http://schemas.microsoft.com/office/drawing/2010/main" val="0"/>
                </a:ext>
              </a:extLst>
            </a:blip>
            <a:srcRect t="5438" r="54683" b="55854"/>
            <a:stretch/>
          </p:blipFill>
          <p:spPr>
            <a:xfrm>
              <a:off x="6331780" y="2642429"/>
              <a:ext cx="5440057" cy="3554343"/>
            </a:xfrm>
            <a:prstGeom prst="rect">
              <a:avLst/>
            </a:prstGeom>
          </p:spPr>
        </p:pic>
        <p:sp>
          <p:nvSpPr>
            <p:cNvPr id="28" name="Rectangle 27">
              <a:extLst>
                <a:ext uri="{FF2B5EF4-FFF2-40B4-BE49-F238E27FC236}">
                  <a16:creationId xmlns:a16="http://schemas.microsoft.com/office/drawing/2014/main" id="{9F7BE610-0C66-41EF-89BC-6C8A43F45E69}"/>
                </a:ext>
              </a:extLst>
            </p:cNvPr>
            <p:cNvSpPr/>
            <p:nvPr/>
          </p:nvSpPr>
          <p:spPr>
            <a:xfrm>
              <a:off x="9051807" y="5105401"/>
              <a:ext cx="2193984" cy="400110"/>
            </a:xfrm>
            <a:prstGeom prst="rect">
              <a:avLst/>
            </a:prstGeom>
          </p:spPr>
          <p:txBody>
            <a:bodyPr wrap="square">
              <a:spAutoFit/>
            </a:bodyPr>
            <a:lstStyle/>
            <a:p>
              <a:pPr defTabSz="914126"/>
              <a:r>
                <a:rPr lang="en-US" sz="2000" dirty="0">
                  <a:solidFill>
                    <a:srgbClr val="7030A0"/>
                  </a:solidFill>
                  <a:latin typeface="Arial" panose="020B0604020202020204" pitchFamily="34" charset="0"/>
                  <a:cs typeface="Arial" panose="020B0604020202020204" pitchFamily="34" charset="0"/>
                </a:rPr>
                <a:t>Prime Minster</a:t>
              </a:r>
            </a:p>
          </p:txBody>
        </p:sp>
        <p:sp>
          <p:nvSpPr>
            <p:cNvPr id="30" name="Rectangle 29">
              <a:extLst>
                <a:ext uri="{FF2B5EF4-FFF2-40B4-BE49-F238E27FC236}">
                  <a16:creationId xmlns:a16="http://schemas.microsoft.com/office/drawing/2014/main" id="{BA06BAFC-7FD6-464E-BCDB-3C65E25B7236}"/>
                </a:ext>
              </a:extLst>
            </p:cNvPr>
            <p:cNvSpPr/>
            <p:nvPr/>
          </p:nvSpPr>
          <p:spPr>
            <a:xfrm>
              <a:off x="9243488" y="3124200"/>
              <a:ext cx="2475495" cy="416837"/>
            </a:xfrm>
            <a:prstGeom prst="rect">
              <a:avLst/>
            </a:prstGeom>
          </p:spPr>
          <p:txBody>
            <a:bodyPr wrap="square">
              <a:spAutoFit/>
            </a:bodyPr>
            <a:lstStyle/>
            <a:p>
              <a:pPr defTabSz="914126"/>
              <a:r>
                <a:rPr lang="en-US" sz="2000" dirty="0" err="1">
                  <a:solidFill>
                    <a:srgbClr val="7030A0"/>
                  </a:solidFill>
                  <a:latin typeface="Arial" panose="020B0604020202020204" pitchFamily="34" charset="0"/>
                  <a:cs typeface="Arial" panose="020B0604020202020204" pitchFamily="34" charset="0"/>
                </a:rPr>
                <a:t>Pokemon</a:t>
              </a:r>
              <a:r>
                <a:rPr lang="en-US" sz="2000" dirty="0">
                  <a:solidFill>
                    <a:srgbClr val="7030A0"/>
                  </a:solidFill>
                  <a:latin typeface="Arial" panose="020B0604020202020204" pitchFamily="34" charset="0"/>
                  <a:cs typeface="Arial" panose="020B0604020202020204" pitchFamily="34" charset="0"/>
                </a:rPr>
                <a:t> Master</a:t>
              </a:r>
            </a:p>
          </p:txBody>
        </p:sp>
        <p:pic>
          <p:nvPicPr>
            <p:cNvPr id="34" name="Picture 33">
              <a:extLst>
                <a:ext uri="{FF2B5EF4-FFF2-40B4-BE49-F238E27FC236}">
                  <a16:creationId xmlns:a16="http://schemas.microsoft.com/office/drawing/2014/main" id="{9B321DB5-DBD5-4784-80AC-CD1B6324782C}"/>
                </a:ext>
              </a:extLst>
            </p:cNvPr>
            <p:cNvPicPr>
              <a:picLocks noChangeAspect="1"/>
            </p:cNvPicPr>
            <p:nvPr/>
          </p:nvPicPr>
          <p:blipFill rotWithShape="1">
            <a:blip r:embed="rId5">
              <a:extLst>
                <a:ext uri="{28A0092B-C50C-407E-A947-70E740481C1C}">
                  <a14:useLocalDpi xmlns:a14="http://schemas.microsoft.com/office/drawing/2010/main" val="0"/>
                </a:ext>
              </a:extLst>
            </a:blip>
            <a:srcRect t="13204" r="18365" b="32515"/>
            <a:stretch/>
          </p:blipFill>
          <p:spPr>
            <a:xfrm>
              <a:off x="8204888" y="3620297"/>
              <a:ext cx="2265438" cy="1027190"/>
            </a:xfrm>
            <a:prstGeom prst="rect">
              <a:avLst/>
            </a:prstGeom>
          </p:spPr>
        </p:pic>
        <p:sp>
          <p:nvSpPr>
            <p:cNvPr id="35" name="Rectangle 34">
              <a:extLst>
                <a:ext uri="{FF2B5EF4-FFF2-40B4-BE49-F238E27FC236}">
                  <a16:creationId xmlns:a16="http://schemas.microsoft.com/office/drawing/2014/main" id="{CD6EA455-25BA-4DC2-B760-08963749AB9D}"/>
                </a:ext>
              </a:extLst>
            </p:cNvPr>
            <p:cNvSpPr/>
            <p:nvPr/>
          </p:nvSpPr>
          <p:spPr>
            <a:xfrm>
              <a:off x="6875377" y="4214965"/>
              <a:ext cx="905811" cy="737480"/>
            </a:xfrm>
            <a:prstGeom prst="rect">
              <a:avLst/>
            </a:prstGeom>
          </p:spPr>
          <p:txBody>
            <a:bodyPr wrap="square">
              <a:spAutoFit/>
            </a:bodyPr>
            <a:lstStyle/>
            <a:p>
              <a:pPr defTabSz="914126"/>
              <a:r>
                <a:rPr lang="en-US" sz="2000" dirty="0">
                  <a:solidFill>
                    <a:srgbClr val="0070C0"/>
                  </a:solidFill>
                  <a:latin typeface="Arial" panose="020B0604020202020204" pitchFamily="34" charset="0"/>
                  <a:cs typeface="Arial" panose="020B0604020202020204" pitchFamily="34" charset="0"/>
                </a:rPr>
                <a:t>Lee Hsien </a:t>
              </a:r>
            </a:p>
            <a:p>
              <a:pPr defTabSz="914126"/>
              <a:r>
                <a:rPr lang="en-US" sz="2000" dirty="0">
                  <a:solidFill>
                    <a:srgbClr val="0070C0"/>
                  </a:solidFill>
                  <a:latin typeface="Arial" panose="020B0604020202020204" pitchFamily="34" charset="0"/>
                  <a:cs typeface="Arial" panose="020B0604020202020204" pitchFamily="34" charset="0"/>
                </a:rPr>
                <a:t>Loong</a:t>
              </a:r>
            </a:p>
          </p:txBody>
        </p:sp>
      </p:grpSp>
    </p:spTree>
    <p:extLst>
      <p:ext uri="{BB962C8B-B14F-4D97-AF65-F5344CB8AC3E}">
        <p14:creationId xmlns:p14="http://schemas.microsoft.com/office/powerpoint/2010/main" val="2076127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500"/>
                                        <p:tgtEl>
                                          <p:spTgt spid="2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xit" presetSubtype="0" fill="hold" nodeType="clickEffect">
                                  <p:stCondLst>
                                    <p:cond delay="0"/>
                                  </p:stCondLst>
                                  <p:childTnLst>
                                    <p:animEffect transition="out" filter="fade">
                                      <p:cBhvr>
                                        <p:cTn id="19" dur="500"/>
                                        <p:tgtEl>
                                          <p:spTgt spid="26"/>
                                        </p:tgtEl>
                                      </p:cBhvr>
                                    </p:animEffect>
                                    <p:set>
                                      <p:cBhvr>
                                        <p:cTn id="20" dur="1" fill="hold">
                                          <p:stCondLst>
                                            <p:cond delay="499"/>
                                          </p:stCondLst>
                                        </p:cTn>
                                        <p:tgtEl>
                                          <p:spTgt spid="26"/>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3"/>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0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46" grpId="0" animBg="1"/>
      <p:bldP spid="47" grpId="0"/>
      <p:bldP spid="5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 name="Group 106"/>
          <p:cNvGrpSpPr/>
          <p:nvPr/>
        </p:nvGrpSpPr>
        <p:grpSpPr>
          <a:xfrm>
            <a:off x="381000" y="1569358"/>
            <a:ext cx="10172346" cy="1643281"/>
            <a:chOff x="4113734" y="1390790"/>
            <a:chExt cx="10174995" cy="1194228"/>
          </a:xfrm>
        </p:grpSpPr>
        <p:sp>
          <p:nvSpPr>
            <p:cNvPr id="4" name="Rectangle 3"/>
            <p:cNvSpPr/>
            <p:nvPr/>
          </p:nvSpPr>
          <p:spPr>
            <a:xfrm>
              <a:off x="4690885" y="1471730"/>
              <a:ext cx="6465957" cy="110448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sp>
          <p:nvSpPr>
            <p:cNvPr id="13" name="TextBox 12"/>
            <p:cNvSpPr txBox="1"/>
            <p:nvPr/>
          </p:nvSpPr>
          <p:spPr>
            <a:xfrm>
              <a:off x="5371716" y="1390790"/>
              <a:ext cx="8917013" cy="523356"/>
            </a:xfrm>
            <a:prstGeom prst="rect">
              <a:avLst/>
            </a:prstGeom>
            <a:noFill/>
          </p:spPr>
          <p:txBody>
            <a:bodyPr wrap="square" rtlCol="0" anchor="ctr">
              <a:spAutoFit/>
            </a:bodyPr>
            <a:lstStyle/>
            <a:p>
              <a:r>
                <a:rPr lang="en-SG" sz="2800" dirty="0"/>
                <a:t>"</a:t>
              </a:r>
              <a:r>
                <a:rPr lang="en-SG" sz="2800" dirty="0">
                  <a:solidFill>
                    <a:srgbClr val="007434"/>
                  </a:solidFill>
                </a:rPr>
                <a:t>added noted 2018 2019 </a:t>
              </a:r>
              <a:r>
                <a:rPr lang="en-SG" sz="2800" dirty="0" err="1">
                  <a:solidFill>
                    <a:srgbClr val="007434"/>
                  </a:solidFill>
                </a:rPr>
                <a:t>bloomberg</a:t>
              </a:r>
              <a:r>
                <a:rPr lang="en-SG" sz="2800" dirty="0">
                  <a:solidFill>
                    <a:srgbClr val="007434"/>
                  </a:solidFill>
                </a:rPr>
                <a:t> investigations year</a:t>
              </a:r>
              <a:r>
                <a:rPr lang="en-SG" sz="2800" dirty="0"/>
                <a:t>”</a:t>
              </a:r>
            </a:p>
          </p:txBody>
        </p:sp>
        <p:sp>
          <p:nvSpPr>
            <p:cNvPr id="103" name="Oval 102"/>
            <p:cNvSpPr>
              <a:spLocks noChangeAspect="1"/>
            </p:cNvSpPr>
            <p:nvPr/>
          </p:nvSpPr>
          <p:spPr>
            <a:xfrm>
              <a:off x="4113734" y="1462930"/>
              <a:ext cx="1122088" cy="1122088"/>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800" kern="0" dirty="0">
                  <a:solidFill>
                    <a:schemeClr val="bg1"/>
                  </a:solidFill>
                  <a:latin typeface="Arial" pitchFamily="34" charset="0"/>
                  <a:cs typeface="Arial" pitchFamily="34" charset="0"/>
                </a:rPr>
                <a:t>1</a:t>
              </a:r>
            </a:p>
          </p:txBody>
        </p:sp>
      </p:grpSp>
      <p:grpSp>
        <p:nvGrpSpPr>
          <p:cNvPr id="6" name="Group 5"/>
          <p:cNvGrpSpPr/>
          <p:nvPr/>
        </p:nvGrpSpPr>
        <p:grpSpPr>
          <a:xfrm>
            <a:off x="363354" y="3992940"/>
            <a:ext cx="10884194" cy="1478212"/>
            <a:chOff x="4878898" y="3243971"/>
            <a:chExt cx="10884194" cy="1129014"/>
          </a:xfrm>
        </p:grpSpPr>
        <p:sp>
          <p:nvSpPr>
            <p:cNvPr id="19" name="Rectangle 18"/>
            <p:cNvSpPr/>
            <p:nvPr/>
          </p:nvSpPr>
          <p:spPr>
            <a:xfrm>
              <a:off x="5447627" y="3268786"/>
              <a:ext cx="6464271" cy="110419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21" name="TextBox 20"/>
            <p:cNvSpPr txBox="1"/>
            <p:nvPr/>
          </p:nvSpPr>
          <p:spPr>
            <a:xfrm>
              <a:off x="6039544" y="3278845"/>
              <a:ext cx="9723548" cy="399620"/>
            </a:xfrm>
            <a:prstGeom prst="rect">
              <a:avLst/>
            </a:prstGeom>
            <a:noFill/>
          </p:spPr>
          <p:txBody>
            <a:bodyPr wrap="square" rtlCol="0" anchor="ctr">
              <a:spAutoFit/>
            </a:bodyPr>
            <a:lstStyle/>
            <a:p>
              <a:r>
                <a:rPr lang="en-SG" sz="2800" dirty="0"/>
                <a:t>“</a:t>
              </a:r>
              <a:r>
                <a:rPr lang="en-SG" sz="2800" dirty="0">
                  <a:solidFill>
                    <a:srgbClr val="FF0000"/>
                  </a:solidFill>
                </a:rPr>
                <a:t>advertisement says read program government country percent</a:t>
              </a:r>
              <a:r>
                <a:rPr lang="en-SG" sz="2800" dirty="0"/>
                <a:t>”</a:t>
              </a:r>
            </a:p>
          </p:txBody>
        </p:sp>
        <p:sp>
          <p:nvSpPr>
            <p:cNvPr id="105" name="Oval 104"/>
            <p:cNvSpPr>
              <a:spLocks noChangeAspect="1"/>
            </p:cNvSpPr>
            <p:nvPr/>
          </p:nvSpPr>
          <p:spPr>
            <a:xfrm>
              <a:off x="4878898" y="3243971"/>
              <a:ext cx="1121795" cy="1121795"/>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dirty="0">
                  <a:solidFill>
                    <a:schemeClr val="bg1"/>
                  </a:solidFill>
                  <a:latin typeface="Arial" pitchFamily="34" charset="0"/>
                  <a:cs typeface="Arial" pitchFamily="34" charset="0"/>
                </a:rPr>
                <a:t>2</a:t>
              </a:r>
            </a:p>
          </p:txBody>
        </p:sp>
      </p:grpSp>
      <p:sp>
        <p:nvSpPr>
          <p:cNvPr id="172" name="TextBox 171">
            <a:extLst>
              <a:ext uri="{FF2B5EF4-FFF2-40B4-BE49-F238E27FC236}">
                <a16:creationId xmlns:a16="http://schemas.microsoft.com/office/drawing/2014/main" id="{5016967E-21B7-4095-8BA2-DEB07B0D1425}"/>
              </a:ext>
            </a:extLst>
          </p:cNvPr>
          <p:cNvSpPr txBox="1"/>
          <p:nvPr/>
        </p:nvSpPr>
        <p:spPr>
          <a:xfrm>
            <a:off x="612392" y="206514"/>
            <a:ext cx="10907439" cy="707886"/>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Predictions</a:t>
            </a:r>
          </a:p>
        </p:txBody>
      </p:sp>
      <p:grpSp>
        <p:nvGrpSpPr>
          <p:cNvPr id="194" name="Group 193">
            <a:extLst>
              <a:ext uri="{FF2B5EF4-FFF2-40B4-BE49-F238E27FC236}">
                <a16:creationId xmlns:a16="http://schemas.microsoft.com/office/drawing/2014/main" id="{53608937-02D5-480B-9A89-5D9DC13769D2}"/>
              </a:ext>
            </a:extLst>
          </p:cNvPr>
          <p:cNvGrpSpPr/>
          <p:nvPr/>
        </p:nvGrpSpPr>
        <p:grpSpPr>
          <a:xfrm>
            <a:off x="10471272" y="1600200"/>
            <a:ext cx="855587" cy="1104203"/>
            <a:chOff x="1903412" y="1676400"/>
            <a:chExt cx="1776606" cy="2835299"/>
          </a:xfrm>
        </p:grpSpPr>
        <p:sp>
          <p:nvSpPr>
            <p:cNvPr id="195" name="Freeform 7">
              <a:extLst>
                <a:ext uri="{FF2B5EF4-FFF2-40B4-BE49-F238E27FC236}">
                  <a16:creationId xmlns:a16="http://schemas.microsoft.com/office/drawing/2014/main" id="{600FABBA-DE54-44F8-9EEC-F58019AB7514}"/>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6" name="Freeform 8">
              <a:extLst>
                <a:ext uri="{FF2B5EF4-FFF2-40B4-BE49-F238E27FC236}">
                  <a16:creationId xmlns:a16="http://schemas.microsoft.com/office/drawing/2014/main" id="{06D3860A-F438-4A53-9A49-85F56827DB4E}"/>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7" name="Freeform 24">
              <a:extLst>
                <a:ext uri="{FF2B5EF4-FFF2-40B4-BE49-F238E27FC236}">
                  <a16:creationId xmlns:a16="http://schemas.microsoft.com/office/drawing/2014/main" id="{CC24D0BD-3601-412A-B722-F776488248AF}"/>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8" name="Freeform 25">
              <a:extLst>
                <a:ext uri="{FF2B5EF4-FFF2-40B4-BE49-F238E27FC236}">
                  <a16:creationId xmlns:a16="http://schemas.microsoft.com/office/drawing/2014/main" id="{779B5F2A-A6A4-47B3-9F48-E1338ED52CAC}"/>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9" name="Freeform 26">
              <a:extLst>
                <a:ext uri="{FF2B5EF4-FFF2-40B4-BE49-F238E27FC236}">
                  <a16:creationId xmlns:a16="http://schemas.microsoft.com/office/drawing/2014/main" id="{12EEA951-2CF6-4EFC-9B0C-E42069CB4B65}"/>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0" name="Freeform 27">
              <a:extLst>
                <a:ext uri="{FF2B5EF4-FFF2-40B4-BE49-F238E27FC236}">
                  <a16:creationId xmlns:a16="http://schemas.microsoft.com/office/drawing/2014/main" id="{3A86154A-3ED5-47B5-B909-8A49FE21495F}"/>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1" name="Freeform 28">
              <a:extLst>
                <a:ext uri="{FF2B5EF4-FFF2-40B4-BE49-F238E27FC236}">
                  <a16:creationId xmlns:a16="http://schemas.microsoft.com/office/drawing/2014/main" id="{273D6C3C-43F9-4E95-AF22-F43AE4AEB6A9}"/>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2" name="Freeform 29">
              <a:extLst>
                <a:ext uri="{FF2B5EF4-FFF2-40B4-BE49-F238E27FC236}">
                  <a16:creationId xmlns:a16="http://schemas.microsoft.com/office/drawing/2014/main" id="{AC4F72B0-7F8F-41B2-A007-297611B3D4FF}"/>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03" name="Group 202">
              <a:extLst>
                <a:ext uri="{FF2B5EF4-FFF2-40B4-BE49-F238E27FC236}">
                  <a16:creationId xmlns:a16="http://schemas.microsoft.com/office/drawing/2014/main" id="{B43B44AB-2E13-4BA4-9A0A-931E8C4207E0}"/>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212" name="Freeform 17">
                <a:extLst>
                  <a:ext uri="{FF2B5EF4-FFF2-40B4-BE49-F238E27FC236}">
                    <a16:creationId xmlns:a16="http://schemas.microsoft.com/office/drawing/2014/main" id="{A136FA70-55DA-4C45-A1C1-FFA9405E4DAB}"/>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3" name="Freeform 18">
                <a:extLst>
                  <a:ext uri="{FF2B5EF4-FFF2-40B4-BE49-F238E27FC236}">
                    <a16:creationId xmlns:a16="http://schemas.microsoft.com/office/drawing/2014/main" id="{48CD236B-BE3A-4BEB-B2FF-8B9B64ED1A8E}"/>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4" name="Oval 213">
                <a:extLst>
                  <a:ext uri="{FF2B5EF4-FFF2-40B4-BE49-F238E27FC236}">
                    <a16:creationId xmlns:a16="http://schemas.microsoft.com/office/drawing/2014/main" id="{12E5A08B-1A1B-450C-B47E-BF7DB08FCF46}"/>
                  </a:ext>
                </a:extLst>
              </p:cNvPr>
              <p:cNvSpPr/>
              <p:nvPr/>
            </p:nvSpPr>
            <p:spPr>
              <a:xfrm>
                <a:off x="5773858" y="1719807"/>
                <a:ext cx="648976" cy="66195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04" name="Group 203">
              <a:extLst>
                <a:ext uri="{FF2B5EF4-FFF2-40B4-BE49-F238E27FC236}">
                  <a16:creationId xmlns:a16="http://schemas.microsoft.com/office/drawing/2014/main" id="{38582B92-5268-4D54-98EF-DDEE582019AC}"/>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209" name="Freeform 13">
                <a:extLst>
                  <a:ext uri="{FF2B5EF4-FFF2-40B4-BE49-F238E27FC236}">
                    <a16:creationId xmlns:a16="http://schemas.microsoft.com/office/drawing/2014/main" id="{A49C146F-A150-47CA-9338-628CDE559D86}"/>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0" name="Freeform 14">
                <a:extLst>
                  <a:ext uri="{FF2B5EF4-FFF2-40B4-BE49-F238E27FC236}">
                    <a16:creationId xmlns:a16="http://schemas.microsoft.com/office/drawing/2014/main" id="{BA2F6636-5195-4A7C-8D55-A991E37561DC}"/>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1" name="Oval 210">
                <a:extLst>
                  <a:ext uri="{FF2B5EF4-FFF2-40B4-BE49-F238E27FC236}">
                    <a16:creationId xmlns:a16="http://schemas.microsoft.com/office/drawing/2014/main" id="{198F0B21-ABF6-41CD-AFE4-CDDF98B9D09F}"/>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05" name="Group 204">
              <a:extLst>
                <a:ext uri="{FF2B5EF4-FFF2-40B4-BE49-F238E27FC236}">
                  <a16:creationId xmlns:a16="http://schemas.microsoft.com/office/drawing/2014/main" id="{E84C8177-0FB1-4D07-841D-C036486DE54B}"/>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206" name="Freeform 9">
                <a:extLst>
                  <a:ext uri="{FF2B5EF4-FFF2-40B4-BE49-F238E27FC236}">
                    <a16:creationId xmlns:a16="http://schemas.microsoft.com/office/drawing/2014/main" id="{091054F6-8C42-4C00-960F-417929586219}"/>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7" name="Freeform 12">
                <a:extLst>
                  <a:ext uri="{FF2B5EF4-FFF2-40B4-BE49-F238E27FC236}">
                    <a16:creationId xmlns:a16="http://schemas.microsoft.com/office/drawing/2014/main" id="{BAEB1237-9FAB-4ED1-BE82-87961049FC08}"/>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8" name="Oval 207">
                <a:extLst>
                  <a:ext uri="{FF2B5EF4-FFF2-40B4-BE49-F238E27FC236}">
                    <a16:creationId xmlns:a16="http://schemas.microsoft.com/office/drawing/2014/main" id="{E8A15DA4-0DBF-43D4-90CE-DBD9E72DAD5E}"/>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53" name="Group 52">
            <a:extLst>
              <a:ext uri="{FF2B5EF4-FFF2-40B4-BE49-F238E27FC236}">
                <a16:creationId xmlns:a16="http://schemas.microsoft.com/office/drawing/2014/main" id="{0482C791-C1B8-403A-8846-BCAC11F5CF25}"/>
              </a:ext>
            </a:extLst>
          </p:cNvPr>
          <p:cNvGrpSpPr/>
          <p:nvPr/>
        </p:nvGrpSpPr>
        <p:grpSpPr>
          <a:xfrm>
            <a:off x="10473459" y="4589578"/>
            <a:ext cx="855587" cy="1104203"/>
            <a:chOff x="1903412" y="1676400"/>
            <a:chExt cx="1776606" cy="2835299"/>
          </a:xfrm>
        </p:grpSpPr>
        <p:sp>
          <p:nvSpPr>
            <p:cNvPr id="54" name="Freeform 7">
              <a:extLst>
                <a:ext uri="{FF2B5EF4-FFF2-40B4-BE49-F238E27FC236}">
                  <a16:creationId xmlns:a16="http://schemas.microsoft.com/office/drawing/2014/main" id="{E63FCC92-2C84-45ED-8DD9-22FE98AC08CC}"/>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5" name="Freeform 8">
              <a:extLst>
                <a:ext uri="{FF2B5EF4-FFF2-40B4-BE49-F238E27FC236}">
                  <a16:creationId xmlns:a16="http://schemas.microsoft.com/office/drawing/2014/main" id="{24A1A039-6106-4652-8F04-6A7656CFCB73}"/>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6" name="Freeform 24">
              <a:extLst>
                <a:ext uri="{FF2B5EF4-FFF2-40B4-BE49-F238E27FC236}">
                  <a16:creationId xmlns:a16="http://schemas.microsoft.com/office/drawing/2014/main" id="{C74A7296-1B73-45E1-ABC1-D9A650F9E370}"/>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7" name="Freeform 25">
              <a:extLst>
                <a:ext uri="{FF2B5EF4-FFF2-40B4-BE49-F238E27FC236}">
                  <a16:creationId xmlns:a16="http://schemas.microsoft.com/office/drawing/2014/main" id="{EF7B4CD1-4719-4CED-B148-840E9461DF12}"/>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8" name="Freeform 26">
              <a:extLst>
                <a:ext uri="{FF2B5EF4-FFF2-40B4-BE49-F238E27FC236}">
                  <a16:creationId xmlns:a16="http://schemas.microsoft.com/office/drawing/2014/main" id="{809E0979-E736-4A44-971B-64F68AC3710D}"/>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9" name="Freeform 27">
              <a:extLst>
                <a:ext uri="{FF2B5EF4-FFF2-40B4-BE49-F238E27FC236}">
                  <a16:creationId xmlns:a16="http://schemas.microsoft.com/office/drawing/2014/main" id="{57F8EE33-044A-44FB-AABC-C7136F70389F}"/>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0" name="Freeform 28">
              <a:extLst>
                <a:ext uri="{FF2B5EF4-FFF2-40B4-BE49-F238E27FC236}">
                  <a16:creationId xmlns:a16="http://schemas.microsoft.com/office/drawing/2014/main" id="{4112B323-93EA-4B76-B792-B69667813304}"/>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1" name="Freeform 29">
              <a:extLst>
                <a:ext uri="{FF2B5EF4-FFF2-40B4-BE49-F238E27FC236}">
                  <a16:creationId xmlns:a16="http://schemas.microsoft.com/office/drawing/2014/main" id="{24B0ACB4-1111-414E-B6A8-81C9C3E3383E}"/>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62" name="Group 61">
              <a:extLst>
                <a:ext uri="{FF2B5EF4-FFF2-40B4-BE49-F238E27FC236}">
                  <a16:creationId xmlns:a16="http://schemas.microsoft.com/office/drawing/2014/main" id="{7CE6E7D5-8B01-47DB-ACF2-C84DA2371F66}"/>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71" name="Freeform 17">
                <a:extLst>
                  <a:ext uri="{FF2B5EF4-FFF2-40B4-BE49-F238E27FC236}">
                    <a16:creationId xmlns:a16="http://schemas.microsoft.com/office/drawing/2014/main" id="{74DAD61F-55D9-4ECD-A862-0D796CDCECF7}"/>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2" name="Freeform 18">
                <a:extLst>
                  <a:ext uri="{FF2B5EF4-FFF2-40B4-BE49-F238E27FC236}">
                    <a16:creationId xmlns:a16="http://schemas.microsoft.com/office/drawing/2014/main" id="{6A7742E4-F84F-4C5A-BAA9-4A889CC95833}"/>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3" name="Oval 72">
                <a:extLst>
                  <a:ext uri="{FF2B5EF4-FFF2-40B4-BE49-F238E27FC236}">
                    <a16:creationId xmlns:a16="http://schemas.microsoft.com/office/drawing/2014/main" id="{B4C877A9-E308-43D1-A5FF-EB8BE70C1EF3}"/>
                  </a:ext>
                </a:extLst>
              </p:cNvPr>
              <p:cNvSpPr/>
              <p:nvPr/>
            </p:nvSpPr>
            <p:spPr>
              <a:xfrm>
                <a:off x="5773858" y="1719807"/>
                <a:ext cx="648976" cy="66195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3" name="Group 62">
              <a:extLst>
                <a:ext uri="{FF2B5EF4-FFF2-40B4-BE49-F238E27FC236}">
                  <a16:creationId xmlns:a16="http://schemas.microsoft.com/office/drawing/2014/main" id="{723EE082-DE3B-4AFF-8087-0A2CFEDF4F32}"/>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68" name="Freeform 13">
                <a:extLst>
                  <a:ext uri="{FF2B5EF4-FFF2-40B4-BE49-F238E27FC236}">
                    <a16:creationId xmlns:a16="http://schemas.microsoft.com/office/drawing/2014/main" id="{244E5CC1-7240-48B2-840B-9ACC989F08BE}"/>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9" name="Freeform 14">
                <a:extLst>
                  <a:ext uri="{FF2B5EF4-FFF2-40B4-BE49-F238E27FC236}">
                    <a16:creationId xmlns:a16="http://schemas.microsoft.com/office/drawing/2014/main" id="{7EEC2CBD-3094-44A5-A567-96258FCEFFFA}"/>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0" name="Oval 69">
                <a:extLst>
                  <a:ext uri="{FF2B5EF4-FFF2-40B4-BE49-F238E27FC236}">
                    <a16:creationId xmlns:a16="http://schemas.microsoft.com/office/drawing/2014/main" id="{DF6D4AD5-60A8-4105-8C78-E3B9998AF767}"/>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4" name="Group 63">
              <a:extLst>
                <a:ext uri="{FF2B5EF4-FFF2-40B4-BE49-F238E27FC236}">
                  <a16:creationId xmlns:a16="http://schemas.microsoft.com/office/drawing/2014/main" id="{0FEBAB70-7300-444C-882A-C6919CC9875C}"/>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65" name="Freeform 9">
                <a:extLst>
                  <a:ext uri="{FF2B5EF4-FFF2-40B4-BE49-F238E27FC236}">
                    <a16:creationId xmlns:a16="http://schemas.microsoft.com/office/drawing/2014/main" id="{D7CDB81E-9456-464C-88A9-B6E3729CB3E8}"/>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6" name="Freeform 12">
                <a:extLst>
                  <a:ext uri="{FF2B5EF4-FFF2-40B4-BE49-F238E27FC236}">
                    <a16:creationId xmlns:a16="http://schemas.microsoft.com/office/drawing/2014/main" id="{A1D62E22-35D5-498C-9A52-228AC4987CCC}"/>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7" name="Oval 66">
                <a:extLst>
                  <a:ext uri="{FF2B5EF4-FFF2-40B4-BE49-F238E27FC236}">
                    <a16:creationId xmlns:a16="http://schemas.microsoft.com/office/drawing/2014/main" id="{5A7278E0-9D5E-4524-A062-3560B503012D}"/>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sp>
        <p:nvSpPr>
          <p:cNvPr id="2" name="Slide Number Placeholder 1">
            <a:extLst>
              <a:ext uri="{FF2B5EF4-FFF2-40B4-BE49-F238E27FC236}">
                <a16:creationId xmlns:a16="http://schemas.microsoft.com/office/drawing/2014/main" id="{17CEC467-4537-42F2-94C9-66C7FB3EC90F}"/>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19</a:t>
            </a:fld>
            <a:endParaRPr lang="en-US">
              <a:solidFill>
                <a:prstClr val="black">
                  <a:tint val="75000"/>
                </a:prstClr>
              </a:solidFill>
            </a:endParaRPr>
          </a:p>
        </p:txBody>
      </p:sp>
      <p:sp>
        <p:nvSpPr>
          <p:cNvPr id="3" name="Rectangle 2">
            <a:extLst>
              <a:ext uri="{FF2B5EF4-FFF2-40B4-BE49-F238E27FC236}">
                <a16:creationId xmlns:a16="http://schemas.microsoft.com/office/drawing/2014/main" id="{3ACCDCFB-9D9E-4D3F-A07D-650382BE636B}"/>
              </a:ext>
            </a:extLst>
          </p:cNvPr>
          <p:cNvSpPr/>
          <p:nvPr/>
        </p:nvSpPr>
        <p:spPr>
          <a:xfrm>
            <a:off x="1749309" y="2219980"/>
            <a:ext cx="5301836" cy="523220"/>
          </a:xfrm>
          <a:prstGeom prst="rect">
            <a:avLst/>
          </a:prstGeom>
        </p:spPr>
        <p:txBody>
          <a:bodyPr wrap="none">
            <a:spAutoFit/>
          </a:bodyPr>
          <a:lstStyle/>
          <a:p>
            <a:r>
              <a:rPr lang="en-SG" sz="2800" b="1" dirty="0">
                <a:solidFill>
                  <a:schemeClr val="tx2"/>
                </a:solidFill>
              </a:rPr>
              <a:t>SVM – Probability that is FAKE: 0%</a:t>
            </a:r>
          </a:p>
        </p:txBody>
      </p:sp>
      <p:sp>
        <p:nvSpPr>
          <p:cNvPr id="5" name="Rectangle 4">
            <a:extLst>
              <a:ext uri="{FF2B5EF4-FFF2-40B4-BE49-F238E27FC236}">
                <a16:creationId xmlns:a16="http://schemas.microsoft.com/office/drawing/2014/main" id="{96045E5B-8773-47ED-AFBD-0EDAC4CBEFB5}"/>
              </a:ext>
            </a:extLst>
          </p:cNvPr>
          <p:cNvSpPr/>
          <p:nvPr/>
        </p:nvSpPr>
        <p:spPr>
          <a:xfrm>
            <a:off x="1751008" y="2677180"/>
            <a:ext cx="5342040" cy="523220"/>
          </a:xfrm>
          <a:prstGeom prst="rect">
            <a:avLst/>
          </a:prstGeom>
        </p:spPr>
        <p:txBody>
          <a:bodyPr wrap="none">
            <a:spAutoFit/>
          </a:bodyPr>
          <a:lstStyle/>
          <a:p>
            <a:r>
              <a:rPr lang="en-SG" sz="2800" b="1" dirty="0">
                <a:solidFill>
                  <a:schemeClr val="tx2"/>
                </a:solidFill>
              </a:rPr>
              <a:t>LSTM Probability that is FAKE: 83%</a:t>
            </a:r>
            <a:endParaRPr lang="en-US" sz="2800" b="1" dirty="0">
              <a:solidFill>
                <a:schemeClr val="tx2"/>
              </a:solidFill>
            </a:endParaRPr>
          </a:p>
        </p:txBody>
      </p:sp>
      <p:sp>
        <p:nvSpPr>
          <p:cNvPr id="7" name="Rectangle 6">
            <a:extLst>
              <a:ext uri="{FF2B5EF4-FFF2-40B4-BE49-F238E27FC236}">
                <a16:creationId xmlns:a16="http://schemas.microsoft.com/office/drawing/2014/main" id="{4D1B706D-53A3-43B1-97C4-887F79C86A9C}"/>
              </a:ext>
            </a:extLst>
          </p:cNvPr>
          <p:cNvSpPr/>
          <p:nvPr/>
        </p:nvSpPr>
        <p:spPr>
          <a:xfrm>
            <a:off x="1666838" y="4465710"/>
            <a:ext cx="5598392" cy="523220"/>
          </a:xfrm>
          <a:prstGeom prst="rect">
            <a:avLst/>
          </a:prstGeom>
        </p:spPr>
        <p:txBody>
          <a:bodyPr wrap="none">
            <a:spAutoFit/>
          </a:bodyPr>
          <a:lstStyle/>
          <a:p>
            <a:r>
              <a:rPr lang="en-SG" sz="2800" b="1" dirty="0">
                <a:solidFill>
                  <a:schemeClr val="tx2"/>
                </a:solidFill>
              </a:rPr>
              <a:t>SVM - Probability that is FAKE: 100%</a:t>
            </a:r>
          </a:p>
        </p:txBody>
      </p:sp>
      <p:sp>
        <p:nvSpPr>
          <p:cNvPr id="8" name="Rectangle 7">
            <a:extLst>
              <a:ext uri="{FF2B5EF4-FFF2-40B4-BE49-F238E27FC236}">
                <a16:creationId xmlns:a16="http://schemas.microsoft.com/office/drawing/2014/main" id="{9F4A3904-D4EA-4750-8145-71D788C310B6}"/>
              </a:ext>
            </a:extLst>
          </p:cNvPr>
          <p:cNvSpPr/>
          <p:nvPr/>
        </p:nvSpPr>
        <p:spPr>
          <a:xfrm>
            <a:off x="1600200" y="4876800"/>
            <a:ext cx="5534400" cy="523220"/>
          </a:xfrm>
          <a:prstGeom prst="rect">
            <a:avLst/>
          </a:prstGeom>
        </p:spPr>
        <p:txBody>
          <a:bodyPr wrap="none">
            <a:spAutoFit/>
          </a:bodyPr>
          <a:lstStyle/>
          <a:p>
            <a:r>
              <a:rPr lang="en-SG" sz="2800" b="1" dirty="0">
                <a:solidFill>
                  <a:schemeClr val="tx2"/>
                </a:solidFill>
              </a:rPr>
              <a:t>LSTM - Probability that is FAKE: 87%</a:t>
            </a:r>
            <a:endParaRPr lang="en-US" sz="2800" b="1" dirty="0">
              <a:solidFill>
                <a:schemeClr val="tx2"/>
              </a:solidFill>
            </a:endParaRPr>
          </a:p>
        </p:txBody>
      </p:sp>
    </p:spTree>
    <p:extLst>
      <p:ext uri="{BB962C8B-B14F-4D97-AF65-F5344CB8AC3E}">
        <p14:creationId xmlns:p14="http://schemas.microsoft.com/office/powerpoint/2010/main" val="28065442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500"/>
                                        <p:tgtEl>
                                          <p:spTgt spid="10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nodeType="withEffect">
                                  <p:stCondLst>
                                    <p:cond delay="0"/>
                                  </p:stCondLst>
                                  <p:childTnLst>
                                    <p:set>
                                      <p:cBhvr>
                                        <p:cTn id="19" dur="1" fill="hold">
                                          <p:stCondLst>
                                            <p:cond delay="0"/>
                                          </p:stCondLst>
                                        </p:cTn>
                                        <p:tgtEl>
                                          <p:spTgt spid="194"/>
                                        </p:tgtEl>
                                        <p:attrNameLst>
                                          <p:attrName>style.visibility</p:attrName>
                                        </p:attrNameLst>
                                      </p:cBhvr>
                                      <p:to>
                                        <p:strVal val="visible"/>
                                      </p:to>
                                    </p:set>
                                    <p:animEffect transition="in" filter="fade">
                                      <p:cBhvr>
                                        <p:cTn id="20" dur="500"/>
                                        <p:tgtEl>
                                          <p:spTgt spid="194"/>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par>
                                <p:cTn id="36" presetID="10" presetClass="entr" presetSubtype="0" fill="hold" nodeType="withEffect">
                                  <p:stCondLst>
                                    <p:cond delay="0"/>
                                  </p:stCondLst>
                                  <p:childTnLst>
                                    <p:set>
                                      <p:cBhvr>
                                        <p:cTn id="37" dur="1" fill="hold">
                                          <p:stCondLst>
                                            <p:cond delay="0"/>
                                          </p:stCondLst>
                                        </p:cTn>
                                        <p:tgtEl>
                                          <p:spTgt spid="53"/>
                                        </p:tgtEl>
                                        <p:attrNameLst>
                                          <p:attrName>style.visibility</p:attrName>
                                        </p:attrNameLst>
                                      </p:cBhvr>
                                      <p:to>
                                        <p:strVal val="visible"/>
                                      </p:to>
                                    </p:set>
                                    <p:animEffect transition="in" filter="fade">
                                      <p:cBhvr>
                                        <p:cTn id="38"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3164049" y="2367171"/>
            <a:ext cx="5863902" cy="2123658"/>
          </a:xfrm>
          <a:prstGeom prst="rect">
            <a:avLst/>
          </a:prstGeom>
          <a:noFill/>
        </p:spPr>
        <p:txBody>
          <a:bodyPr wrap="square" rtlCol="0">
            <a:spAutoFit/>
          </a:bodyPr>
          <a:lstStyle/>
          <a:p>
            <a:pPr algn="ctr" defTabSz="914126"/>
            <a:r>
              <a:rPr lang="en-US" sz="6600" dirty="0">
                <a:solidFill>
                  <a:schemeClr val="tx2"/>
                </a:solidFill>
                <a:latin typeface="Arial" panose="020B0604020202020204" pitchFamily="34" charset="0"/>
                <a:cs typeface="Arial" panose="020B0604020202020204" pitchFamily="34" charset="0"/>
              </a:rPr>
              <a:t>Let’s play a quick game</a:t>
            </a:r>
          </a:p>
        </p:txBody>
      </p:sp>
      <p:sp>
        <p:nvSpPr>
          <p:cNvPr id="2" name="Slide Number Placeholder 1">
            <a:extLst>
              <a:ext uri="{FF2B5EF4-FFF2-40B4-BE49-F238E27FC236}">
                <a16:creationId xmlns:a16="http://schemas.microsoft.com/office/drawing/2014/main" id="{7BF36FC6-FA55-4583-814F-1ABA16CBCD82}"/>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a:t>
            </a:fld>
            <a:endParaRPr lang="en-US">
              <a:solidFill>
                <a:prstClr val="black">
                  <a:tint val="75000"/>
                </a:prstClr>
              </a:solidFill>
            </a:endParaRPr>
          </a:p>
        </p:txBody>
      </p:sp>
    </p:spTree>
    <p:extLst>
      <p:ext uri="{BB962C8B-B14F-4D97-AF65-F5344CB8AC3E}">
        <p14:creationId xmlns:p14="http://schemas.microsoft.com/office/powerpoint/2010/main" val="33303126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7" name="Group 106"/>
          <p:cNvGrpSpPr/>
          <p:nvPr/>
        </p:nvGrpSpPr>
        <p:grpSpPr>
          <a:xfrm>
            <a:off x="228600" y="1447800"/>
            <a:ext cx="11734799" cy="1919644"/>
            <a:chOff x="3961294" y="1462930"/>
            <a:chExt cx="11737855" cy="1122088"/>
          </a:xfrm>
        </p:grpSpPr>
        <p:sp>
          <p:nvSpPr>
            <p:cNvPr id="4" name="Rectangle 3"/>
            <p:cNvSpPr/>
            <p:nvPr/>
          </p:nvSpPr>
          <p:spPr>
            <a:xfrm>
              <a:off x="4690885" y="1471730"/>
              <a:ext cx="6465957" cy="110448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13" name="TextBox 12"/>
            <p:cNvSpPr txBox="1"/>
            <p:nvPr/>
          </p:nvSpPr>
          <p:spPr>
            <a:xfrm>
              <a:off x="5219275" y="1510761"/>
              <a:ext cx="10479874" cy="485592"/>
            </a:xfrm>
            <a:prstGeom prst="rect">
              <a:avLst/>
            </a:prstGeom>
            <a:noFill/>
          </p:spPr>
          <p:txBody>
            <a:bodyPr wrap="square" rtlCol="0" anchor="ctr">
              <a:spAutoFit/>
            </a:bodyPr>
            <a:lstStyle/>
            <a:p>
              <a:r>
                <a:rPr lang="en-SG" sz="2399" dirty="0"/>
                <a:t>“In 2017, Lee Hsien Loong said he wanted to focus his time to be the best </a:t>
              </a:r>
              <a:r>
                <a:rPr lang="en-SG" sz="2399" dirty="0" err="1"/>
                <a:t>Pokemon</a:t>
              </a:r>
              <a:r>
                <a:rPr lang="en-SG" sz="2399" dirty="0"/>
                <a:t> Master, like no one ever was.“</a:t>
              </a:r>
            </a:p>
          </p:txBody>
        </p:sp>
        <p:sp>
          <p:nvSpPr>
            <p:cNvPr id="103" name="Oval 102"/>
            <p:cNvSpPr>
              <a:spLocks noChangeAspect="1"/>
            </p:cNvSpPr>
            <p:nvPr/>
          </p:nvSpPr>
          <p:spPr>
            <a:xfrm>
              <a:off x="3961294" y="1462930"/>
              <a:ext cx="1257982" cy="1122088"/>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dirty="0">
                  <a:solidFill>
                    <a:schemeClr val="bg1"/>
                  </a:solidFill>
                  <a:latin typeface="Arial" pitchFamily="34" charset="0"/>
                  <a:cs typeface="Arial" pitchFamily="34" charset="0"/>
                </a:rPr>
                <a:t>3</a:t>
              </a:r>
            </a:p>
          </p:txBody>
        </p:sp>
      </p:grpSp>
      <p:grpSp>
        <p:nvGrpSpPr>
          <p:cNvPr id="6" name="Group 5"/>
          <p:cNvGrpSpPr/>
          <p:nvPr/>
        </p:nvGrpSpPr>
        <p:grpSpPr>
          <a:xfrm>
            <a:off x="76200" y="4081993"/>
            <a:ext cx="12115800" cy="1904159"/>
            <a:chOff x="4820344" y="3243971"/>
            <a:chExt cx="12039600" cy="1129014"/>
          </a:xfrm>
        </p:grpSpPr>
        <p:sp>
          <p:nvSpPr>
            <p:cNvPr id="19" name="Rectangle 18"/>
            <p:cNvSpPr/>
            <p:nvPr/>
          </p:nvSpPr>
          <p:spPr>
            <a:xfrm>
              <a:off x="5447627" y="3268786"/>
              <a:ext cx="6464271" cy="110419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21" name="TextBox 20"/>
            <p:cNvSpPr txBox="1"/>
            <p:nvPr/>
          </p:nvSpPr>
          <p:spPr>
            <a:xfrm>
              <a:off x="6069598" y="3292596"/>
              <a:ext cx="10790346" cy="492562"/>
            </a:xfrm>
            <a:prstGeom prst="rect">
              <a:avLst/>
            </a:prstGeom>
            <a:noFill/>
          </p:spPr>
          <p:txBody>
            <a:bodyPr wrap="square" rtlCol="0" anchor="ctr">
              <a:spAutoFit/>
            </a:bodyPr>
            <a:lstStyle/>
            <a:p>
              <a:r>
                <a:rPr lang="en-SG" sz="2399" dirty="0"/>
                <a:t>"In </a:t>
              </a:r>
              <a:r>
                <a:rPr lang="en-SG" sz="2399" dirty="0">
                  <a:highlight>
                    <a:srgbClr val="00FF00"/>
                  </a:highlight>
                </a:rPr>
                <a:t>2018,</a:t>
              </a:r>
              <a:r>
                <a:rPr lang="en-SG" sz="2399" dirty="0"/>
                <a:t> Lee Hsien Loong </a:t>
              </a:r>
              <a:r>
                <a:rPr lang="en-SG" sz="2399" dirty="0">
                  <a:highlight>
                    <a:srgbClr val="00FF00"/>
                  </a:highlight>
                </a:rPr>
                <a:t>added</a:t>
              </a:r>
              <a:r>
                <a:rPr lang="en-SG" sz="2399" dirty="0"/>
                <a:t> he wanted to focus his time to be the best </a:t>
              </a:r>
              <a:r>
                <a:rPr lang="en-SG" sz="2399" dirty="0" err="1"/>
                <a:t>Pokemon</a:t>
              </a:r>
              <a:r>
                <a:rPr lang="en-SG" sz="2399" dirty="0"/>
                <a:t> Master, like no one ever was.“</a:t>
              </a:r>
            </a:p>
          </p:txBody>
        </p:sp>
        <p:sp>
          <p:nvSpPr>
            <p:cNvPr id="105" name="Oval 104"/>
            <p:cNvSpPr>
              <a:spLocks noChangeAspect="1"/>
            </p:cNvSpPr>
            <p:nvPr/>
          </p:nvSpPr>
          <p:spPr>
            <a:xfrm>
              <a:off x="4820344" y="3243971"/>
              <a:ext cx="1180349" cy="1121795"/>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dirty="0">
                  <a:solidFill>
                    <a:schemeClr val="bg1"/>
                  </a:solidFill>
                  <a:latin typeface="Arial" pitchFamily="34" charset="0"/>
                  <a:cs typeface="Arial" pitchFamily="34" charset="0"/>
                </a:rPr>
                <a:t>4</a:t>
              </a:r>
            </a:p>
          </p:txBody>
        </p:sp>
      </p:grpSp>
      <p:sp>
        <p:nvSpPr>
          <p:cNvPr id="172" name="TextBox 171">
            <a:extLst>
              <a:ext uri="{FF2B5EF4-FFF2-40B4-BE49-F238E27FC236}">
                <a16:creationId xmlns:a16="http://schemas.microsoft.com/office/drawing/2014/main" id="{5016967E-21B7-4095-8BA2-DEB07B0D1425}"/>
              </a:ext>
            </a:extLst>
          </p:cNvPr>
          <p:cNvSpPr txBox="1"/>
          <p:nvPr/>
        </p:nvSpPr>
        <p:spPr>
          <a:xfrm>
            <a:off x="642280" y="273133"/>
            <a:ext cx="10907439" cy="707886"/>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Predictions</a:t>
            </a:r>
          </a:p>
        </p:txBody>
      </p:sp>
      <p:grpSp>
        <p:nvGrpSpPr>
          <p:cNvPr id="17" name="Group 16">
            <a:extLst>
              <a:ext uri="{FF2B5EF4-FFF2-40B4-BE49-F238E27FC236}">
                <a16:creationId xmlns:a16="http://schemas.microsoft.com/office/drawing/2014/main" id="{A354256D-8747-4F58-9CCD-6B5753A7B818}"/>
              </a:ext>
            </a:extLst>
          </p:cNvPr>
          <p:cNvGrpSpPr/>
          <p:nvPr/>
        </p:nvGrpSpPr>
        <p:grpSpPr>
          <a:xfrm>
            <a:off x="10463988" y="2461444"/>
            <a:ext cx="855587" cy="1104203"/>
            <a:chOff x="1903412" y="1676400"/>
            <a:chExt cx="1776606" cy="2835299"/>
          </a:xfrm>
        </p:grpSpPr>
        <p:sp>
          <p:nvSpPr>
            <p:cNvPr id="18" name="Freeform 7">
              <a:extLst>
                <a:ext uri="{FF2B5EF4-FFF2-40B4-BE49-F238E27FC236}">
                  <a16:creationId xmlns:a16="http://schemas.microsoft.com/office/drawing/2014/main" id="{8EB2393B-0BF3-480C-A822-E170E6E9A571}"/>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 name="Freeform 8">
              <a:extLst>
                <a:ext uri="{FF2B5EF4-FFF2-40B4-BE49-F238E27FC236}">
                  <a16:creationId xmlns:a16="http://schemas.microsoft.com/office/drawing/2014/main" id="{F0B9E4F4-8170-4238-A8B9-87813F2A5E43}"/>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 name="Freeform 24">
              <a:extLst>
                <a:ext uri="{FF2B5EF4-FFF2-40B4-BE49-F238E27FC236}">
                  <a16:creationId xmlns:a16="http://schemas.microsoft.com/office/drawing/2014/main" id="{5447EA7B-6830-426E-8BFF-147A8FDD4EFD}"/>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 name="Freeform 25">
              <a:extLst>
                <a:ext uri="{FF2B5EF4-FFF2-40B4-BE49-F238E27FC236}">
                  <a16:creationId xmlns:a16="http://schemas.microsoft.com/office/drawing/2014/main" id="{A579B6C8-F3F7-411B-9D17-AE7A17AA987A}"/>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 name="Freeform 26">
              <a:extLst>
                <a:ext uri="{FF2B5EF4-FFF2-40B4-BE49-F238E27FC236}">
                  <a16:creationId xmlns:a16="http://schemas.microsoft.com/office/drawing/2014/main" id="{589A601A-C663-4D18-9C87-FA1C41B57150}"/>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 name="Freeform 27">
              <a:extLst>
                <a:ext uri="{FF2B5EF4-FFF2-40B4-BE49-F238E27FC236}">
                  <a16:creationId xmlns:a16="http://schemas.microsoft.com/office/drawing/2014/main" id="{C8541EA5-DBCC-401E-915C-F7F68FBA2CD5}"/>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6" name="Freeform 28">
              <a:extLst>
                <a:ext uri="{FF2B5EF4-FFF2-40B4-BE49-F238E27FC236}">
                  <a16:creationId xmlns:a16="http://schemas.microsoft.com/office/drawing/2014/main" id="{3AA8217A-7269-4ABA-A53B-7FB11F1CA92F}"/>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7" name="Freeform 29">
              <a:extLst>
                <a:ext uri="{FF2B5EF4-FFF2-40B4-BE49-F238E27FC236}">
                  <a16:creationId xmlns:a16="http://schemas.microsoft.com/office/drawing/2014/main" id="{D1787E55-7EF8-4D6A-AC7D-73198089A424}"/>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8" name="Group 27">
              <a:extLst>
                <a:ext uri="{FF2B5EF4-FFF2-40B4-BE49-F238E27FC236}">
                  <a16:creationId xmlns:a16="http://schemas.microsoft.com/office/drawing/2014/main" id="{DBECC577-3331-46C5-86DF-9CB502A5592A}"/>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37" name="Freeform 17">
                <a:extLst>
                  <a:ext uri="{FF2B5EF4-FFF2-40B4-BE49-F238E27FC236}">
                    <a16:creationId xmlns:a16="http://schemas.microsoft.com/office/drawing/2014/main" id="{7570EACE-1A1E-46E5-ABA9-539BAEE79568}"/>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8" name="Freeform 18">
                <a:extLst>
                  <a:ext uri="{FF2B5EF4-FFF2-40B4-BE49-F238E27FC236}">
                    <a16:creationId xmlns:a16="http://schemas.microsoft.com/office/drawing/2014/main" id="{6ABAE577-79EA-457B-BF30-CFDB9AED98FE}"/>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9" name="Oval 38">
                <a:extLst>
                  <a:ext uri="{FF2B5EF4-FFF2-40B4-BE49-F238E27FC236}">
                    <a16:creationId xmlns:a16="http://schemas.microsoft.com/office/drawing/2014/main" id="{DB352983-BD67-4285-8346-ECD1433C48EC}"/>
                  </a:ext>
                </a:extLst>
              </p:cNvPr>
              <p:cNvSpPr/>
              <p:nvPr/>
            </p:nvSpPr>
            <p:spPr>
              <a:xfrm>
                <a:off x="5773858" y="1719807"/>
                <a:ext cx="648976" cy="66195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9" name="Group 28">
              <a:extLst>
                <a:ext uri="{FF2B5EF4-FFF2-40B4-BE49-F238E27FC236}">
                  <a16:creationId xmlns:a16="http://schemas.microsoft.com/office/drawing/2014/main" id="{27F3C4F6-062E-415B-A0D4-7CB49F1A0CAA}"/>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34" name="Freeform 13">
                <a:extLst>
                  <a:ext uri="{FF2B5EF4-FFF2-40B4-BE49-F238E27FC236}">
                    <a16:creationId xmlns:a16="http://schemas.microsoft.com/office/drawing/2014/main" id="{6B53244A-8456-4C7C-AE20-05E5166E2D46}"/>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5" name="Freeform 14">
                <a:extLst>
                  <a:ext uri="{FF2B5EF4-FFF2-40B4-BE49-F238E27FC236}">
                    <a16:creationId xmlns:a16="http://schemas.microsoft.com/office/drawing/2014/main" id="{AC2D3C78-3122-4E63-A81D-E57C8698610D}"/>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6" name="Oval 35">
                <a:extLst>
                  <a:ext uri="{FF2B5EF4-FFF2-40B4-BE49-F238E27FC236}">
                    <a16:creationId xmlns:a16="http://schemas.microsoft.com/office/drawing/2014/main" id="{E7F43770-4A33-434E-91EB-2AB661F81ED3}"/>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30" name="Group 29">
              <a:extLst>
                <a:ext uri="{FF2B5EF4-FFF2-40B4-BE49-F238E27FC236}">
                  <a16:creationId xmlns:a16="http://schemas.microsoft.com/office/drawing/2014/main" id="{DAC0CDF6-EB68-48EF-93B5-CA5E8763495F}"/>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31" name="Freeform 9">
                <a:extLst>
                  <a:ext uri="{FF2B5EF4-FFF2-40B4-BE49-F238E27FC236}">
                    <a16:creationId xmlns:a16="http://schemas.microsoft.com/office/drawing/2014/main" id="{D5EE8BAE-3FCC-43B9-847E-6663B9B7A5D9}"/>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Freeform 12">
                <a:extLst>
                  <a:ext uri="{FF2B5EF4-FFF2-40B4-BE49-F238E27FC236}">
                    <a16:creationId xmlns:a16="http://schemas.microsoft.com/office/drawing/2014/main" id="{4A25E269-3D55-4C00-B8B1-731F018DC78B}"/>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Oval 32">
                <a:extLst>
                  <a:ext uri="{FF2B5EF4-FFF2-40B4-BE49-F238E27FC236}">
                    <a16:creationId xmlns:a16="http://schemas.microsoft.com/office/drawing/2014/main" id="{4028C99F-5CA6-400A-9553-F5E3B4A8EF54}"/>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40" name="Group 39">
            <a:extLst>
              <a:ext uri="{FF2B5EF4-FFF2-40B4-BE49-F238E27FC236}">
                <a16:creationId xmlns:a16="http://schemas.microsoft.com/office/drawing/2014/main" id="{01448154-9FE9-43F2-8260-2334E8BFF1E1}"/>
              </a:ext>
            </a:extLst>
          </p:cNvPr>
          <p:cNvGrpSpPr/>
          <p:nvPr/>
        </p:nvGrpSpPr>
        <p:grpSpPr>
          <a:xfrm>
            <a:off x="10466175" y="5118858"/>
            <a:ext cx="855587" cy="1104203"/>
            <a:chOff x="1903412" y="1676400"/>
            <a:chExt cx="1776606" cy="2835299"/>
          </a:xfrm>
        </p:grpSpPr>
        <p:sp>
          <p:nvSpPr>
            <p:cNvPr id="41" name="Freeform 7">
              <a:extLst>
                <a:ext uri="{FF2B5EF4-FFF2-40B4-BE49-F238E27FC236}">
                  <a16:creationId xmlns:a16="http://schemas.microsoft.com/office/drawing/2014/main" id="{7D0595DF-7CCA-4764-9B6D-854B0D49FA56}"/>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2" name="Freeform 8">
              <a:extLst>
                <a:ext uri="{FF2B5EF4-FFF2-40B4-BE49-F238E27FC236}">
                  <a16:creationId xmlns:a16="http://schemas.microsoft.com/office/drawing/2014/main" id="{317F34EB-965D-4C29-B16D-9161B693C3F4}"/>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3" name="Freeform 24">
              <a:extLst>
                <a:ext uri="{FF2B5EF4-FFF2-40B4-BE49-F238E27FC236}">
                  <a16:creationId xmlns:a16="http://schemas.microsoft.com/office/drawing/2014/main" id="{88816451-0C5A-4F3A-AA46-8F696AA646B7}"/>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4" name="Freeform 25">
              <a:extLst>
                <a:ext uri="{FF2B5EF4-FFF2-40B4-BE49-F238E27FC236}">
                  <a16:creationId xmlns:a16="http://schemas.microsoft.com/office/drawing/2014/main" id="{71361E25-A793-4080-BAE8-CCECFFBAC3F8}"/>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5" name="Freeform 26">
              <a:extLst>
                <a:ext uri="{FF2B5EF4-FFF2-40B4-BE49-F238E27FC236}">
                  <a16:creationId xmlns:a16="http://schemas.microsoft.com/office/drawing/2014/main" id="{4AD024E9-34CC-48C0-B398-EFF844B40011}"/>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 name="Freeform 27">
              <a:extLst>
                <a:ext uri="{FF2B5EF4-FFF2-40B4-BE49-F238E27FC236}">
                  <a16:creationId xmlns:a16="http://schemas.microsoft.com/office/drawing/2014/main" id="{636F5458-C3E6-47EA-8E11-B69D2BC4C213}"/>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 name="Freeform 28">
              <a:extLst>
                <a:ext uri="{FF2B5EF4-FFF2-40B4-BE49-F238E27FC236}">
                  <a16:creationId xmlns:a16="http://schemas.microsoft.com/office/drawing/2014/main" id="{4D46079D-4936-44D7-97ED-99F516F2962D}"/>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8" name="Freeform 29">
              <a:extLst>
                <a:ext uri="{FF2B5EF4-FFF2-40B4-BE49-F238E27FC236}">
                  <a16:creationId xmlns:a16="http://schemas.microsoft.com/office/drawing/2014/main" id="{85523E09-6B5A-437C-AF5F-CB4F2E567678}"/>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49" name="Group 48">
              <a:extLst>
                <a:ext uri="{FF2B5EF4-FFF2-40B4-BE49-F238E27FC236}">
                  <a16:creationId xmlns:a16="http://schemas.microsoft.com/office/drawing/2014/main" id="{2CB5000F-C5A1-4715-AE00-D0BB3E34234E}"/>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58" name="Freeform 17">
                <a:extLst>
                  <a:ext uri="{FF2B5EF4-FFF2-40B4-BE49-F238E27FC236}">
                    <a16:creationId xmlns:a16="http://schemas.microsoft.com/office/drawing/2014/main" id="{0274D0AB-7DE1-4B57-A0E2-2DB5A610CE1E}"/>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9" name="Freeform 18">
                <a:extLst>
                  <a:ext uri="{FF2B5EF4-FFF2-40B4-BE49-F238E27FC236}">
                    <a16:creationId xmlns:a16="http://schemas.microsoft.com/office/drawing/2014/main" id="{57A11F14-5FEA-4DBC-8EC8-DE452FAB3E54}"/>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0" name="Oval 59">
                <a:extLst>
                  <a:ext uri="{FF2B5EF4-FFF2-40B4-BE49-F238E27FC236}">
                    <a16:creationId xmlns:a16="http://schemas.microsoft.com/office/drawing/2014/main" id="{1B335364-4138-4767-A9F2-46957F51494F}"/>
                  </a:ext>
                </a:extLst>
              </p:cNvPr>
              <p:cNvSpPr/>
              <p:nvPr/>
            </p:nvSpPr>
            <p:spPr>
              <a:xfrm>
                <a:off x="5773858" y="1719807"/>
                <a:ext cx="648976" cy="66195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50" name="Group 49">
              <a:extLst>
                <a:ext uri="{FF2B5EF4-FFF2-40B4-BE49-F238E27FC236}">
                  <a16:creationId xmlns:a16="http://schemas.microsoft.com/office/drawing/2014/main" id="{8817C2D0-978A-4F7E-8B95-8F2A7F03E38E}"/>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55" name="Freeform 13">
                <a:extLst>
                  <a:ext uri="{FF2B5EF4-FFF2-40B4-BE49-F238E27FC236}">
                    <a16:creationId xmlns:a16="http://schemas.microsoft.com/office/drawing/2014/main" id="{2053E30E-A429-4D38-AF0A-A1C9F720A90A}"/>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6" name="Freeform 14">
                <a:extLst>
                  <a:ext uri="{FF2B5EF4-FFF2-40B4-BE49-F238E27FC236}">
                    <a16:creationId xmlns:a16="http://schemas.microsoft.com/office/drawing/2014/main" id="{E20A07A5-1584-4580-9707-D2B50C081191}"/>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7" name="Oval 56">
                <a:extLst>
                  <a:ext uri="{FF2B5EF4-FFF2-40B4-BE49-F238E27FC236}">
                    <a16:creationId xmlns:a16="http://schemas.microsoft.com/office/drawing/2014/main" id="{918E5CD7-0EFB-4041-9B20-1B0C8DCA4CE4}"/>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51" name="Group 50">
              <a:extLst>
                <a:ext uri="{FF2B5EF4-FFF2-40B4-BE49-F238E27FC236}">
                  <a16:creationId xmlns:a16="http://schemas.microsoft.com/office/drawing/2014/main" id="{E2F5EBEA-8D9D-476B-9155-94DC7B609E61}"/>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52" name="Freeform 9">
                <a:extLst>
                  <a:ext uri="{FF2B5EF4-FFF2-40B4-BE49-F238E27FC236}">
                    <a16:creationId xmlns:a16="http://schemas.microsoft.com/office/drawing/2014/main" id="{2E745EFA-658F-4AED-A789-D9A570F60E97}"/>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3" name="Freeform 12">
                <a:extLst>
                  <a:ext uri="{FF2B5EF4-FFF2-40B4-BE49-F238E27FC236}">
                    <a16:creationId xmlns:a16="http://schemas.microsoft.com/office/drawing/2014/main" id="{47ED2BA3-3514-45A3-ACF0-86AF3B063AAB}"/>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4" name="Oval 53">
                <a:extLst>
                  <a:ext uri="{FF2B5EF4-FFF2-40B4-BE49-F238E27FC236}">
                    <a16:creationId xmlns:a16="http://schemas.microsoft.com/office/drawing/2014/main" id="{061F8136-B529-45D5-B55D-1F155BDAF0FD}"/>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sp>
        <p:nvSpPr>
          <p:cNvPr id="2" name="Slide Number Placeholder 1">
            <a:extLst>
              <a:ext uri="{FF2B5EF4-FFF2-40B4-BE49-F238E27FC236}">
                <a16:creationId xmlns:a16="http://schemas.microsoft.com/office/drawing/2014/main" id="{E334B527-5499-493E-BB7F-4E9E24AD616E}"/>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20</a:t>
            </a:fld>
            <a:endParaRPr lang="en-US">
              <a:solidFill>
                <a:prstClr val="black">
                  <a:tint val="75000"/>
                </a:prstClr>
              </a:solidFill>
            </a:endParaRPr>
          </a:p>
        </p:txBody>
      </p:sp>
      <p:sp>
        <p:nvSpPr>
          <p:cNvPr id="3" name="Rectangle 2">
            <a:extLst>
              <a:ext uri="{FF2B5EF4-FFF2-40B4-BE49-F238E27FC236}">
                <a16:creationId xmlns:a16="http://schemas.microsoft.com/office/drawing/2014/main" id="{570A2E30-A502-4E69-912A-9C49B7ED57AA}"/>
              </a:ext>
            </a:extLst>
          </p:cNvPr>
          <p:cNvSpPr/>
          <p:nvPr/>
        </p:nvSpPr>
        <p:spPr>
          <a:xfrm>
            <a:off x="1594654" y="2320219"/>
            <a:ext cx="4717958" cy="461537"/>
          </a:xfrm>
          <a:prstGeom prst="rect">
            <a:avLst/>
          </a:prstGeom>
        </p:spPr>
        <p:txBody>
          <a:bodyPr wrap="none">
            <a:spAutoFit/>
          </a:bodyPr>
          <a:lstStyle/>
          <a:p>
            <a:r>
              <a:rPr lang="en-SG" sz="2399" b="1" dirty="0">
                <a:solidFill>
                  <a:schemeClr val="tx2"/>
                </a:solidFill>
              </a:rPr>
              <a:t>SVM – Probability that is FAKE: 96%</a:t>
            </a:r>
          </a:p>
        </p:txBody>
      </p:sp>
      <p:sp>
        <p:nvSpPr>
          <p:cNvPr id="5" name="Rectangle 4">
            <a:extLst>
              <a:ext uri="{FF2B5EF4-FFF2-40B4-BE49-F238E27FC236}">
                <a16:creationId xmlns:a16="http://schemas.microsoft.com/office/drawing/2014/main" id="{CDD5488E-9562-4E40-ADAD-5E9D024F19B7}"/>
              </a:ext>
            </a:extLst>
          </p:cNvPr>
          <p:cNvSpPr/>
          <p:nvPr/>
        </p:nvSpPr>
        <p:spPr>
          <a:xfrm>
            <a:off x="1639318" y="2748972"/>
            <a:ext cx="4596258" cy="461537"/>
          </a:xfrm>
          <a:prstGeom prst="rect">
            <a:avLst/>
          </a:prstGeom>
        </p:spPr>
        <p:txBody>
          <a:bodyPr wrap="none">
            <a:spAutoFit/>
          </a:bodyPr>
          <a:lstStyle/>
          <a:p>
            <a:r>
              <a:rPr lang="en-SG" sz="2399" b="1" dirty="0">
                <a:solidFill>
                  <a:schemeClr val="tx2"/>
                </a:solidFill>
              </a:rPr>
              <a:t>LSTM Probability that is FAKE: 83%</a:t>
            </a:r>
            <a:endParaRPr lang="en-US" sz="2399" b="1" dirty="0">
              <a:solidFill>
                <a:schemeClr val="tx2"/>
              </a:solidFill>
            </a:endParaRPr>
          </a:p>
        </p:txBody>
      </p:sp>
      <p:sp>
        <p:nvSpPr>
          <p:cNvPr id="7" name="Rectangle 6">
            <a:extLst>
              <a:ext uri="{FF2B5EF4-FFF2-40B4-BE49-F238E27FC236}">
                <a16:creationId xmlns:a16="http://schemas.microsoft.com/office/drawing/2014/main" id="{D454D37E-1C36-4326-B789-0ABE14A04DFD}"/>
              </a:ext>
            </a:extLst>
          </p:cNvPr>
          <p:cNvSpPr/>
          <p:nvPr/>
        </p:nvSpPr>
        <p:spPr>
          <a:xfrm>
            <a:off x="1382142" y="4948663"/>
            <a:ext cx="4562467" cy="461537"/>
          </a:xfrm>
          <a:prstGeom prst="rect">
            <a:avLst/>
          </a:prstGeom>
        </p:spPr>
        <p:txBody>
          <a:bodyPr wrap="none">
            <a:spAutoFit/>
          </a:bodyPr>
          <a:lstStyle/>
          <a:p>
            <a:r>
              <a:rPr lang="en-SG" sz="2399" b="1" dirty="0">
                <a:solidFill>
                  <a:schemeClr val="tx2"/>
                </a:solidFill>
              </a:rPr>
              <a:t>SVM – Probability that is FAKE: 2%</a:t>
            </a:r>
          </a:p>
        </p:txBody>
      </p:sp>
      <p:sp>
        <p:nvSpPr>
          <p:cNvPr id="8" name="Rectangle 7">
            <a:extLst>
              <a:ext uri="{FF2B5EF4-FFF2-40B4-BE49-F238E27FC236}">
                <a16:creationId xmlns:a16="http://schemas.microsoft.com/office/drawing/2014/main" id="{F8EE837C-8079-479D-8C9F-F52D4A956CDA}"/>
              </a:ext>
            </a:extLst>
          </p:cNvPr>
          <p:cNvSpPr/>
          <p:nvPr/>
        </p:nvSpPr>
        <p:spPr>
          <a:xfrm>
            <a:off x="1371600" y="5338050"/>
            <a:ext cx="4596258" cy="461537"/>
          </a:xfrm>
          <a:prstGeom prst="rect">
            <a:avLst/>
          </a:prstGeom>
        </p:spPr>
        <p:txBody>
          <a:bodyPr wrap="none">
            <a:spAutoFit/>
          </a:bodyPr>
          <a:lstStyle/>
          <a:p>
            <a:r>
              <a:rPr lang="en-SG" sz="2399" b="1" dirty="0">
                <a:solidFill>
                  <a:schemeClr val="tx2"/>
                </a:solidFill>
              </a:rPr>
              <a:t>LSTM Probability that is FAKE: 83%</a:t>
            </a:r>
            <a:endParaRPr lang="en-US" sz="2399" b="1" dirty="0">
              <a:solidFill>
                <a:schemeClr val="tx2"/>
              </a:solidFill>
            </a:endParaRPr>
          </a:p>
        </p:txBody>
      </p:sp>
    </p:spTree>
    <p:extLst>
      <p:ext uri="{BB962C8B-B14F-4D97-AF65-F5344CB8AC3E}">
        <p14:creationId xmlns:p14="http://schemas.microsoft.com/office/powerpoint/2010/main" val="642116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500"/>
                                        <p:tgtEl>
                                          <p:spTgt spid="10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nodeType="withEffect">
                                  <p:stCondLst>
                                    <p:cond delay="0"/>
                                  </p:stCondLst>
                                  <p:childTnLst>
                                    <p:set>
                                      <p:cBhvr>
                                        <p:cTn id="19" dur="1" fill="hold">
                                          <p:stCondLst>
                                            <p:cond delay="0"/>
                                          </p:stCondLst>
                                        </p:cTn>
                                        <p:tgtEl>
                                          <p:spTgt spid="17"/>
                                        </p:tgtEl>
                                        <p:attrNameLst>
                                          <p:attrName>style.visibility</p:attrName>
                                        </p:attrNameLst>
                                      </p:cBhvr>
                                      <p:to>
                                        <p:strVal val="visible"/>
                                      </p:to>
                                    </p:set>
                                    <p:animEffect transition="in" filter="fade">
                                      <p:cBhvr>
                                        <p:cTn id="20" dur="500"/>
                                        <p:tgtEl>
                                          <p:spTgt spid="1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fade">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par>
                                <p:cTn id="36" presetID="10" presetClass="entr" presetSubtype="0" fill="hold" nodeType="withEffect">
                                  <p:stCondLst>
                                    <p:cond delay="0"/>
                                  </p:stCondLst>
                                  <p:childTnLst>
                                    <p:set>
                                      <p:cBhvr>
                                        <p:cTn id="37" dur="1" fill="hold">
                                          <p:stCondLst>
                                            <p:cond delay="0"/>
                                          </p:stCondLst>
                                        </p:cTn>
                                        <p:tgtEl>
                                          <p:spTgt spid="40"/>
                                        </p:tgtEl>
                                        <p:attrNameLst>
                                          <p:attrName>style.visibility</p:attrName>
                                        </p:attrNameLst>
                                      </p:cBhvr>
                                      <p:to>
                                        <p:strVal val="visible"/>
                                      </p:to>
                                    </p:set>
                                    <p:animEffect transition="in" filter="fade">
                                      <p:cBhvr>
                                        <p:cTn id="38"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P spid="8"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838200" y="221287"/>
            <a:ext cx="10515600"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Accuracy on Train and Test Dataset </a:t>
            </a:r>
          </a:p>
        </p:txBody>
      </p:sp>
      <p:sp>
        <p:nvSpPr>
          <p:cNvPr id="2" name="Slide Number Placeholder 1">
            <a:extLst>
              <a:ext uri="{FF2B5EF4-FFF2-40B4-BE49-F238E27FC236}">
                <a16:creationId xmlns:a16="http://schemas.microsoft.com/office/drawing/2014/main" id="{5DA0C61A-156A-49C8-B304-3D0F7BC67B78}"/>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21</a:t>
            </a:fld>
            <a:endParaRPr lang="en-US">
              <a:solidFill>
                <a:prstClr val="black">
                  <a:tint val="75000"/>
                </a:prstClr>
              </a:solidFill>
            </a:endParaRPr>
          </a:p>
        </p:txBody>
      </p:sp>
      <p:sp>
        <p:nvSpPr>
          <p:cNvPr id="22" name="Rectangle 21">
            <a:extLst>
              <a:ext uri="{FF2B5EF4-FFF2-40B4-BE49-F238E27FC236}">
                <a16:creationId xmlns:a16="http://schemas.microsoft.com/office/drawing/2014/main" id="{B111B3CE-269E-466F-8692-118D058AE965}"/>
              </a:ext>
            </a:extLst>
          </p:cNvPr>
          <p:cNvSpPr/>
          <p:nvPr/>
        </p:nvSpPr>
        <p:spPr>
          <a:xfrm>
            <a:off x="1066800" y="1600200"/>
            <a:ext cx="9512858" cy="584775"/>
          </a:xfrm>
          <a:prstGeom prst="rect">
            <a:avLst/>
          </a:prstGeom>
        </p:spPr>
        <p:txBody>
          <a:bodyPr wrap="square">
            <a:spAutoFit/>
          </a:bodyPr>
          <a:lstStyle/>
          <a:p>
            <a:pPr defTabSz="914126">
              <a:spcAft>
                <a:spcPts val="1200"/>
              </a:spcAft>
            </a:pPr>
            <a:r>
              <a:rPr lang="en-US" sz="3200" dirty="0">
                <a:solidFill>
                  <a:prstClr val="black">
                    <a:lumMod val="75000"/>
                    <a:lumOff val="25000"/>
                  </a:prstClr>
                </a:solidFill>
                <a:latin typeface="Arial" panose="020B0604020202020204" pitchFamily="34" charset="0"/>
                <a:cs typeface="Arial" panose="020B0604020202020204" pitchFamily="34" charset="0"/>
              </a:rPr>
              <a:t>LSTM (Neural Network)</a:t>
            </a:r>
            <a:endParaRPr lang="en-US" dirty="0">
              <a:solidFill>
                <a:prstClr val="black">
                  <a:lumMod val="75000"/>
                  <a:lumOff val="25000"/>
                </a:prstClr>
              </a:solidFill>
              <a:latin typeface="Arial" panose="020B0604020202020204" pitchFamily="34" charset="0"/>
              <a:cs typeface="Arial" panose="020B0604020202020204" pitchFamily="34" charset="0"/>
            </a:endParaRPr>
          </a:p>
        </p:txBody>
      </p:sp>
      <p:sp>
        <p:nvSpPr>
          <p:cNvPr id="23" name="Rectangle 22">
            <a:extLst>
              <a:ext uri="{FF2B5EF4-FFF2-40B4-BE49-F238E27FC236}">
                <a16:creationId xmlns:a16="http://schemas.microsoft.com/office/drawing/2014/main" id="{1AEAC25A-ED47-4AD1-861B-2C516A198D77}"/>
              </a:ext>
            </a:extLst>
          </p:cNvPr>
          <p:cNvSpPr/>
          <p:nvPr/>
        </p:nvSpPr>
        <p:spPr>
          <a:xfrm>
            <a:off x="1143000" y="2875002"/>
            <a:ext cx="9512858" cy="1877437"/>
          </a:xfrm>
          <a:prstGeom prst="rect">
            <a:avLst/>
          </a:prstGeom>
        </p:spPr>
        <p:txBody>
          <a:bodyPr wrap="square">
            <a:spAutoFit/>
          </a:bodyPr>
          <a:lstStyle/>
          <a:p>
            <a:pPr defTabSz="914126">
              <a:spcAft>
                <a:spcPts val="1200"/>
              </a:spcAft>
            </a:pPr>
            <a:r>
              <a:rPr lang="en-US" sz="3200" dirty="0">
                <a:solidFill>
                  <a:prstClr val="black">
                    <a:lumMod val="75000"/>
                    <a:lumOff val="25000"/>
                  </a:prstClr>
                </a:solidFill>
                <a:latin typeface="Arial" panose="020B0604020202020204" pitchFamily="34" charset="0"/>
                <a:cs typeface="Arial" panose="020B0604020202020204" pitchFamily="34" charset="0"/>
              </a:rPr>
              <a:t>Prediction Accuracy of </a:t>
            </a:r>
          </a:p>
          <a:p>
            <a:pPr marL="457200" indent="-457200" defTabSz="914126">
              <a:spcAft>
                <a:spcPts val="1200"/>
              </a:spcAft>
              <a:buFont typeface="Arial" panose="020B0604020202020204" pitchFamily="34" charset="0"/>
              <a:buChar char="•"/>
            </a:pPr>
            <a:r>
              <a:rPr lang="en-US" sz="3200" dirty="0">
                <a:solidFill>
                  <a:prstClr val="black">
                    <a:lumMod val="75000"/>
                    <a:lumOff val="25000"/>
                  </a:prstClr>
                </a:solidFill>
                <a:latin typeface="Arial" panose="020B0604020202020204" pitchFamily="34" charset="0"/>
                <a:cs typeface="Arial" panose="020B0604020202020204" pitchFamily="34" charset="0"/>
              </a:rPr>
              <a:t>93% for Train Dataset</a:t>
            </a:r>
          </a:p>
          <a:p>
            <a:pPr marL="457200" indent="-457200" defTabSz="914126">
              <a:spcAft>
                <a:spcPts val="1200"/>
              </a:spcAft>
              <a:buFont typeface="Arial" panose="020B0604020202020204" pitchFamily="34" charset="0"/>
              <a:buChar char="•"/>
            </a:pPr>
            <a:r>
              <a:rPr lang="en-US" sz="3200" dirty="0">
                <a:solidFill>
                  <a:prstClr val="black">
                    <a:lumMod val="75000"/>
                    <a:lumOff val="25000"/>
                  </a:prstClr>
                </a:solidFill>
                <a:latin typeface="Arial" panose="020B0604020202020204" pitchFamily="34" charset="0"/>
                <a:cs typeface="Arial" panose="020B0604020202020204" pitchFamily="34" charset="0"/>
              </a:rPr>
              <a:t>89% for Test Dataset</a:t>
            </a:r>
          </a:p>
        </p:txBody>
      </p:sp>
    </p:spTree>
    <p:extLst>
      <p:ext uri="{BB962C8B-B14F-4D97-AF65-F5344CB8AC3E}">
        <p14:creationId xmlns:p14="http://schemas.microsoft.com/office/powerpoint/2010/main" val="231651162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1221473" y="1473569"/>
            <a:ext cx="8289984" cy="954107"/>
          </a:xfrm>
          <a:prstGeom prst="rect">
            <a:avLst/>
          </a:prstGeom>
        </p:spPr>
        <p:txBody>
          <a:bodyPr wrap="square">
            <a:spAutoFit/>
          </a:bodyPr>
          <a:lstStyle/>
          <a:p>
            <a:pPr marL="342900" indent="-342900" defTabSz="914126">
              <a:buFont typeface="Arial" panose="020B0604020202020204" pitchFamily="34" charset="0"/>
              <a:buChar char="•"/>
            </a:pPr>
            <a:r>
              <a:rPr lang="en-US" sz="2800" dirty="0">
                <a:solidFill>
                  <a:prstClr val="black">
                    <a:lumMod val="75000"/>
                    <a:lumOff val="25000"/>
                  </a:prstClr>
                </a:solidFill>
                <a:latin typeface="Arial" panose="020B0604020202020204" pitchFamily="34" charset="0"/>
                <a:cs typeface="Arial" panose="020B0604020202020204" pitchFamily="34" charset="0"/>
              </a:rPr>
              <a:t>Hard to differentiate fake news generated by bot with no context knowledge</a:t>
            </a:r>
          </a:p>
        </p:txBody>
      </p:sp>
      <p:sp>
        <p:nvSpPr>
          <p:cNvPr id="18" name="Rectangle 17"/>
          <p:cNvSpPr/>
          <p:nvPr/>
        </p:nvSpPr>
        <p:spPr>
          <a:xfrm>
            <a:off x="1238174" y="2917604"/>
            <a:ext cx="9211093" cy="1815882"/>
          </a:xfrm>
          <a:prstGeom prst="rect">
            <a:avLst/>
          </a:prstGeom>
        </p:spPr>
        <p:txBody>
          <a:bodyPr wrap="square">
            <a:spAutoFit/>
          </a:bodyPr>
          <a:lstStyle/>
          <a:p>
            <a:pPr marL="342900" indent="-342900" defTabSz="914126">
              <a:buFont typeface="Arial" panose="020B0604020202020204" pitchFamily="34" charset="0"/>
              <a:buChar char="•"/>
            </a:pPr>
            <a:r>
              <a:rPr lang="en-US" sz="2800" dirty="0">
                <a:solidFill>
                  <a:prstClr val="black">
                    <a:lumMod val="75000"/>
                    <a:lumOff val="25000"/>
                  </a:prstClr>
                </a:solidFill>
                <a:latin typeface="Arial" panose="020B0604020202020204" pitchFamily="34" charset="0"/>
                <a:cs typeface="Arial" panose="020B0604020202020204" pitchFamily="34" charset="0"/>
              </a:rPr>
              <a:t>Classical  Machine Learning Models with count based word embedding technique might score well with the context of dataset used, but look at what model has learned</a:t>
            </a:r>
          </a:p>
        </p:txBody>
      </p:sp>
      <p:sp>
        <p:nvSpPr>
          <p:cNvPr id="19" name="Rectangle 18"/>
          <p:cNvSpPr/>
          <p:nvPr/>
        </p:nvSpPr>
        <p:spPr>
          <a:xfrm>
            <a:off x="1214166" y="5065693"/>
            <a:ext cx="10592757" cy="954107"/>
          </a:xfrm>
          <a:prstGeom prst="rect">
            <a:avLst/>
          </a:prstGeom>
        </p:spPr>
        <p:txBody>
          <a:bodyPr wrap="square">
            <a:spAutoFit/>
          </a:bodyPr>
          <a:lstStyle/>
          <a:p>
            <a:pPr marL="342900" indent="-342900" defTabSz="914126">
              <a:buFont typeface="Arial" panose="020B0604020202020204" pitchFamily="34" charset="0"/>
              <a:buChar char="•"/>
            </a:pPr>
            <a:r>
              <a:rPr lang="en-US" sz="2800" dirty="0">
                <a:solidFill>
                  <a:prstClr val="black">
                    <a:lumMod val="75000"/>
                    <a:lumOff val="25000"/>
                  </a:prstClr>
                </a:solidFill>
                <a:latin typeface="Arial" panose="020B0604020202020204" pitchFamily="34" charset="0"/>
                <a:cs typeface="Arial" panose="020B0604020202020204" pitchFamily="34" charset="0"/>
              </a:rPr>
              <a:t>Word Vectorization + LSTM can be used to detect fake news based on the sematic associations and order structure of texts</a:t>
            </a:r>
          </a:p>
        </p:txBody>
      </p:sp>
      <p:sp>
        <p:nvSpPr>
          <p:cNvPr id="26" name="TextBox 25"/>
          <p:cNvSpPr txBox="1"/>
          <p:nvPr/>
        </p:nvSpPr>
        <p:spPr>
          <a:xfrm>
            <a:off x="3256952" y="263952"/>
            <a:ext cx="6092504"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My Takeaways</a:t>
            </a:r>
          </a:p>
        </p:txBody>
      </p:sp>
      <p:sp>
        <p:nvSpPr>
          <p:cNvPr id="2" name="Slide Number Placeholder 1">
            <a:extLst>
              <a:ext uri="{FF2B5EF4-FFF2-40B4-BE49-F238E27FC236}">
                <a16:creationId xmlns:a16="http://schemas.microsoft.com/office/drawing/2014/main" id="{B1CFB265-76EB-4C4C-A0BE-0E6FA174A053}"/>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22</a:t>
            </a:fld>
            <a:endParaRPr lang="en-US">
              <a:solidFill>
                <a:prstClr val="black">
                  <a:tint val="75000"/>
                </a:prstClr>
              </a:solidFill>
            </a:endParaRPr>
          </a:p>
        </p:txBody>
      </p:sp>
    </p:spTree>
    <p:extLst>
      <p:ext uri="{BB962C8B-B14F-4D97-AF65-F5344CB8AC3E}">
        <p14:creationId xmlns:p14="http://schemas.microsoft.com/office/powerpoint/2010/main" val="39017187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E4504E-500C-40D0-B86F-EED9BA4EC6DC}"/>
              </a:ext>
            </a:extLst>
          </p:cNvPr>
          <p:cNvSpPr txBox="1"/>
          <p:nvPr/>
        </p:nvSpPr>
        <p:spPr>
          <a:xfrm>
            <a:off x="2971800" y="2667000"/>
            <a:ext cx="5863902" cy="1200329"/>
          </a:xfrm>
          <a:prstGeom prst="rect">
            <a:avLst/>
          </a:prstGeom>
          <a:noFill/>
        </p:spPr>
        <p:txBody>
          <a:bodyPr wrap="square" rtlCol="0">
            <a:spAutoFit/>
          </a:bodyPr>
          <a:lstStyle/>
          <a:p>
            <a:pPr algn="ctr" defTabSz="914126"/>
            <a:r>
              <a:rPr lang="en-US" sz="7200" b="1" dirty="0">
                <a:solidFill>
                  <a:schemeClr val="tx2"/>
                </a:solidFill>
                <a:latin typeface="Arial" panose="020B0604020202020204" pitchFamily="34" charset="0"/>
                <a:cs typeface="Arial" panose="020B0604020202020204" pitchFamily="34" charset="0"/>
              </a:rPr>
              <a:t>Thank you!</a:t>
            </a:r>
          </a:p>
        </p:txBody>
      </p:sp>
      <p:sp>
        <p:nvSpPr>
          <p:cNvPr id="4" name="Slide Number Placeholder 3">
            <a:extLst>
              <a:ext uri="{FF2B5EF4-FFF2-40B4-BE49-F238E27FC236}">
                <a16:creationId xmlns:a16="http://schemas.microsoft.com/office/drawing/2014/main" id="{D1E6EB6C-0B9E-4DBA-8278-EE498B9C273F}"/>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23</a:t>
            </a:fld>
            <a:endParaRPr lang="en-US">
              <a:solidFill>
                <a:prstClr val="black">
                  <a:tint val="75000"/>
                </a:prstClr>
              </a:solidFill>
            </a:endParaRPr>
          </a:p>
        </p:txBody>
      </p:sp>
    </p:spTree>
    <p:extLst>
      <p:ext uri="{BB962C8B-B14F-4D97-AF65-F5344CB8AC3E}">
        <p14:creationId xmlns:p14="http://schemas.microsoft.com/office/powerpoint/2010/main" val="3113948274"/>
      </p:ext>
    </p:extLst>
  </p:cSld>
  <p:clrMapOvr>
    <a:overrideClrMapping bg1="lt1" tx1="dk1" bg2="lt2" tx2="dk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Rectangle 2"/>
          <p:cNvSpPr/>
          <p:nvPr/>
        </p:nvSpPr>
        <p:spPr>
          <a:xfrm>
            <a:off x="6755561" y="3183758"/>
            <a:ext cx="5207839" cy="2499072"/>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sp>
        <p:nvSpPr>
          <p:cNvPr id="11" name="TextBox 10"/>
          <p:cNvSpPr txBox="1"/>
          <p:nvPr/>
        </p:nvSpPr>
        <p:spPr>
          <a:xfrm>
            <a:off x="6755561" y="3220617"/>
            <a:ext cx="5195294" cy="2462213"/>
          </a:xfrm>
          <a:prstGeom prst="rect">
            <a:avLst/>
          </a:prstGeom>
          <a:noFill/>
        </p:spPr>
        <p:txBody>
          <a:bodyPr wrap="square" rtlCol="0">
            <a:spAutoFit/>
          </a:bodyPr>
          <a:lstStyle/>
          <a:p>
            <a:pPr algn="just"/>
            <a:r>
              <a:rPr lang="en-SG" sz="2200" dirty="0">
                <a:solidFill>
                  <a:schemeClr val="tx1">
                    <a:lumMod val="75000"/>
                    <a:lumOff val="25000"/>
                  </a:schemeClr>
                </a:solidFill>
                <a:latin typeface="Arial" pitchFamily="34" charset="0"/>
                <a:cs typeface="Arial" pitchFamily="34" charset="0"/>
              </a:rPr>
              <a:t>… reported on the possible creation of a global digital blacklist of fake news which would require people to disclose their past Internet usage to authorities. </a:t>
            </a:r>
          </a:p>
          <a:p>
            <a:pPr algn="just"/>
            <a:endParaRPr lang="en-SG" sz="2200" dirty="0">
              <a:solidFill>
                <a:schemeClr val="tx1">
                  <a:lumMod val="75000"/>
                  <a:lumOff val="25000"/>
                </a:schemeClr>
              </a:solidFill>
              <a:latin typeface="Arial" pitchFamily="34" charset="0"/>
              <a:cs typeface="Arial" pitchFamily="34" charset="0"/>
            </a:endParaRPr>
          </a:p>
          <a:p>
            <a:pPr algn="just"/>
            <a:r>
              <a:rPr lang="en-SG" sz="2200" dirty="0">
                <a:solidFill>
                  <a:schemeClr val="tx1">
                    <a:lumMod val="75000"/>
                    <a:lumOff val="25000"/>
                  </a:schemeClr>
                </a:solidFill>
                <a:latin typeface="Arial" pitchFamily="34" charset="0"/>
                <a:cs typeface="Arial" pitchFamily="34" charset="0"/>
              </a:rPr>
              <a:t>The country aims to create the website within three years. </a:t>
            </a:r>
          </a:p>
        </p:txBody>
      </p:sp>
      <p:sp>
        <p:nvSpPr>
          <p:cNvPr id="36" name="TextBox 35">
            <a:extLst>
              <a:ext uri="{FF2B5EF4-FFF2-40B4-BE49-F238E27FC236}">
                <a16:creationId xmlns:a16="http://schemas.microsoft.com/office/drawing/2014/main" id="{97FAB4A7-B10E-4197-9247-86024C55D944}"/>
              </a:ext>
            </a:extLst>
          </p:cNvPr>
          <p:cNvSpPr txBox="1"/>
          <p:nvPr/>
        </p:nvSpPr>
        <p:spPr>
          <a:xfrm>
            <a:off x="761999" y="1390471"/>
            <a:ext cx="10972801" cy="1200329"/>
          </a:xfrm>
          <a:prstGeom prst="rect">
            <a:avLst/>
          </a:prstGeom>
          <a:noFill/>
        </p:spPr>
        <p:txBody>
          <a:bodyPr wrap="square" rtlCol="0">
            <a:spAutoFit/>
          </a:bodyPr>
          <a:lstStyle/>
          <a:p>
            <a:pPr algn="just"/>
            <a:r>
              <a:rPr lang="en-SG" dirty="0">
                <a:solidFill>
                  <a:schemeClr val="tx1">
                    <a:lumMod val="75000"/>
                    <a:lumOff val="25000"/>
                  </a:schemeClr>
                </a:solidFill>
                <a:latin typeface="Arial" pitchFamily="34" charset="0"/>
                <a:cs typeface="Arial" pitchFamily="34" charset="0"/>
              </a:rPr>
              <a:t>Prime Minister Lee Hsien Loong said the proposed law to fight online falsehoods is a significant step to tackle a serious problem that confronts many countries. On Monday, global media…</a:t>
            </a:r>
            <a:endParaRPr lang="en-US" dirty="0">
              <a:solidFill>
                <a:schemeClr val="tx1">
                  <a:lumMod val="75000"/>
                  <a:lumOff val="25000"/>
                </a:schemeClr>
              </a:solidFill>
              <a:latin typeface="Arial" pitchFamily="34" charset="0"/>
              <a:cs typeface="Arial" pitchFamily="34" charset="0"/>
            </a:endParaRPr>
          </a:p>
        </p:txBody>
      </p:sp>
      <p:grpSp>
        <p:nvGrpSpPr>
          <p:cNvPr id="33" name="Group 18">
            <a:extLst>
              <a:ext uri="{FF2B5EF4-FFF2-40B4-BE49-F238E27FC236}">
                <a16:creationId xmlns:a16="http://schemas.microsoft.com/office/drawing/2014/main" id="{34323F7C-C27E-47CC-928D-D91AD060F825}"/>
              </a:ext>
            </a:extLst>
          </p:cNvPr>
          <p:cNvGrpSpPr/>
          <p:nvPr/>
        </p:nvGrpSpPr>
        <p:grpSpPr>
          <a:xfrm>
            <a:off x="6342458" y="2209800"/>
            <a:ext cx="2574988" cy="1235309"/>
            <a:chOff x="-1267255" y="1785926"/>
            <a:chExt cx="2575659" cy="1235630"/>
          </a:xfrm>
        </p:grpSpPr>
        <p:sp>
          <p:nvSpPr>
            <p:cNvPr id="34" name="Oval 33">
              <a:extLst>
                <a:ext uri="{FF2B5EF4-FFF2-40B4-BE49-F238E27FC236}">
                  <a16:creationId xmlns:a16="http://schemas.microsoft.com/office/drawing/2014/main" id="{30DFDE44-1BFF-48A9-A6D6-5C3B081A4550}"/>
                </a:ext>
              </a:extLst>
            </p:cNvPr>
            <p:cNvSpPr/>
            <p:nvPr/>
          </p:nvSpPr>
          <p:spPr>
            <a:xfrm>
              <a:off x="-1267255" y="2443619"/>
              <a:ext cx="581291" cy="577937"/>
            </a:xfrm>
            <a:prstGeom prst="ellipse">
              <a:avLst/>
            </a:prstGeom>
            <a:solidFill>
              <a:schemeClr val="bg1"/>
            </a:solid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399" dirty="0">
                  <a:solidFill>
                    <a:schemeClr val="tx2"/>
                  </a:solidFill>
                  <a:latin typeface="Arial" panose="020B0604020202020204" pitchFamily="34" charset="0"/>
                  <a:cs typeface="Arial" panose="020B0604020202020204" pitchFamily="34" charset="0"/>
                </a:rPr>
                <a:t>B</a:t>
              </a:r>
            </a:p>
          </p:txBody>
        </p:sp>
        <p:sp>
          <p:nvSpPr>
            <p:cNvPr id="35" name="TextBox 34">
              <a:extLst>
                <a:ext uri="{FF2B5EF4-FFF2-40B4-BE49-F238E27FC236}">
                  <a16:creationId xmlns:a16="http://schemas.microsoft.com/office/drawing/2014/main" id="{2BED1ED9-A33F-403A-843A-696D88B1D629}"/>
                </a:ext>
              </a:extLst>
            </p:cNvPr>
            <p:cNvSpPr txBox="1"/>
            <p:nvPr/>
          </p:nvSpPr>
          <p:spPr>
            <a:xfrm>
              <a:off x="1123625" y="1785926"/>
              <a:ext cx="184779" cy="369300"/>
            </a:xfrm>
            <a:prstGeom prst="rect">
              <a:avLst/>
            </a:prstGeom>
            <a:noFill/>
          </p:spPr>
          <p:txBody>
            <a:bodyPr wrap="none" rtlCol="0">
              <a:spAutoFit/>
            </a:bodyPr>
            <a:lstStyle/>
            <a:p>
              <a:endParaRPr lang="en-US" sz="1799" dirty="0">
                <a:solidFill>
                  <a:schemeClr val="tx1">
                    <a:lumMod val="75000"/>
                    <a:lumOff val="25000"/>
                  </a:schemeClr>
                </a:solidFill>
                <a:latin typeface="Arial" pitchFamily="34" charset="0"/>
                <a:cs typeface="Arial" pitchFamily="34" charset="0"/>
              </a:endParaRPr>
            </a:p>
          </p:txBody>
        </p:sp>
      </p:grpSp>
      <p:sp>
        <p:nvSpPr>
          <p:cNvPr id="38" name="TextBox 37">
            <a:extLst>
              <a:ext uri="{FF2B5EF4-FFF2-40B4-BE49-F238E27FC236}">
                <a16:creationId xmlns:a16="http://schemas.microsoft.com/office/drawing/2014/main" id="{EFD11FE5-F824-4FCF-AC1F-19D471894608}"/>
              </a:ext>
            </a:extLst>
          </p:cNvPr>
          <p:cNvSpPr txBox="1"/>
          <p:nvPr/>
        </p:nvSpPr>
        <p:spPr>
          <a:xfrm>
            <a:off x="2973547" y="263044"/>
            <a:ext cx="6244901"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Which is Fake?</a:t>
            </a:r>
          </a:p>
        </p:txBody>
      </p:sp>
      <p:sp>
        <p:nvSpPr>
          <p:cNvPr id="42" name="Rectangle 41">
            <a:extLst>
              <a:ext uri="{FF2B5EF4-FFF2-40B4-BE49-F238E27FC236}">
                <a16:creationId xmlns:a16="http://schemas.microsoft.com/office/drawing/2014/main" id="{5393397B-0317-4378-A86E-B690DCAB03FD}"/>
              </a:ext>
            </a:extLst>
          </p:cNvPr>
          <p:cNvSpPr/>
          <p:nvPr/>
        </p:nvSpPr>
        <p:spPr>
          <a:xfrm>
            <a:off x="649720" y="3183758"/>
            <a:ext cx="5195670" cy="2297666"/>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sp>
        <p:nvSpPr>
          <p:cNvPr id="52" name="TextBox 51">
            <a:extLst>
              <a:ext uri="{FF2B5EF4-FFF2-40B4-BE49-F238E27FC236}">
                <a16:creationId xmlns:a16="http://schemas.microsoft.com/office/drawing/2014/main" id="{BF414B0C-D816-435E-BB49-7C1418B098C6}"/>
              </a:ext>
            </a:extLst>
          </p:cNvPr>
          <p:cNvSpPr txBox="1"/>
          <p:nvPr/>
        </p:nvSpPr>
        <p:spPr>
          <a:xfrm>
            <a:off x="713578" y="3250778"/>
            <a:ext cx="5131812" cy="2123658"/>
          </a:xfrm>
          <a:prstGeom prst="rect">
            <a:avLst/>
          </a:prstGeom>
          <a:noFill/>
        </p:spPr>
        <p:txBody>
          <a:bodyPr wrap="square" rtlCol="0">
            <a:spAutoFit/>
          </a:bodyPr>
          <a:lstStyle/>
          <a:p>
            <a:pPr algn="just"/>
            <a:r>
              <a:rPr lang="en-SG" sz="2200" dirty="0">
                <a:solidFill>
                  <a:schemeClr val="tx1">
                    <a:lumMod val="75000"/>
                    <a:lumOff val="25000"/>
                  </a:schemeClr>
                </a:solidFill>
                <a:latin typeface="Arial" pitchFamily="34" charset="0"/>
                <a:cs typeface="Arial" pitchFamily="34" charset="0"/>
              </a:rPr>
              <a:t>… watchdog Reporters Without Borders had criticised the proposed Protection from Online Falsehoods and Manipulation Act (POFMA), calling the Government’s approach to fake news “completely inappropriate”.</a:t>
            </a:r>
          </a:p>
        </p:txBody>
      </p:sp>
      <p:grpSp>
        <p:nvGrpSpPr>
          <p:cNvPr id="10" name="Group 18"/>
          <p:cNvGrpSpPr/>
          <p:nvPr/>
        </p:nvGrpSpPr>
        <p:grpSpPr>
          <a:xfrm>
            <a:off x="215278" y="2303313"/>
            <a:ext cx="2440147" cy="1187302"/>
            <a:chOff x="-1309419" y="1785926"/>
            <a:chExt cx="2617823" cy="1281148"/>
          </a:xfrm>
        </p:grpSpPr>
        <p:sp>
          <p:nvSpPr>
            <p:cNvPr id="4" name="Oval 3"/>
            <p:cNvSpPr/>
            <p:nvPr/>
          </p:nvSpPr>
          <p:spPr>
            <a:xfrm>
              <a:off x="-1309419" y="2443619"/>
              <a:ext cx="623455" cy="623455"/>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399" dirty="0">
                  <a:solidFill>
                    <a:schemeClr val="tx2"/>
                  </a:solidFill>
                  <a:latin typeface="Arial" panose="020B0604020202020204" pitchFamily="34" charset="0"/>
                  <a:cs typeface="Arial" panose="020B0604020202020204" pitchFamily="34" charset="0"/>
                </a:rPr>
                <a:t>A</a:t>
              </a:r>
            </a:p>
          </p:txBody>
        </p:sp>
        <p:sp>
          <p:nvSpPr>
            <p:cNvPr id="8" name="TextBox 7"/>
            <p:cNvSpPr txBox="1"/>
            <p:nvPr/>
          </p:nvSpPr>
          <p:spPr>
            <a:xfrm>
              <a:off x="1123625" y="1785926"/>
              <a:ext cx="184779" cy="369300"/>
            </a:xfrm>
            <a:prstGeom prst="rect">
              <a:avLst/>
            </a:prstGeom>
            <a:noFill/>
          </p:spPr>
          <p:txBody>
            <a:bodyPr wrap="none" rtlCol="0">
              <a:spAutoFit/>
            </a:bodyPr>
            <a:lstStyle/>
            <a:p>
              <a:endParaRPr lang="en-US" sz="1799" dirty="0">
                <a:solidFill>
                  <a:schemeClr val="tx1">
                    <a:lumMod val="75000"/>
                    <a:lumOff val="25000"/>
                  </a:schemeClr>
                </a:solidFill>
                <a:latin typeface="Arial" pitchFamily="34" charset="0"/>
                <a:cs typeface="Arial" pitchFamily="34" charset="0"/>
              </a:endParaRPr>
            </a:p>
          </p:txBody>
        </p:sp>
      </p:grpSp>
      <p:sp>
        <p:nvSpPr>
          <p:cNvPr id="2" name="Slide Number Placeholder 1">
            <a:extLst>
              <a:ext uri="{FF2B5EF4-FFF2-40B4-BE49-F238E27FC236}">
                <a16:creationId xmlns:a16="http://schemas.microsoft.com/office/drawing/2014/main" id="{1E531052-CE5F-4CFD-9E97-704CC4363ECF}"/>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24</a:t>
            </a:fld>
            <a:endParaRPr lang="en-US">
              <a:solidFill>
                <a:prstClr val="black">
                  <a:tint val="75000"/>
                </a:prstClr>
              </a:solidFill>
            </a:endParaRPr>
          </a:p>
        </p:txBody>
      </p:sp>
    </p:spTree>
    <p:extLst>
      <p:ext uri="{BB962C8B-B14F-4D97-AF65-F5344CB8AC3E}">
        <p14:creationId xmlns:p14="http://schemas.microsoft.com/office/powerpoint/2010/main" val="129154809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Rectangle 16"/>
          <p:cNvSpPr/>
          <p:nvPr/>
        </p:nvSpPr>
        <p:spPr>
          <a:xfrm>
            <a:off x="1524000" y="1295400"/>
            <a:ext cx="4495800" cy="400110"/>
          </a:xfrm>
          <a:prstGeom prst="rect">
            <a:avLst/>
          </a:prstGeom>
        </p:spPr>
        <p:txBody>
          <a:bodyPr wrap="square">
            <a:spAutoFit/>
          </a:bodyPr>
          <a:lstStyle/>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Unsupervised Language Model</a:t>
            </a:r>
          </a:p>
        </p:txBody>
      </p:sp>
      <p:sp>
        <p:nvSpPr>
          <p:cNvPr id="18" name="Rectangle 17"/>
          <p:cNvSpPr/>
          <p:nvPr/>
        </p:nvSpPr>
        <p:spPr>
          <a:xfrm>
            <a:off x="1584384" y="2309065"/>
            <a:ext cx="3733800" cy="707886"/>
          </a:xfrm>
          <a:prstGeom prst="rect">
            <a:avLst/>
          </a:prstGeom>
        </p:spPr>
        <p:txBody>
          <a:bodyPr wrap="square">
            <a:spAutoFit/>
          </a:bodyPr>
          <a:lstStyle/>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Trained on 8 million web pages</a:t>
            </a:r>
          </a:p>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(like Wikipedia, news or books)</a:t>
            </a:r>
          </a:p>
        </p:txBody>
      </p:sp>
      <p:sp>
        <p:nvSpPr>
          <p:cNvPr id="19" name="Rectangle 18"/>
          <p:cNvSpPr/>
          <p:nvPr/>
        </p:nvSpPr>
        <p:spPr>
          <a:xfrm>
            <a:off x="1584384" y="3429000"/>
            <a:ext cx="4724402" cy="707886"/>
          </a:xfrm>
          <a:prstGeom prst="rect">
            <a:avLst/>
          </a:prstGeom>
        </p:spPr>
        <p:txBody>
          <a:bodyPr wrap="square">
            <a:spAutoFit/>
          </a:bodyPr>
          <a:lstStyle/>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1.5 billion words </a:t>
            </a:r>
          </a:p>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(features)</a:t>
            </a:r>
          </a:p>
        </p:txBody>
      </p:sp>
      <p:sp>
        <p:nvSpPr>
          <p:cNvPr id="26" name="TextBox 25"/>
          <p:cNvSpPr txBox="1"/>
          <p:nvPr/>
        </p:nvSpPr>
        <p:spPr>
          <a:xfrm>
            <a:off x="3965896" y="183957"/>
            <a:ext cx="4260207" cy="769241"/>
          </a:xfrm>
          <a:prstGeom prst="rect">
            <a:avLst/>
          </a:prstGeom>
          <a:noFill/>
        </p:spPr>
        <p:txBody>
          <a:bodyPr wrap="square" rtlCol="0">
            <a:spAutoFit/>
          </a:bodyPr>
          <a:lstStyle/>
          <a:p>
            <a:pPr algn="ctr" defTabSz="914126"/>
            <a:r>
              <a:rPr lang="en-US" sz="4399" dirty="0" err="1">
                <a:solidFill>
                  <a:schemeClr val="tx2"/>
                </a:solidFill>
                <a:latin typeface="Arial" panose="020B0604020202020204" pitchFamily="34" charset="0"/>
                <a:cs typeface="Arial" panose="020B0604020202020204" pitchFamily="34" charset="0"/>
              </a:rPr>
              <a:t>OpenAI’s</a:t>
            </a:r>
            <a:r>
              <a:rPr lang="en-US" sz="4399" dirty="0">
                <a:solidFill>
                  <a:schemeClr val="tx2"/>
                </a:solidFill>
                <a:latin typeface="Arial" panose="020B0604020202020204" pitchFamily="34" charset="0"/>
                <a:cs typeface="Arial" panose="020B0604020202020204" pitchFamily="34" charset="0"/>
              </a:rPr>
              <a:t> GPT-2</a:t>
            </a:r>
          </a:p>
        </p:txBody>
      </p:sp>
      <p:grpSp>
        <p:nvGrpSpPr>
          <p:cNvPr id="53" name="Group 52"/>
          <p:cNvGrpSpPr/>
          <p:nvPr/>
        </p:nvGrpSpPr>
        <p:grpSpPr>
          <a:xfrm>
            <a:off x="578806" y="2202935"/>
            <a:ext cx="822746" cy="822746"/>
            <a:chOff x="1078752" y="2716220"/>
            <a:chExt cx="822960" cy="822960"/>
          </a:xfrm>
        </p:grpSpPr>
        <p:sp>
          <p:nvSpPr>
            <p:cNvPr id="14" name="Rounded Rectangle 13"/>
            <p:cNvSpPr/>
            <p:nvPr/>
          </p:nvSpPr>
          <p:spPr>
            <a:xfrm>
              <a:off x="1078752" y="2716220"/>
              <a:ext cx="822960" cy="8229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a:solidFill>
                  <a:prstClr val="white"/>
                </a:solidFill>
              </a:endParaRPr>
            </a:p>
          </p:txBody>
        </p:sp>
        <p:grpSp>
          <p:nvGrpSpPr>
            <p:cNvPr id="29" name="Group 13"/>
            <p:cNvGrpSpPr>
              <a:grpSpLocks noChangeAspect="1"/>
            </p:cNvGrpSpPr>
            <p:nvPr/>
          </p:nvGrpSpPr>
          <p:grpSpPr bwMode="auto">
            <a:xfrm>
              <a:off x="1261632" y="2941167"/>
              <a:ext cx="457200" cy="373063"/>
              <a:chOff x="76" y="440"/>
              <a:chExt cx="288" cy="235"/>
            </a:xfrm>
            <a:solidFill>
              <a:schemeClr val="bg1"/>
            </a:solidFill>
          </p:grpSpPr>
          <p:sp>
            <p:nvSpPr>
              <p:cNvPr id="32" name="Freeform 15"/>
              <p:cNvSpPr>
                <a:spLocks/>
              </p:cNvSpPr>
              <p:nvPr/>
            </p:nvSpPr>
            <p:spPr bwMode="auto">
              <a:xfrm>
                <a:off x="76" y="440"/>
                <a:ext cx="199" cy="199"/>
              </a:xfrm>
              <a:custGeom>
                <a:avLst/>
                <a:gdLst>
                  <a:gd name="T0" fmla="*/ 1371 w 2391"/>
                  <a:gd name="T1" fmla="*/ 12 h 2382"/>
                  <a:gd name="T2" fmla="*/ 1618 w 2391"/>
                  <a:gd name="T3" fmla="*/ 76 h 2382"/>
                  <a:gd name="T4" fmla="*/ 1840 w 2391"/>
                  <a:gd name="T5" fmla="*/ 188 h 2382"/>
                  <a:gd name="T6" fmla="*/ 2035 w 2391"/>
                  <a:gd name="T7" fmla="*/ 343 h 2382"/>
                  <a:gd name="T8" fmla="*/ 2192 w 2391"/>
                  <a:gd name="T9" fmla="*/ 534 h 2382"/>
                  <a:gd name="T10" fmla="*/ 2307 w 2391"/>
                  <a:gd name="T11" fmla="*/ 755 h 2382"/>
                  <a:gd name="T12" fmla="*/ 2376 w 2391"/>
                  <a:gd name="T13" fmla="*/ 1000 h 2382"/>
                  <a:gd name="T14" fmla="*/ 2256 w 2391"/>
                  <a:gd name="T15" fmla="*/ 1173 h 2382"/>
                  <a:gd name="T16" fmla="*/ 2221 w 2391"/>
                  <a:gd name="T17" fmla="*/ 924 h 2382"/>
                  <a:gd name="T18" fmla="*/ 2132 w 2391"/>
                  <a:gd name="T19" fmla="*/ 695 h 2382"/>
                  <a:gd name="T20" fmla="*/ 1994 w 2391"/>
                  <a:gd name="T21" fmla="*/ 497 h 2382"/>
                  <a:gd name="T22" fmla="*/ 1816 w 2391"/>
                  <a:gd name="T23" fmla="*/ 334 h 2382"/>
                  <a:gd name="T24" fmla="*/ 1605 w 2391"/>
                  <a:gd name="T25" fmla="*/ 216 h 2382"/>
                  <a:gd name="T26" fmla="*/ 1367 w 2391"/>
                  <a:gd name="T27" fmla="*/ 148 h 2382"/>
                  <a:gd name="T28" fmla="*/ 1114 w 2391"/>
                  <a:gd name="T29" fmla="*/ 137 h 2382"/>
                  <a:gd name="T30" fmla="*/ 876 w 2391"/>
                  <a:gd name="T31" fmla="*/ 183 h 2382"/>
                  <a:gd name="T32" fmla="*/ 661 w 2391"/>
                  <a:gd name="T33" fmla="*/ 279 h 2382"/>
                  <a:gd name="T34" fmla="*/ 475 w 2391"/>
                  <a:gd name="T35" fmla="*/ 418 h 2382"/>
                  <a:gd name="T36" fmla="*/ 322 w 2391"/>
                  <a:gd name="T37" fmla="*/ 594 h 2382"/>
                  <a:gd name="T38" fmla="*/ 211 w 2391"/>
                  <a:gd name="T39" fmla="*/ 799 h 2382"/>
                  <a:gd name="T40" fmla="*/ 147 w 2391"/>
                  <a:gd name="T41" fmla="*/ 1030 h 2382"/>
                  <a:gd name="T42" fmla="*/ 139 w 2391"/>
                  <a:gd name="T43" fmla="*/ 1280 h 2382"/>
                  <a:gd name="T44" fmla="*/ 188 w 2391"/>
                  <a:gd name="T45" fmla="*/ 1526 h 2382"/>
                  <a:gd name="T46" fmla="*/ 291 w 2391"/>
                  <a:gd name="T47" fmla="*/ 1748 h 2382"/>
                  <a:gd name="T48" fmla="*/ 442 w 2391"/>
                  <a:gd name="T49" fmla="*/ 1938 h 2382"/>
                  <a:gd name="T50" fmla="*/ 631 w 2391"/>
                  <a:gd name="T51" fmla="*/ 2090 h 2382"/>
                  <a:gd name="T52" fmla="*/ 852 w 2391"/>
                  <a:gd name="T53" fmla="*/ 2195 h 2382"/>
                  <a:gd name="T54" fmla="*/ 1096 w 2391"/>
                  <a:gd name="T55" fmla="*/ 2249 h 2382"/>
                  <a:gd name="T56" fmla="*/ 998 w 2391"/>
                  <a:gd name="T57" fmla="*/ 2371 h 2382"/>
                  <a:gd name="T58" fmla="*/ 754 w 2391"/>
                  <a:gd name="T59" fmla="*/ 2303 h 2382"/>
                  <a:gd name="T60" fmla="*/ 533 w 2391"/>
                  <a:gd name="T61" fmla="*/ 2187 h 2382"/>
                  <a:gd name="T62" fmla="*/ 343 w 2391"/>
                  <a:gd name="T63" fmla="*/ 2030 h 2382"/>
                  <a:gd name="T64" fmla="*/ 189 w 2391"/>
                  <a:gd name="T65" fmla="*/ 1836 h 2382"/>
                  <a:gd name="T66" fmla="*/ 76 w 2391"/>
                  <a:gd name="T67" fmla="*/ 1614 h 2382"/>
                  <a:gd name="T68" fmla="*/ 13 w 2391"/>
                  <a:gd name="T69" fmla="*/ 1368 h 2382"/>
                  <a:gd name="T70" fmla="*/ 3 w 2391"/>
                  <a:gd name="T71" fmla="*/ 1105 h 2382"/>
                  <a:gd name="T72" fmla="*/ 51 w 2391"/>
                  <a:gd name="T73" fmla="*/ 849 h 2382"/>
                  <a:gd name="T74" fmla="*/ 149 w 2391"/>
                  <a:gd name="T75" fmla="*/ 616 h 2382"/>
                  <a:gd name="T76" fmla="*/ 293 w 2391"/>
                  <a:gd name="T77" fmla="*/ 411 h 2382"/>
                  <a:gd name="T78" fmla="*/ 477 w 2391"/>
                  <a:gd name="T79" fmla="*/ 241 h 2382"/>
                  <a:gd name="T80" fmla="*/ 693 w 2391"/>
                  <a:gd name="T81" fmla="*/ 111 h 2382"/>
                  <a:gd name="T82" fmla="*/ 935 w 2391"/>
                  <a:gd name="T83" fmla="*/ 28 h 2382"/>
                  <a:gd name="T84" fmla="*/ 1197 w 2391"/>
                  <a:gd name="T85" fmla="*/ 0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91" h="2382">
                    <a:moveTo>
                      <a:pt x="1197" y="0"/>
                    </a:moveTo>
                    <a:lnTo>
                      <a:pt x="1285" y="3"/>
                    </a:lnTo>
                    <a:lnTo>
                      <a:pt x="1371" y="12"/>
                    </a:lnTo>
                    <a:lnTo>
                      <a:pt x="1455" y="28"/>
                    </a:lnTo>
                    <a:lnTo>
                      <a:pt x="1538" y="49"/>
                    </a:lnTo>
                    <a:lnTo>
                      <a:pt x="1618" y="76"/>
                    </a:lnTo>
                    <a:lnTo>
                      <a:pt x="1695" y="109"/>
                    </a:lnTo>
                    <a:lnTo>
                      <a:pt x="1769" y="146"/>
                    </a:lnTo>
                    <a:lnTo>
                      <a:pt x="1840" y="188"/>
                    </a:lnTo>
                    <a:lnTo>
                      <a:pt x="1909" y="235"/>
                    </a:lnTo>
                    <a:lnTo>
                      <a:pt x="1973" y="288"/>
                    </a:lnTo>
                    <a:lnTo>
                      <a:pt x="2035" y="343"/>
                    </a:lnTo>
                    <a:lnTo>
                      <a:pt x="2091" y="403"/>
                    </a:lnTo>
                    <a:lnTo>
                      <a:pt x="2144" y="467"/>
                    </a:lnTo>
                    <a:lnTo>
                      <a:pt x="2192" y="534"/>
                    </a:lnTo>
                    <a:lnTo>
                      <a:pt x="2235" y="604"/>
                    </a:lnTo>
                    <a:lnTo>
                      <a:pt x="2275" y="678"/>
                    </a:lnTo>
                    <a:lnTo>
                      <a:pt x="2307" y="755"/>
                    </a:lnTo>
                    <a:lnTo>
                      <a:pt x="2336" y="834"/>
                    </a:lnTo>
                    <a:lnTo>
                      <a:pt x="2359" y="916"/>
                    </a:lnTo>
                    <a:lnTo>
                      <a:pt x="2376" y="1000"/>
                    </a:lnTo>
                    <a:lnTo>
                      <a:pt x="2387" y="1086"/>
                    </a:lnTo>
                    <a:lnTo>
                      <a:pt x="2391" y="1173"/>
                    </a:lnTo>
                    <a:lnTo>
                      <a:pt x="2256" y="1173"/>
                    </a:lnTo>
                    <a:lnTo>
                      <a:pt x="2252" y="1088"/>
                    </a:lnTo>
                    <a:lnTo>
                      <a:pt x="2240" y="1004"/>
                    </a:lnTo>
                    <a:lnTo>
                      <a:pt x="2221" y="924"/>
                    </a:lnTo>
                    <a:lnTo>
                      <a:pt x="2197" y="844"/>
                    </a:lnTo>
                    <a:lnTo>
                      <a:pt x="2168" y="768"/>
                    </a:lnTo>
                    <a:lnTo>
                      <a:pt x="2132" y="695"/>
                    </a:lnTo>
                    <a:lnTo>
                      <a:pt x="2091" y="625"/>
                    </a:lnTo>
                    <a:lnTo>
                      <a:pt x="2045" y="559"/>
                    </a:lnTo>
                    <a:lnTo>
                      <a:pt x="1994" y="497"/>
                    </a:lnTo>
                    <a:lnTo>
                      <a:pt x="1940" y="438"/>
                    </a:lnTo>
                    <a:lnTo>
                      <a:pt x="1880" y="383"/>
                    </a:lnTo>
                    <a:lnTo>
                      <a:pt x="1816" y="334"/>
                    </a:lnTo>
                    <a:lnTo>
                      <a:pt x="1749" y="290"/>
                    </a:lnTo>
                    <a:lnTo>
                      <a:pt x="1679" y="249"/>
                    </a:lnTo>
                    <a:lnTo>
                      <a:pt x="1605" y="216"/>
                    </a:lnTo>
                    <a:lnTo>
                      <a:pt x="1527" y="187"/>
                    </a:lnTo>
                    <a:lnTo>
                      <a:pt x="1449" y="164"/>
                    </a:lnTo>
                    <a:lnTo>
                      <a:pt x="1367" y="148"/>
                    </a:lnTo>
                    <a:lnTo>
                      <a:pt x="1283" y="137"/>
                    </a:lnTo>
                    <a:lnTo>
                      <a:pt x="1197" y="134"/>
                    </a:lnTo>
                    <a:lnTo>
                      <a:pt x="1114" y="137"/>
                    </a:lnTo>
                    <a:lnTo>
                      <a:pt x="1033" y="147"/>
                    </a:lnTo>
                    <a:lnTo>
                      <a:pt x="953" y="162"/>
                    </a:lnTo>
                    <a:lnTo>
                      <a:pt x="876" y="183"/>
                    </a:lnTo>
                    <a:lnTo>
                      <a:pt x="802" y="210"/>
                    </a:lnTo>
                    <a:lnTo>
                      <a:pt x="730" y="242"/>
                    </a:lnTo>
                    <a:lnTo>
                      <a:pt x="661" y="279"/>
                    </a:lnTo>
                    <a:lnTo>
                      <a:pt x="596" y="321"/>
                    </a:lnTo>
                    <a:lnTo>
                      <a:pt x="532" y="367"/>
                    </a:lnTo>
                    <a:lnTo>
                      <a:pt x="475" y="418"/>
                    </a:lnTo>
                    <a:lnTo>
                      <a:pt x="419" y="473"/>
                    </a:lnTo>
                    <a:lnTo>
                      <a:pt x="369" y="531"/>
                    </a:lnTo>
                    <a:lnTo>
                      <a:pt x="322" y="594"/>
                    </a:lnTo>
                    <a:lnTo>
                      <a:pt x="280" y="659"/>
                    </a:lnTo>
                    <a:lnTo>
                      <a:pt x="243" y="729"/>
                    </a:lnTo>
                    <a:lnTo>
                      <a:pt x="211" y="799"/>
                    </a:lnTo>
                    <a:lnTo>
                      <a:pt x="184" y="875"/>
                    </a:lnTo>
                    <a:lnTo>
                      <a:pt x="163" y="951"/>
                    </a:lnTo>
                    <a:lnTo>
                      <a:pt x="147" y="1030"/>
                    </a:lnTo>
                    <a:lnTo>
                      <a:pt x="137" y="1111"/>
                    </a:lnTo>
                    <a:lnTo>
                      <a:pt x="134" y="1194"/>
                    </a:lnTo>
                    <a:lnTo>
                      <a:pt x="139" y="1280"/>
                    </a:lnTo>
                    <a:lnTo>
                      <a:pt x="148" y="1365"/>
                    </a:lnTo>
                    <a:lnTo>
                      <a:pt x="165" y="1446"/>
                    </a:lnTo>
                    <a:lnTo>
                      <a:pt x="188" y="1526"/>
                    </a:lnTo>
                    <a:lnTo>
                      <a:pt x="217" y="1603"/>
                    </a:lnTo>
                    <a:lnTo>
                      <a:pt x="252" y="1677"/>
                    </a:lnTo>
                    <a:lnTo>
                      <a:pt x="291" y="1748"/>
                    </a:lnTo>
                    <a:lnTo>
                      <a:pt x="337" y="1815"/>
                    </a:lnTo>
                    <a:lnTo>
                      <a:pt x="387" y="1879"/>
                    </a:lnTo>
                    <a:lnTo>
                      <a:pt x="442" y="1938"/>
                    </a:lnTo>
                    <a:lnTo>
                      <a:pt x="501" y="1993"/>
                    </a:lnTo>
                    <a:lnTo>
                      <a:pt x="564" y="2044"/>
                    </a:lnTo>
                    <a:lnTo>
                      <a:pt x="631" y="2090"/>
                    </a:lnTo>
                    <a:lnTo>
                      <a:pt x="701" y="2131"/>
                    </a:lnTo>
                    <a:lnTo>
                      <a:pt x="775" y="2166"/>
                    </a:lnTo>
                    <a:lnTo>
                      <a:pt x="852" y="2195"/>
                    </a:lnTo>
                    <a:lnTo>
                      <a:pt x="931" y="2219"/>
                    </a:lnTo>
                    <a:lnTo>
                      <a:pt x="1012" y="2238"/>
                    </a:lnTo>
                    <a:lnTo>
                      <a:pt x="1096" y="2249"/>
                    </a:lnTo>
                    <a:lnTo>
                      <a:pt x="1096" y="2382"/>
                    </a:lnTo>
                    <a:lnTo>
                      <a:pt x="1084" y="2382"/>
                    </a:lnTo>
                    <a:lnTo>
                      <a:pt x="998" y="2371"/>
                    </a:lnTo>
                    <a:lnTo>
                      <a:pt x="915" y="2354"/>
                    </a:lnTo>
                    <a:lnTo>
                      <a:pt x="833" y="2332"/>
                    </a:lnTo>
                    <a:lnTo>
                      <a:pt x="754" y="2303"/>
                    </a:lnTo>
                    <a:lnTo>
                      <a:pt x="677" y="2270"/>
                    </a:lnTo>
                    <a:lnTo>
                      <a:pt x="604" y="2230"/>
                    </a:lnTo>
                    <a:lnTo>
                      <a:pt x="533" y="2187"/>
                    </a:lnTo>
                    <a:lnTo>
                      <a:pt x="466" y="2139"/>
                    </a:lnTo>
                    <a:lnTo>
                      <a:pt x="403" y="2087"/>
                    </a:lnTo>
                    <a:lnTo>
                      <a:pt x="343" y="2030"/>
                    </a:lnTo>
                    <a:lnTo>
                      <a:pt x="287" y="1969"/>
                    </a:lnTo>
                    <a:lnTo>
                      <a:pt x="236" y="1905"/>
                    </a:lnTo>
                    <a:lnTo>
                      <a:pt x="189" y="1836"/>
                    </a:lnTo>
                    <a:lnTo>
                      <a:pt x="146" y="1765"/>
                    </a:lnTo>
                    <a:lnTo>
                      <a:pt x="109" y="1691"/>
                    </a:lnTo>
                    <a:lnTo>
                      <a:pt x="76" y="1614"/>
                    </a:lnTo>
                    <a:lnTo>
                      <a:pt x="49" y="1534"/>
                    </a:lnTo>
                    <a:lnTo>
                      <a:pt x="28" y="1453"/>
                    </a:lnTo>
                    <a:lnTo>
                      <a:pt x="13" y="1368"/>
                    </a:lnTo>
                    <a:lnTo>
                      <a:pt x="3" y="1282"/>
                    </a:lnTo>
                    <a:lnTo>
                      <a:pt x="0" y="1194"/>
                    </a:lnTo>
                    <a:lnTo>
                      <a:pt x="3" y="1105"/>
                    </a:lnTo>
                    <a:lnTo>
                      <a:pt x="13" y="1018"/>
                    </a:lnTo>
                    <a:lnTo>
                      <a:pt x="28" y="932"/>
                    </a:lnTo>
                    <a:lnTo>
                      <a:pt x="51" y="849"/>
                    </a:lnTo>
                    <a:lnTo>
                      <a:pt x="79" y="769"/>
                    </a:lnTo>
                    <a:lnTo>
                      <a:pt x="111" y="692"/>
                    </a:lnTo>
                    <a:lnTo>
                      <a:pt x="149" y="616"/>
                    </a:lnTo>
                    <a:lnTo>
                      <a:pt x="193" y="545"/>
                    </a:lnTo>
                    <a:lnTo>
                      <a:pt x="241" y="476"/>
                    </a:lnTo>
                    <a:lnTo>
                      <a:pt x="293" y="411"/>
                    </a:lnTo>
                    <a:lnTo>
                      <a:pt x="351" y="350"/>
                    </a:lnTo>
                    <a:lnTo>
                      <a:pt x="412" y="293"/>
                    </a:lnTo>
                    <a:lnTo>
                      <a:pt x="477" y="241"/>
                    </a:lnTo>
                    <a:lnTo>
                      <a:pt x="545" y="193"/>
                    </a:lnTo>
                    <a:lnTo>
                      <a:pt x="617" y="149"/>
                    </a:lnTo>
                    <a:lnTo>
                      <a:pt x="693" y="111"/>
                    </a:lnTo>
                    <a:lnTo>
                      <a:pt x="770" y="78"/>
                    </a:lnTo>
                    <a:lnTo>
                      <a:pt x="851" y="50"/>
                    </a:lnTo>
                    <a:lnTo>
                      <a:pt x="935" y="28"/>
                    </a:lnTo>
                    <a:lnTo>
                      <a:pt x="1020" y="13"/>
                    </a:lnTo>
                    <a:lnTo>
                      <a:pt x="1107" y="3"/>
                    </a:lnTo>
                    <a:lnTo>
                      <a:pt x="1197"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sp>
            <p:nvSpPr>
              <p:cNvPr id="33" name="Freeform 16"/>
              <p:cNvSpPr>
                <a:spLocks noEditPoints="1"/>
              </p:cNvSpPr>
              <p:nvPr/>
            </p:nvSpPr>
            <p:spPr bwMode="auto">
              <a:xfrm>
                <a:off x="93" y="456"/>
                <a:ext cx="167" cy="165"/>
              </a:xfrm>
              <a:custGeom>
                <a:avLst/>
                <a:gdLst>
                  <a:gd name="T0" fmla="*/ 386 w 2006"/>
                  <a:gd name="T1" fmla="*/ 609 h 1986"/>
                  <a:gd name="T2" fmla="*/ 238 w 2006"/>
                  <a:gd name="T3" fmla="*/ 817 h 1986"/>
                  <a:gd name="T4" fmla="*/ 241 w 2006"/>
                  <a:gd name="T5" fmla="*/ 1084 h 1986"/>
                  <a:gd name="T6" fmla="*/ 289 w 2006"/>
                  <a:gd name="T7" fmla="*/ 1344 h 1986"/>
                  <a:gd name="T8" fmla="*/ 531 w 2006"/>
                  <a:gd name="T9" fmla="*/ 1397 h 1986"/>
                  <a:gd name="T10" fmla="*/ 533 w 2006"/>
                  <a:gd name="T11" fmla="*/ 1199 h 1986"/>
                  <a:gd name="T12" fmla="*/ 517 w 2006"/>
                  <a:gd name="T13" fmla="*/ 887 h 1986"/>
                  <a:gd name="T14" fmla="*/ 556 w 2006"/>
                  <a:gd name="T15" fmla="*/ 575 h 1986"/>
                  <a:gd name="T16" fmla="*/ 771 w 2006"/>
                  <a:gd name="T17" fmla="*/ 162 h 1986"/>
                  <a:gd name="T18" fmla="*/ 699 w 2006"/>
                  <a:gd name="T19" fmla="*/ 433 h 1986"/>
                  <a:gd name="T20" fmla="*/ 1010 w 2006"/>
                  <a:gd name="T21" fmla="*/ 412 h 1986"/>
                  <a:gd name="T22" fmla="*/ 1142 w 2006"/>
                  <a:gd name="T23" fmla="*/ 338 h 1986"/>
                  <a:gd name="T24" fmla="*/ 1065 w 2006"/>
                  <a:gd name="T25" fmla="*/ 93 h 1986"/>
                  <a:gd name="T26" fmla="*/ 1088 w 2006"/>
                  <a:gd name="T27" fmla="*/ 81 h 1986"/>
                  <a:gd name="T28" fmla="*/ 1180 w 2006"/>
                  <a:gd name="T29" fmla="*/ 230 h 1986"/>
                  <a:gd name="T30" fmla="*/ 1267 w 2006"/>
                  <a:gd name="T31" fmla="*/ 436 h 1986"/>
                  <a:gd name="T32" fmla="*/ 1534 w 2006"/>
                  <a:gd name="T33" fmla="*/ 500 h 1986"/>
                  <a:gd name="T34" fmla="*/ 1647 w 2006"/>
                  <a:gd name="T35" fmla="*/ 469 h 1986"/>
                  <a:gd name="T36" fmla="*/ 1532 w 2006"/>
                  <a:gd name="T37" fmla="*/ 227 h 1986"/>
                  <a:gd name="T38" fmla="*/ 1584 w 2006"/>
                  <a:gd name="T39" fmla="*/ 237 h 1986"/>
                  <a:gd name="T40" fmla="*/ 1711 w 2006"/>
                  <a:gd name="T41" fmla="*/ 396 h 1986"/>
                  <a:gd name="T42" fmla="*/ 1795 w 2006"/>
                  <a:gd name="T43" fmla="*/ 566 h 1986"/>
                  <a:gd name="T44" fmla="*/ 1944 w 2006"/>
                  <a:gd name="T45" fmla="*/ 688 h 1986"/>
                  <a:gd name="T46" fmla="*/ 1847 w 2006"/>
                  <a:gd name="T47" fmla="*/ 755 h 1986"/>
                  <a:gd name="T48" fmla="*/ 1862 w 2006"/>
                  <a:gd name="T49" fmla="*/ 985 h 1986"/>
                  <a:gd name="T50" fmla="*/ 1729 w 2006"/>
                  <a:gd name="T51" fmla="*/ 898 h 1986"/>
                  <a:gd name="T52" fmla="*/ 1700 w 2006"/>
                  <a:gd name="T53" fmla="*/ 646 h 1986"/>
                  <a:gd name="T54" fmla="*/ 1406 w 2006"/>
                  <a:gd name="T55" fmla="*/ 585 h 1986"/>
                  <a:gd name="T56" fmla="*/ 1340 w 2006"/>
                  <a:gd name="T57" fmla="*/ 776 h 1986"/>
                  <a:gd name="T58" fmla="*/ 1215 w 2006"/>
                  <a:gd name="T59" fmla="*/ 985 h 1986"/>
                  <a:gd name="T60" fmla="*/ 1201 w 2006"/>
                  <a:gd name="T61" fmla="*/ 664 h 1986"/>
                  <a:gd name="T62" fmla="*/ 1007 w 2006"/>
                  <a:gd name="T63" fmla="*/ 546 h 1986"/>
                  <a:gd name="T64" fmla="*/ 676 w 2006"/>
                  <a:gd name="T65" fmla="*/ 560 h 1986"/>
                  <a:gd name="T66" fmla="*/ 650 w 2006"/>
                  <a:gd name="T67" fmla="*/ 880 h 1986"/>
                  <a:gd name="T68" fmla="*/ 672 w 2006"/>
                  <a:gd name="T69" fmla="*/ 1275 h 1986"/>
                  <a:gd name="T70" fmla="*/ 892 w 2006"/>
                  <a:gd name="T71" fmla="*/ 1427 h 1986"/>
                  <a:gd name="T72" fmla="*/ 719 w 2006"/>
                  <a:gd name="T73" fmla="*/ 1547 h 1986"/>
                  <a:gd name="T74" fmla="*/ 833 w 2006"/>
                  <a:gd name="T75" fmla="*/ 1986 h 1986"/>
                  <a:gd name="T76" fmla="*/ 706 w 2006"/>
                  <a:gd name="T77" fmla="*/ 1766 h 1986"/>
                  <a:gd name="T78" fmla="*/ 610 w 2006"/>
                  <a:gd name="T79" fmla="*/ 1528 h 1986"/>
                  <a:gd name="T80" fmla="*/ 389 w 2006"/>
                  <a:gd name="T81" fmla="*/ 1467 h 1986"/>
                  <a:gd name="T82" fmla="*/ 416 w 2006"/>
                  <a:gd name="T83" fmla="*/ 1715 h 1986"/>
                  <a:gd name="T84" fmla="*/ 397 w 2006"/>
                  <a:gd name="T85" fmla="*/ 1766 h 1986"/>
                  <a:gd name="T86" fmla="*/ 285 w 2006"/>
                  <a:gd name="T87" fmla="*/ 1605 h 1986"/>
                  <a:gd name="T88" fmla="*/ 192 w 2006"/>
                  <a:gd name="T89" fmla="*/ 1417 h 1986"/>
                  <a:gd name="T90" fmla="*/ 105 w 2006"/>
                  <a:gd name="T91" fmla="*/ 1326 h 1986"/>
                  <a:gd name="T92" fmla="*/ 0 w 2006"/>
                  <a:gd name="T93" fmla="*/ 1245 h 1986"/>
                  <a:gd name="T94" fmla="*/ 132 w 2006"/>
                  <a:gd name="T95" fmla="*/ 1230 h 1986"/>
                  <a:gd name="T96" fmla="*/ 99 w 2006"/>
                  <a:gd name="T97" fmla="*/ 1002 h 1986"/>
                  <a:gd name="T98" fmla="*/ 116 w 2006"/>
                  <a:gd name="T99" fmla="*/ 762 h 1986"/>
                  <a:gd name="T100" fmla="*/ 17 w 2006"/>
                  <a:gd name="T101" fmla="*/ 729 h 1986"/>
                  <a:gd name="T102" fmla="*/ 122 w 2006"/>
                  <a:gd name="T103" fmla="*/ 648 h 1986"/>
                  <a:gd name="T104" fmla="*/ 187 w 2006"/>
                  <a:gd name="T105" fmla="*/ 530 h 1986"/>
                  <a:gd name="T106" fmla="*/ 289 w 2006"/>
                  <a:gd name="T107" fmla="*/ 352 h 1986"/>
                  <a:gd name="T108" fmla="*/ 425 w 2006"/>
                  <a:gd name="T109" fmla="*/ 203 h 1986"/>
                  <a:gd name="T110" fmla="*/ 388 w 2006"/>
                  <a:gd name="T111" fmla="*/ 315 h 1986"/>
                  <a:gd name="T112" fmla="*/ 289 w 2006"/>
                  <a:gd name="T113" fmla="*/ 555 h 1986"/>
                  <a:gd name="T114" fmla="*/ 482 w 2006"/>
                  <a:gd name="T115" fmla="*/ 482 h 1986"/>
                  <a:gd name="T116" fmla="*/ 616 w 2006"/>
                  <a:gd name="T117" fmla="*/ 373 h 1986"/>
                  <a:gd name="T118" fmla="*/ 717 w 2006"/>
                  <a:gd name="T119" fmla="*/ 159 h 1986"/>
                  <a:gd name="T120" fmla="*/ 804 w 2006"/>
                  <a:gd name="T121" fmla="*/ 33 h 1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06" h="1986">
                    <a:moveTo>
                      <a:pt x="556" y="575"/>
                    </a:moveTo>
                    <a:lnTo>
                      <a:pt x="507" y="584"/>
                    </a:lnTo>
                    <a:lnTo>
                      <a:pt x="386" y="609"/>
                    </a:lnTo>
                    <a:lnTo>
                      <a:pt x="266" y="640"/>
                    </a:lnTo>
                    <a:lnTo>
                      <a:pt x="249" y="728"/>
                    </a:lnTo>
                    <a:lnTo>
                      <a:pt x="238" y="817"/>
                    </a:lnTo>
                    <a:lnTo>
                      <a:pt x="233" y="906"/>
                    </a:lnTo>
                    <a:lnTo>
                      <a:pt x="235" y="996"/>
                    </a:lnTo>
                    <a:lnTo>
                      <a:pt x="241" y="1084"/>
                    </a:lnTo>
                    <a:lnTo>
                      <a:pt x="253" y="1171"/>
                    </a:lnTo>
                    <a:lnTo>
                      <a:pt x="268" y="1258"/>
                    </a:lnTo>
                    <a:lnTo>
                      <a:pt x="289" y="1344"/>
                    </a:lnTo>
                    <a:lnTo>
                      <a:pt x="389" y="1369"/>
                    </a:lnTo>
                    <a:lnTo>
                      <a:pt x="490" y="1390"/>
                    </a:lnTo>
                    <a:lnTo>
                      <a:pt x="531" y="1397"/>
                    </a:lnTo>
                    <a:lnTo>
                      <a:pt x="574" y="1403"/>
                    </a:lnTo>
                    <a:lnTo>
                      <a:pt x="551" y="1302"/>
                    </a:lnTo>
                    <a:lnTo>
                      <a:pt x="533" y="1199"/>
                    </a:lnTo>
                    <a:lnTo>
                      <a:pt x="521" y="1096"/>
                    </a:lnTo>
                    <a:lnTo>
                      <a:pt x="516" y="991"/>
                    </a:lnTo>
                    <a:lnTo>
                      <a:pt x="517" y="887"/>
                    </a:lnTo>
                    <a:lnTo>
                      <a:pt x="524" y="782"/>
                    </a:lnTo>
                    <a:lnTo>
                      <a:pt x="537" y="679"/>
                    </a:lnTo>
                    <a:lnTo>
                      <a:pt x="556" y="575"/>
                    </a:lnTo>
                    <a:close/>
                    <a:moveTo>
                      <a:pt x="833" y="0"/>
                    </a:moveTo>
                    <a:lnTo>
                      <a:pt x="801" y="81"/>
                    </a:lnTo>
                    <a:lnTo>
                      <a:pt x="771" y="162"/>
                    </a:lnTo>
                    <a:lnTo>
                      <a:pt x="746" y="242"/>
                    </a:lnTo>
                    <a:lnTo>
                      <a:pt x="720" y="337"/>
                    </a:lnTo>
                    <a:lnTo>
                      <a:pt x="699" y="433"/>
                    </a:lnTo>
                    <a:lnTo>
                      <a:pt x="803" y="420"/>
                    </a:lnTo>
                    <a:lnTo>
                      <a:pt x="907" y="412"/>
                    </a:lnTo>
                    <a:lnTo>
                      <a:pt x="1010" y="412"/>
                    </a:lnTo>
                    <a:lnTo>
                      <a:pt x="1087" y="415"/>
                    </a:lnTo>
                    <a:lnTo>
                      <a:pt x="1162" y="422"/>
                    </a:lnTo>
                    <a:lnTo>
                      <a:pt x="1142" y="338"/>
                    </a:lnTo>
                    <a:lnTo>
                      <a:pt x="1119" y="255"/>
                    </a:lnTo>
                    <a:lnTo>
                      <a:pt x="1094" y="174"/>
                    </a:lnTo>
                    <a:lnTo>
                      <a:pt x="1065" y="93"/>
                    </a:lnTo>
                    <a:lnTo>
                      <a:pt x="1032" y="12"/>
                    </a:lnTo>
                    <a:lnTo>
                      <a:pt x="1060" y="46"/>
                    </a:lnTo>
                    <a:lnTo>
                      <a:pt x="1088" y="81"/>
                    </a:lnTo>
                    <a:lnTo>
                      <a:pt x="1113" y="117"/>
                    </a:lnTo>
                    <a:lnTo>
                      <a:pt x="1149" y="172"/>
                    </a:lnTo>
                    <a:lnTo>
                      <a:pt x="1180" y="230"/>
                    </a:lnTo>
                    <a:lnTo>
                      <a:pt x="1213" y="298"/>
                    </a:lnTo>
                    <a:lnTo>
                      <a:pt x="1241" y="366"/>
                    </a:lnTo>
                    <a:lnTo>
                      <a:pt x="1267" y="436"/>
                    </a:lnTo>
                    <a:lnTo>
                      <a:pt x="1357" y="453"/>
                    </a:lnTo>
                    <a:lnTo>
                      <a:pt x="1445" y="475"/>
                    </a:lnTo>
                    <a:lnTo>
                      <a:pt x="1534" y="500"/>
                    </a:lnTo>
                    <a:lnTo>
                      <a:pt x="1605" y="525"/>
                    </a:lnTo>
                    <a:lnTo>
                      <a:pt x="1676" y="553"/>
                    </a:lnTo>
                    <a:lnTo>
                      <a:pt x="1647" y="469"/>
                    </a:lnTo>
                    <a:lnTo>
                      <a:pt x="1613" y="387"/>
                    </a:lnTo>
                    <a:lnTo>
                      <a:pt x="1575" y="306"/>
                    </a:lnTo>
                    <a:lnTo>
                      <a:pt x="1532" y="227"/>
                    </a:lnTo>
                    <a:lnTo>
                      <a:pt x="1485" y="147"/>
                    </a:lnTo>
                    <a:lnTo>
                      <a:pt x="1536" y="190"/>
                    </a:lnTo>
                    <a:lnTo>
                      <a:pt x="1584" y="237"/>
                    </a:lnTo>
                    <a:lnTo>
                      <a:pt x="1630" y="287"/>
                    </a:lnTo>
                    <a:lnTo>
                      <a:pt x="1671" y="340"/>
                    </a:lnTo>
                    <a:lnTo>
                      <a:pt x="1711" y="396"/>
                    </a:lnTo>
                    <a:lnTo>
                      <a:pt x="1744" y="456"/>
                    </a:lnTo>
                    <a:lnTo>
                      <a:pt x="1775" y="517"/>
                    </a:lnTo>
                    <a:lnTo>
                      <a:pt x="1795" y="566"/>
                    </a:lnTo>
                    <a:lnTo>
                      <a:pt x="1812" y="615"/>
                    </a:lnTo>
                    <a:lnTo>
                      <a:pt x="1879" y="649"/>
                    </a:lnTo>
                    <a:lnTo>
                      <a:pt x="1944" y="688"/>
                    </a:lnTo>
                    <a:lnTo>
                      <a:pt x="2006" y="729"/>
                    </a:lnTo>
                    <a:lnTo>
                      <a:pt x="1831" y="680"/>
                    </a:lnTo>
                    <a:lnTo>
                      <a:pt x="1847" y="755"/>
                    </a:lnTo>
                    <a:lnTo>
                      <a:pt x="1858" y="831"/>
                    </a:lnTo>
                    <a:lnTo>
                      <a:pt x="1862" y="909"/>
                    </a:lnTo>
                    <a:lnTo>
                      <a:pt x="1862" y="985"/>
                    </a:lnTo>
                    <a:lnTo>
                      <a:pt x="1727" y="985"/>
                    </a:lnTo>
                    <a:lnTo>
                      <a:pt x="1727" y="984"/>
                    </a:lnTo>
                    <a:lnTo>
                      <a:pt x="1729" y="898"/>
                    </a:lnTo>
                    <a:lnTo>
                      <a:pt x="1725" y="814"/>
                    </a:lnTo>
                    <a:lnTo>
                      <a:pt x="1715" y="729"/>
                    </a:lnTo>
                    <a:lnTo>
                      <a:pt x="1700" y="646"/>
                    </a:lnTo>
                    <a:lnTo>
                      <a:pt x="1604" y="623"/>
                    </a:lnTo>
                    <a:lnTo>
                      <a:pt x="1508" y="604"/>
                    </a:lnTo>
                    <a:lnTo>
                      <a:pt x="1406" y="585"/>
                    </a:lnTo>
                    <a:lnTo>
                      <a:pt x="1305" y="570"/>
                    </a:lnTo>
                    <a:lnTo>
                      <a:pt x="1325" y="672"/>
                    </a:lnTo>
                    <a:lnTo>
                      <a:pt x="1340" y="776"/>
                    </a:lnTo>
                    <a:lnTo>
                      <a:pt x="1347" y="880"/>
                    </a:lnTo>
                    <a:lnTo>
                      <a:pt x="1349" y="985"/>
                    </a:lnTo>
                    <a:lnTo>
                      <a:pt x="1215" y="985"/>
                    </a:lnTo>
                    <a:lnTo>
                      <a:pt x="1215" y="878"/>
                    </a:lnTo>
                    <a:lnTo>
                      <a:pt x="1210" y="770"/>
                    </a:lnTo>
                    <a:lnTo>
                      <a:pt x="1201" y="664"/>
                    </a:lnTo>
                    <a:lnTo>
                      <a:pt x="1187" y="557"/>
                    </a:lnTo>
                    <a:lnTo>
                      <a:pt x="1096" y="550"/>
                    </a:lnTo>
                    <a:lnTo>
                      <a:pt x="1007" y="546"/>
                    </a:lnTo>
                    <a:lnTo>
                      <a:pt x="897" y="546"/>
                    </a:lnTo>
                    <a:lnTo>
                      <a:pt x="787" y="550"/>
                    </a:lnTo>
                    <a:lnTo>
                      <a:pt x="676" y="560"/>
                    </a:lnTo>
                    <a:lnTo>
                      <a:pt x="662" y="667"/>
                    </a:lnTo>
                    <a:lnTo>
                      <a:pt x="653" y="774"/>
                    </a:lnTo>
                    <a:lnTo>
                      <a:pt x="650" y="880"/>
                    </a:lnTo>
                    <a:lnTo>
                      <a:pt x="650" y="988"/>
                    </a:lnTo>
                    <a:lnTo>
                      <a:pt x="658" y="1131"/>
                    </a:lnTo>
                    <a:lnTo>
                      <a:pt x="672" y="1275"/>
                    </a:lnTo>
                    <a:lnTo>
                      <a:pt x="694" y="1417"/>
                    </a:lnTo>
                    <a:lnTo>
                      <a:pt x="793" y="1424"/>
                    </a:lnTo>
                    <a:lnTo>
                      <a:pt x="892" y="1427"/>
                    </a:lnTo>
                    <a:lnTo>
                      <a:pt x="892" y="1561"/>
                    </a:lnTo>
                    <a:lnTo>
                      <a:pt x="806" y="1556"/>
                    </a:lnTo>
                    <a:lnTo>
                      <a:pt x="719" y="1547"/>
                    </a:lnTo>
                    <a:lnTo>
                      <a:pt x="754" y="1693"/>
                    </a:lnTo>
                    <a:lnTo>
                      <a:pt x="792" y="1839"/>
                    </a:lnTo>
                    <a:lnTo>
                      <a:pt x="833" y="1986"/>
                    </a:lnTo>
                    <a:lnTo>
                      <a:pt x="787" y="1915"/>
                    </a:lnTo>
                    <a:lnTo>
                      <a:pt x="744" y="1841"/>
                    </a:lnTo>
                    <a:lnTo>
                      <a:pt x="706" y="1766"/>
                    </a:lnTo>
                    <a:lnTo>
                      <a:pt x="670" y="1688"/>
                    </a:lnTo>
                    <a:lnTo>
                      <a:pt x="638" y="1609"/>
                    </a:lnTo>
                    <a:lnTo>
                      <a:pt x="610" y="1528"/>
                    </a:lnTo>
                    <a:lnTo>
                      <a:pt x="537" y="1512"/>
                    </a:lnTo>
                    <a:lnTo>
                      <a:pt x="465" y="1492"/>
                    </a:lnTo>
                    <a:lnTo>
                      <a:pt x="389" y="1467"/>
                    </a:lnTo>
                    <a:lnTo>
                      <a:pt x="315" y="1438"/>
                    </a:lnTo>
                    <a:lnTo>
                      <a:pt x="361" y="1576"/>
                    </a:lnTo>
                    <a:lnTo>
                      <a:pt x="416" y="1715"/>
                    </a:lnTo>
                    <a:lnTo>
                      <a:pt x="477" y="1852"/>
                    </a:lnTo>
                    <a:lnTo>
                      <a:pt x="435" y="1810"/>
                    </a:lnTo>
                    <a:lnTo>
                      <a:pt x="397" y="1766"/>
                    </a:lnTo>
                    <a:lnTo>
                      <a:pt x="361" y="1719"/>
                    </a:lnTo>
                    <a:lnTo>
                      <a:pt x="327" y="1671"/>
                    </a:lnTo>
                    <a:lnTo>
                      <a:pt x="285" y="1605"/>
                    </a:lnTo>
                    <a:lnTo>
                      <a:pt x="248" y="1536"/>
                    </a:lnTo>
                    <a:lnTo>
                      <a:pt x="213" y="1465"/>
                    </a:lnTo>
                    <a:lnTo>
                      <a:pt x="192" y="1417"/>
                    </a:lnTo>
                    <a:lnTo>
                      <a:pt x="175" y="1368"/>
                    </a:lnTo>
                    <a:lnTo>
                      <a:pt x="139" y="1348"/>
                    </a:lnTo>
                    <a:lnTo>
                      <a:pt x="105" y="1326"/>
                    </a:lnTo>
                    <a:lnTo>
                      <a:pt x="68" y="1301"/>
                    </a:lnTo>
                    <a:lnTo>
                      <a:pt x="34" y="1273"/>
                    </a:lnTo>
                    <a:lnTo>
                      <a:pt x="0" y="1245"/>
                    </a:lnTo>
                    <a:lnTo>
                      <a:pt x="76" y="1276"/>
                    </a:lnTo>
                    <a:lnTo>
                      <a:pt x="153" y="1303"/>
                    </a:lnTo>
                    <a:lnTo>
                      <a:pt x="132" y="1230"/>
                    </a:lnTo>
                    <a:lnTo>
                      <a:pt x="117" y="1155"/>
                    </a:lnTo>
                    <a:lnTo>
                      <a:pt x="106" y="1079"/>
                    </a:lnTo>
                    <a:lnTo>
                      <a:pt x="99" y="1002"/>
                    </a:lnTo>
                    <a:lnTo>
                      <a:pt x="98" y="922"/>
                    </a:lnTo>
                    <a:lnTo>
                      <a:pt x="104" y="841"/>
                    </a:lnTo>
                    <a:lnTo>
                      <a:pt x="116" y="762"/>
                    </a:lnTo>
                    <a:lnTo>
                      <a:pt x="133" y="683"/>
                    </a:lnTo>
                    <a:lnTo>
                      <a:pt x="75" y="705"/>
                    </a:lnTo>
                    <a:lnTo>
                      <a:pt x="17" y="729"/>
                    </a:lnTo>
                    <a:lnTo>
                      <a:pt x="51" y="700"/>
                    </a:lnTo>
                    <a:lnTo>
                      <a:pt x="86" y="673"/>
                    </a:lnTo>
                    <a:lnTo>
                      <a:pt x="122" y="648"/>
                    </a:lnTo>
                    <a:lnTo>
                      <a:pt x="148" y="631"/>
                    </a:lnTo>
                    <a:lnTo>
                      <a:pt x="166" y="580"/>
                    </a:lnTo>
                    <a:lnTo>
                      <a:pt x="187" y="530"/>
                    </a:lnTo>
                    <a:lnTo>
                      <a:pt x="217" y="469"/>
                    </a:lnTo>
                    <a:lnTo>
                      <a:pt x="251" y="409"/>
                    </a:lnTo>
                    <a:lnTo>
                      <a:pt x="289" y="352"/>
                    </a:lnTo>
                    <a:lnTo>
                      <a:pt x="332" y="300"/>
                    </a:lnTo>
                    <a:lnTo>
                      <a:pt x="376" y="250"/>
                    </a:lnTo>
                    <a:lnTo>
                      <a:pt x="425" y="203"/>
                    </a:lnTo>
                    <a:lnTo>
                      <a:pt x="477" y="161"/>
                    </a:lnTo>
                    <a:lnTo>
                      <a:pt x="431" y="238"/>
                    </a:lnTo>
                    <a:lnTo>
                      <a:pt x="388" y="315"/>
                    </a:lnTo>
                    <a:lnTo>
                      <a:pt x="350" y="394"/>
                    </a:lnTo>
                    <a:lnTo>
                      <a:pt x="317" y="474"/>
                    </a:lnTo>
                    <a:lnTo>
                      <a:pt x="289" y="555"/>
                    </a:lnTo>
                    <a:lnTo>
                      <a:pt x="352" y="528"/>
                    </a:lnTo>
                    <a:lnTo>
                      <a:pt x="417" y="502"/>
                    </a:lnTo>
                    <a:lnTo>
                      <a:pt x="482" y="482"/>
                    </a:lnTo>
                    <a:lnTo>
                      <a:pt x="536" y="467"/>
                    </a:lnTo>
                    <a:lnTo>
                      <a:pt x="589" y="453"/>
                    </a:lnTo>
                    <a:lnTo>
                      <a:pt x="616" y="373"/>
                    </a:lnTo>
                    <a:lnTo>
                      <a:pt x="648" y="294"/>
                    </a:lnTo>
                    <a:lnTo>
                      <a:pt x="685" y="217"/>
                    </a:lnTo>
                    <a:lnTo>
                      <a:pt x="717" y="159"/>
                    </a:lnTo>
                    <a:lnTo>
                      <a:pt x="753" y="104"/>
                    </a:lnTo>
                    <a:lnTo>
                      <a:pt x="778" y="68"/>
                    </a:lnTo>
                    <a:lnTo>
                      <a:pt x="804" y="33"/>
                    </a:lnTo>
                    <a:lnTo>
                      <a:pt x="833"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sp>
            <p:nvSpPr>
              <p:cNvPr id="34" name="Freeform 17"/>
              <p:cNvSpPr>
                <a:spLocks noEditPoints="1"/>
              </p:cNvSpPr>
              <p:nvPr/>
            </p:nvSpPr>
            <p:spPr bwMode="auto">
              <a:xfrm>
                <a:off x="174" y="543"/>
                <a:ext cx="173" cy="93"/>
              </a:xfrm>
              <a:custGeom>
                <a:avLst/>
                <a:gdLst>
                  <a:gd name="T0" fmla="*/ 66 w 2067"/>
                  <a:gd name="T1" fmla="*/ 85 h 1115"/>
                  <a:gd name="T2" fmla="*/ 66 w 2067"/>
                  <a:gd name="T3" fmla="*/ 1031 h 1115"/>
                  <a:gd name="T4" fmla="*/ 2001 w 2067"/>
                  <a:gd name="T5" fmla="*/ 1031 h 1115"/>
                  <a:gd name="T6" fmla="*/ 2001 w 2067"/>
                  <a:gd name="T7" fmla="*/ 85 h 1115"/>
                  <a:gd name="T8" fmla="*/ 66 w 2067"/>
                  <a:gd name="T9" fmla="*/ 85 h 1115"/>
                  <a:gd name="T10" fmla="*/ 0 w 2067"/>
                  <a:gd name="T11" fmla="*/ 0 h 1115"/>
                  <a:gd name="T12" fmla="*/ 2067 w 2067"/>
                  <a:gd name="T13" fmla="*/ 0 h 1115"/>
                  <a:gd name="T14" fmla="*/ 2067 w 2067"/>
                  <a:gd name="T15" fmla="*/ 1115 h 1115"/>
                  <a:gd name="T16" fmla="*/ 0 w 2067"/>
                  <a:gd name="T17" fmla="*/ 1115 h 1115"/>
                  <a:gd name="T18" fmla="*/ 0 w 2067"/>
                  <a:gd name="T19" fmla="*/ 0 h 1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7" h="1115">
                    <a:moveTo>
                      <a:pt x="66" y="85"/>
                    </a:moveTo>
                    <a:lnTo>
                      <a:pt x="66" y="1031"/>
                    </a:lnTo>
                    <a:lnTo>
                      <a:pt x="2001" y="1031"/>
                    </a:lnTo>
                    <a:lnTo>
                      <a:pt x="2001" y="85"/>
                    </a:lnTo>
                    <a:lnTo>
                      <a:pt x="66" y="85"/>
                    </a:lnTo>
                    <a:close/>
                    <a:moveTo>
                      <a:pt x="0" y="0"/>
                    </a:moveTo>
                    <a:lnTo>
                      <a:pt x="2067" y="0"/>
                    </a:lnTo>
                    <a:lnTo>
                      <a:pt x="2067" y="1115"/>
                    </a:lnTo>
                    <a:lnTo>
                      <a:pt x="0" y="1115"/>
                    </a:lnTo>
                    <a:lnTo>
                      <a:pt x="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sp>
            <p:nvSpPr>
              <p:cNvPr id="35" name="Freeform 18"/>
              <p:cNvSpPr>
                <a:spLocks noEditPoints="1"/>
              </p:cNvSpPr>
              <p:nvPr/>
            </p:nvSpPr>
            <p:spPr bwMode="auto">
              <a:xfrm>
                <a:off x="157" y="644"/>
                <a:ext cx="207" cy="31"/>
              </a:xfrm>
              <a:custGeom>
                <a:avLst/>
                <a:gdLst>
                  <a:gd name="T0" fmla="*/ 1084 w 2489"/>
                  <a:gd name="T1" fmla="*/ 235 h 369"/>
                  <a:gd name="T2" fmla="*/ 1045 w 2489"/>
                  <a:gd name="T3" fmla="*/ 353 h 369"/>
                  <a:gd name="T4" fmla="*/ 1373 w 2489"/>
                  <a:gd name="T5" fmla="*/ 353 h 369"/>
                  <a:gd name="T6" fmla="*/ 1326 w 2489"/>
                  <a:gd name="T7" fmla="*/ 235 h 369"/>
                  <a:gd name="T8" fmla="*/ 1084 w 2489"/>
                  <a:gd name="T9" fmla="*/ 235 h 369"/>
                  <a:gd name="T10" fmla="*/ 246 w 2489"/>
                  <a:gd name="T11" fmla="*/ 43 h 369"/>
                  <a:gd name="T12" fmla="*/ 165 w 2489"/>
                  <a:gd name="T13" fmla="*/ 216 h 369"/>
                  <a:gd name="T14" fmla="*/ 2312 w 2489"/>
                  <a:gd name="T15" fmla="*/ 216 h 369"/>
                  <a:gd name="T16" fmla="*/ 2242 w 2489"/>
                  <a:gd name="T17" fmla="*/ 43 h 369"/>
                  <a:gd name="T18" fmla="*/ 246 w 2489"/>
                  <a:gd name="T19" fmla="*/ 43 h 369"/>
                  <a:gd name="T20" fmla="*/ 166 w 2489"/>
                  <a:gd name="T21" fmla="*/ 0 h 369"/>
                  <a:gd name="T22" fmla="*/ 2359 w 2489"/>
                  <a:gd name="T23" fmla="*/ 0 h 369"/>
                  <a:gd name="T24" fmla="*/ 2489 w 2489"/>
                  <a:gd name="T25" fmla="*/ 349 h 369"/>
                  <a:gd name="T26" fmla="*/ 2484 w 2489"/>
                  <a:gd name="T27" fmla="*/ 369 h 369"/>
                  <a:gd name="T28" fmla="*/ 0 w 2489"/>
                  <a:gd name="T29" fmla="*/ 369 h 369"/>
                  <a:gd name="T30" fmla="*/ 166 w 2489"/>
                  <a:gd name="T31"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89" h="369">
                    <a:moveTo>
                      <a:pt x="1084" y="235"/>
                    </a:moveTo>
                    <a:lnTo>
                      <a:pt x="1045" y="353"/>
                    </a:lnTo>
                    <a:lnTo>
                      <a:pt x="1373" y="353"/>
                    </a:lnTo>
                    <a:lnTo>
                      <a:pt x="1326" y="235"/>
                    </a:lnTo>
                    <a:lnTo>
                      <a:pt x="1084" y="235"/>
                    </a:lnTo>
                    <a:close/>
                    <a:moveTo>
                      <a:pt x="246" y="43"/>
                    </a:moveTo>
                    <a:lnTo>
                      <a:pt x="165" y="216"/>
                    </a:lnTo>
                    <a:lnTo>
                      <a:pt x="2312" y="216"/>
                    </a:lnTo>
                    <a:lnTo>
                      <a:pt x="2242" y="43"/>
                    </a:lnTo>
                    <a:lnTo>
                      <a:pt x="246" y="43"/>
                    </a:lnTo>
                    <a:close/>
                    <a:moveTo>
                      <a:pt x="166" y="0"/>
                    </a:moveTo>
                    <a:lnTo>
                      <a:pt x="2359" y="0"/>
                    </a:lnTo>
                    <a:lnTo>
                      <a:pt x="2489" y="349"/>
                    </a:lnTo>
                    <a:lnTo>
                      <a:pt x="2484" y="369"/>
                    </a:lnTo>
                    <a:lnTo>
                      <a:pt x="0" y="369"/>
                    </a:lnTo>
                    <a:lnTo>
                      <a:pt x="166"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grpSp>
      </p:grpSp>
      <p:grpSp>
        <p:nvGrpSpPr>
          <p:cNvPr id="52" name="Group 51"/>
          <p:cNvGrpSpPr/>
          <p:nvPr/>
        </p:nvGrpSpPr>
        <p:grpSpPr>
          <a:xfrm>
            <a:off x="561873" y="1101379"/>
            <a:ext cx="7297757" cy="1991069"/>
            <a:chOff x="1078752" y="3859893"/>
            <a:chExt cx="7299655" cy="1991587"/>
          </a:xfrm>
        </p:grpSpPr>
        <p:sp>
          <p:nvSpPr>
            <p:cNvPr id="15" name="Rounded Rectangle 14"/>
            <p:cNvSpPr/>
            <p:nvPr/>
          </p:nvSpPr>
          <p:spPr>
            <a:xfrm>
              <a:off x="1078752" y="3859893"/>
              <a:ext cx="822960" cy="8229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a:solidFill>
                  <a:prstClr val="white"/>
                </a:solidFill>
              </a:endParaRPr>
            </a:p>
          </p:txBody>
        </p:sp>
        <p:sp>
          <p:nvSpPr>
            <p:cNvPr id="40" name="Freeform 23"/>
            <p:cNvSpPr>
              <a:spLocks noEditPoints="1"/>
            </p:cNvSpPr>
            <p:nvPr/>
          </p:nvSpPr>
          <p:spPr bwMode="auto">
            <a:xfrm>
              <a:off x="8062495" y="5362530"/>
              <a:ext cx="315912" cy="488950"/>
            </a:xfrm>
            <a:custGeom>
              <a:avLst/>
              <a:gdLst>
                <a:gd name="T0" fmla="*/ 940 w 2187"/>
                <a:gd name="T1" fmla="*/ 1158 h 3387"/>
                <a:gd name="T2" fmla="*/ 1261 w 2187"/>
                <a:gd name="T3" fmla="*/ 1210 h 3387"/>
                <a:gd name="T4" fmla="*/ 1229 w 2187"/>
                <a:gd name="T5" fmla="*/ 1137 h 3387"/>
                <a:gd name="T6" fmla="*/ 1157 w 2187"/>
                <a:gd name="T7" fmla="*/ 1148 h 3387"/>
                <a:gd name="T8" fmla="*/ 1059 w 2187"/>
                <a:gd name="T9" fmla="*/ 1169 h 3387"/>
                <a:gd name="T10" fmla="*/ 991 w 2187"/>
                <a:gd name="T11" fmla="*/ 1126 h 3387"/>
                <a:gd name="T12" fmla="*/ 758 w 2187"/>
                <a:gd name="T13" fmla="*/ 336 h 3387"/>
                <a:gd name="T14" fmla="*/ 445 w 2187"/>
                <a:gd name="T15" fmla="*/ 564 h 3387"/>
                <a:gd name="T16" fmla="*/ 282 w 2187"/>
                <a:gd name="T17" fmla="*/ 905 h 3387"/>
                <a:gd name="T18" fmla="*/ 297 w 2187"/>
                <a:gd name="T19" fmla="*/ 1275 h 3387"/>
                <a:gd name="T20" fmla="*/ 416 w 2187"/>
                <a:gd name="T21" fmla="*/ 1556 h 3387"/>
                <a:gd name="T22" fmla="*/ 592 w 2187"/>
                <a:gd name="T23" fmla="*/ 1822 h 3387"/>
                <a:gd name="T24" fmla="*/ 771 w 2187"/>
                <a:gd name="T25" fmla="*/ 2161 h 3387"/>
                <a:gd name="T26" fmla="*/ 763 w 2187"/>
                <a:gd name="T27" fmla="*/ 1235 h 3387"/>
                <a:gd name="T28" fmla="*/ 820 w 2187"/>
                <a:gd name="T29" fmla="*/ 1043 h 3387"/>
                <a:gd name="T30" fmla="*/ 991 w 2187"/>
                <a:gd name="T31" fmla="*/ 961 h 3387"/>
                <a:gd name="T32" fmla="*/ 1196 w 2187"/>
                <a:gd name="T33" fmla="*/ 961 h 3387"/>
                <a:gd name="T34" fmla="*/ 1369 w 2187"/>
                <a:gd name="T35" fmla="*/ 1043 h 3387"/>
                <a:gd name="T36" fmla="*/ 1423 w 2187"/>
                <a:gd name="T37" fmla="*/ 1236 h 3387"/>
                <a:gd name="T38" fmla="*/ 1417 w 2187"/>
                <a:gd name="T39" fmla="*/ 2161 h 3387"/>
                <a:gd name="T40" fmla="*/ 1595 w 2187"/>
                <a:gd name="T41" fmla="*/ 1823 h 3387"/>
                <a:gd name="T42" fmla="*/ 1771 w 2187"/>
                <a:gd name="T43" fmla="*/ 1557 h 3387"/>
                <a:gd name="T44" fmla="*/ 1890 w 2187"/>
                <a:gd name="T45" fmla="*/ 1275 h 3387"/>
                <a:gd name="T46" fmla="*/ 1905 w 2187"/>
                <a:gd name="T47" fmla="*/ 905 h 3387"/>
                <a:gd name="T48" fmla="*/ 1742 w 2187"/>
                <a:gd name="T49" fmla="*/ 564 h 3387"/>
                <a:gd name="T50" fmla="*/ 1429 w 2187"/>
                <a:gd name="T51" fmla="*/ 336 h 3387"/>
                <a:gd name="T52" fmla="*/ 1094 w 2187"/>
                <a:gd name="T53" fmla="*/ 0 h 3387"/>
                <a:gd name="T54" fmla="*/ 1574 w 2187"/>
                <a:gd name="T55" fmla="*/ 105 h 3387"/>
                <a:gd name="T56" fmla="*/ 1946 w 2187"/>
                <a:gd name="T57" fmla="*/ 388 h 3387"/>
                <a:gd name="T58" fmla="*/ 2158 w 2187"/>
                <a:gd name="T59" fmla="*/ 798 h 3387"/>
                <a:gd name="T60" fmla="*/ 2171 w 2187"/>
                <a:gd name="T61" fmla="*/ 1243 h 3387"/>
                <a:gd name="T62" fmla="*/ 2068 w 2187"/>
                <a:gd name="T63" fmla="*/ 1574 h 3387"/>
                <a:gd name="T64" fmla="*/ 1911 w 2187"/>
                <a:gd name="T65" fmla="*/ 1838 h 3387"/>
                <a:gd name="T66" fmla="*/ 1734 w 2187"/>
                <a:gd name="T67" fmla="*/ 2115 h 3387"/>
                <a:gd name="T68" fmla="*/ 1626 w 2187"/>
                <a:gd name="T69" fmla="*/ 2442 h 3387"/>
                <a:gd name="T70" fmla="*/ 1562 w 2187"/>
                <a:gd name="T71" fmla="*/ 2612 h 3387"/>
                <a:gd name="T72" fmla="*/ 1598 w 2187"/>
                <a:gd name="T73" fmla="*/ 2705 h 3387"/>
                <a:gd name="T74" fmla="*/ 1573 w 2187"/>
                <a:gd name="T75" fmla="*/ 2852 h 3387"/>
                <a:gd name="T76" fmla="*/ 1600 w 2187"/>
                <a:gd name="T77" fmla="*/ 2953 h 3387"/>
                <a:gd name="T78" fmla="*/ 1570 w 2187"/>
                <a:gd name="T79" fmla="*/ 3098 h 3387"/>
                <a:gd name="T80" fmla="*/ 1382 w 2187"/>
                <a:gd name="T81" fmla="*/ 3179 h 3387"/>
                <a:gd name="T82" fmla="*/ 1219 w 2187"/>
                <a:gd name="T83" fmla="*/ 3360 h 3387"/>
                <a:gd name="T84" fmla="*/ 968 w 2187"/>
                <a:gd name="T85" fmla="*/ 3360 h 3387"/>
                <a:gd name="T86" fmla="*/ 805 w 2187"/>
                <a:gd name="T87" fmla="*/ 3179 h 3387"/>
                <a:gd name="T88" fmla="*/ 617 w 2187"/>
                <a:gd name="T89" fmla="*/ 3098 h 3387"/>
                <a:gd name="T90" fmla="*/ 587 w 2187"/>
                <a:gd name="T91" fmla="*/ 2953 h 3387"/>
                <a:gd name="T92" fmla="*/ 614 w 2187"/>
                <a:gd name="T93" fmla="*/ 2852 h 3387"/>
                <a:gd name="T94" fmla="*/ 590 w 2187"/>
                <a:gd name="T95" fmla="*/ 2704 h 3387"/>
                <a:gd name="T96" fmla="*/ 626 w 2187"/>
                <a:gd name="T97" fmla="*/ 2612 h 3387"/>
                <a:gd name="T98" fmla="*/ 562 w 2187"/>
                <a:gd name="T99" fmla="*/ 2442 h 3387"/>
                <a:gd name="T100" fmla="*/ 453 w 2187"/>
                <a:gd name="T101" fmla="*/ 2115 h 3387"/>
                <a:gd name="T102" fmla="*/ 277 w 2187"/>
                <a:gd name="T103" fmla="*/ 1838 h 3387"/>
                <a:gd name="T104" fmla="*/ 119 w 2187"/>
                <a:gd name="T105" fmla="*/ 1574 h 3387"/>
                <a:gd name="T106" fmla="*/ 15 w 2187"/>
                <a:gd name="T107" fmla="*/ 1243 h 3387"/>
                <a:gd name="T108" fmla="*/ 29 w 2187"/>
                <a:gd name="T109" fmla="*/ 798 h 3387"/>
                <a:gd name="T110" fmla="*/ 241 w 2187"/>
                <a:gd name="T111" fmla="*/ 388 h 3387"/>
                <a:gd name="T112" fmla="*/ 614 w 2187"/>
                <a:gd name="T113" fmla="*/ 105 h 3387"/>
                <a:gd name="T114" fmla="*/ 1094 w 2187"/>
                <a:gd name="T115" fmla="*/ 0 h 3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7" h="3387">
                  <a:moveTo>
                    <a:pt x="991" y="1126"/>
                  </a:moveTo>
                  <a:lnTo>
                    <a:pt x="979" y="1128"/>
                  </a:lnTo>
                  <a:lnTo>
                    <a:pt x="968" y="1133"/>
                  </a:lnTo>
                  <a:lnTo>
                    <a:pt x="956" y="1140"/>
                  </a:lnTo>
                  <a:lnTo>
                    <a:pt x="945" y="1151"/>
                  </a:lnTo>
                  <a:lnTo>
                    <a:pt x="940" y="1158"/>
                  </a:lnTo>
                  <a:lnTo>
                    <a:pt x="934" y="1167"/>
                  </a:lnTo>
                  <a:lnTo>
                    <a:pt x="929" y="1179"/>
                  </a:lnTo>
                  <a:lnTo>
                    <a:pt x="926" y="1194"/>
                  </a:lnTo>
                  <a:lnTo>
                    <a:pt x="926" y="1210"/>
                  </a:lnTo>
                  <a:lnTo>
                    <a:pt x="1093" y="2161"/>
                  </a:lnTo>
                  <a:lnTo>
                    <a:pt x="1261" y="1210"/>
                  </a:lnTo>
                  <a:lnTo>
                    <a:pt x="1261" y="1194"/>
                  </a:lnTo>
                  <a:lnTo>
                    <a:pt x="1259" y="1179"/>
                  </a:lnTo>
                  <a:lnTo>
                    <a:pt x="1254" y="1167"/>
                  </a:lnTo>
                  <a:lnTo>
                    <a:pt x="1249" y="1158"/>
                  </a:lnTo>
                  <a:lnTo>
                    <a:pt x="1244" y="1151"/>
                  </a:lnTo>
                  <a:lnTo>
                    <a:pt x="1229" y="1137"/>
                  </a:lnTo>
                  <a:lnTo>
                    <a:pt x="1213" y="1129"/>
                  </a:lnTo>
                  <a:lnTo>
                    <a:pt x="1196" y="1126"/>
                  </a:lnTo>
                  <a:lnTo>
                    <a:pt x="1183" y="1128"/>
                  </a:lnTo>
                  <a:lnTo>
                    <a:pt x="1172" y="1134"/>
                  </a:lnTo>
                  <a:lnTo>
                    <a:pt x="1163" y="1140"/>
                  </a:lnTo>
                  <a:lnTo>
                    <a:pt x="1157" y="1148"/>
                  </a:lnTo>
                  <a:lnTo>
                    <a:pt x="1144" y="1160"/>
                  </a:lnTo>
                  <a:lnTo>
                    <a:pt x="1129" y="1169"/>
                  </a:lnTo>
                  <a:lnTo>
                    <a:pt x="1112" y="1175"/>
                  </a:lnTo>
                  <a:lnTo>
                    <a:pt x="1093" y="1177"/>
                  </a:lnTo>
                  <a:lnTo>
                    <a:pt x="1075" y="1175"/>
                  </a:lnTo>
                  <a:lnTo>
                    <a:pt x="1059" y="1169"/>
                  </a:lnTo>
                  <a:lnTo>
                    <a:pt x="1043" y="1160"/>
                  </a:lnTo>
                  <a:lnTo>
                    <a:pt x="1030" y="1148"/>
                  </a:lnTo>
                  <a:lnTo>
                    <a:pt x="1024" y="1140"/>
                  </a:lnTo>
                  <a:lnTo>
                    <a:pt x="1014" y="1134"/>
                  </a:lnTo>
                  <a:lnTo>
                    <a:pt x="1004" y="1128"/>
                  </a:lnTo>
                  <a:lnTo>
                    <a:pt x="991" y="1126"/>
                  </a:lnTo>
                  <a:close/>
                  <a:moveTo>
                    <a:pt x="1094" y="270"/>
                  </a:moveTo>
                  <a:lnTo>
                    <a:pt x="1023" y="272"/>
                  </a:lnTo>
                  <a:lnTo>
                    <a:pt x="953" y="280"/>
                  </a:lnTo>
                  <a:lnTo>
                    <a:pt x="886" y="295"/>
                  </a:lnTo>
                  <a:lnTo>
                    <a:pt x="821" y="313"/>
                  </a:lnTo>
                  <a:lnTo>
                    <a:pt x="758" y="336"/>
                  </a:lnTo>
                  <a:lnTo>
                    <a:pt x="697" y="364"/>
                  </a:lnTo>
                  <a:lnTo>
                    <a:pt x="640" y="397"/>
                  </a:lnTo>
                  <a:lnTo>
                    <a:pt x="587" y="433"/>
                  </a:lnTo>
                  <a:lnTo>
                    <a:pt x="536" y="473"/>
                  </a:lnTo>
                  <a:lnTo>
                    <a:pt x="489" y="516"/>
                  </a:lnTo>
                  <a:lnTo>
                    <a:pt x="445" y="564"/>
                  </a:lnTo>
                  <a:lnTo>
                    <a:pt x="406" y="614"/>
                  </a:lnTo>
                  <a:lnTo>
                    <a:pt x="372" y="668"/>
                  </a:lnTo>
                  <a:lnTo>
                    <a:pt x="342" y="723"/>
                  </a:lnTo>
                  <a:lnTo>
                    <a:pt x="317" y="782"/>
                  </a:lnTo>
                  <a:lnTo>
                    <a:pt x="296" y="843"/>
                  </a:lnTo>
                  <a:lnTo>
                    <a:pt x="282" y="905"/>
                  </a:lnTo>
                  <a:lnTo>
                    <a:pt x="274" y="970"/>
                  </a:lnTo>
                  <a:lnTo>
                    <a:pt x="271" y="1036"/>
                  </a:lnTo>
                  <a:lnTo>
                    <a:pt x="272" y="1101"/>
                  </a:lnTo>
                  <a:lnTo>
                    <a:pt x="277" y="1163"/>
                  </a:lnTo>
                  <a:lnTo>
                    <a:pt x="286" y="1221"/>
                  </a:lnTo>
                  <a:lnTo>
                    <a:pt x="297" y="1275"/>
                  </a:lnTo>
                  <a:lnTo>
                    <a:pt x="311" y="1328"/>
                  </a:lnTo>
                  <a:lnTo>
                    <a:pt x="328" y="1376"/>
                  </a:lnTo>
                  <a:lnTo>
                    <a:pt x="347" y="1424"/>
                  </a:lnTo>
                  <a:lnTo>
                    <a:pt x="369" y="1470"/>
                  </a:lnTo>
                  <a:lnTo>
                    <a:pt x="391" y="1513"/>
                  </a:lnTo>
                  <a:lnTo>
                    <a:pt x="416" y="1556"/>
                  </a:lnTo>
                  <a:lnTo>
                    <a:pt x="442" y="1600"/>
                  </a:lnTo>
                  <a:lnTo>
                    <a:pt x="470" y="1642"/>
                  </a:lnTo>
                  <a:lnTo>
                    <a:pt x="498" y="1684"/>
                  </a:lnTo>
                  <a:lnTo>
                    <a:pt x="528" y="1727"/>
                  </a:lnTo>
                  <a:lnTo>
                    <a:pt x="560" y="1774"/>
                  </a:lnTo>
                  <a:lnTo>
                    <a:pt x="592" y="1822"/>
                  </a:lnTo>
                  <a:lnTo>
                    <a:pt x="625" y="1873"/>
                  </a:lnTo>
                  <a:lnTo>
                    <a:pt x="657" y="1925"/>
                  </a:lnTo>
                  <a:lnTo>
                    <a:pt x="688" y="1981"/>
                  </a:lnTo>
                  <a:lnTo>
                    <a:pt x="718" y="2038"/>
                  </a:lnTo>
                  <a:lnTo>
                    <a:pt x="745" y="2098"/>
                  </a:lnTo>
                  <a:lnTo>
                    <a:pt x="771" y="2161"/>
                  </a:lnTo>
                  <a:lnTo>
                    <a:pt x="792" y="2226"/>
                  </a:lnTo>
                  <a:lnTo>
                    <a:pt x="810" y="2295"/>
                  </a:lnTo>
                  <a:lnTo>
                    <a:pt x="824" y="2366"/>
                  </a:lnTo>
                  <a:lnTo>
                    <a:pt x="962" y="2366"/>
                  </a:lnTo>
                  <a:lnTo>
                    <a:pt x="763" y="1237"/>
                  </a:lnTo>
                  <a:lnTo>
                    <a:pt x="763" y="1235"/>
                  </a:lnTo>
                  <a:lnTo>
                    <a:pt x="760" y="1201"/>
                  </a:lnTo>
                  <a:lnTo>
                    <a:pt x="763" y="1167"/>
                  </a:lnTo>
                  <a:lnTo>
                    <a:pt x="771" y="1134"/>
                  </a:lnTo>
                  <a:lnTo>
                    <a:pt x="783" y="1102"/>
                  </a:lnTo>
                  <a:lnTo>
                    <a:pt x="800" y="1072"/>
                  </a:lnTo>
                  <a:lnTo>
                    <a:pt x="820" y="1043"/>
                  </a:lnTo>
                  <a:lnTo>
                    <a:pt x="844" y="1020"/>
                  </a:lnTo>
                  <a:lnTo>
                    <a:pt x="871" y="999"/>
                  </a:lnTo>
                  <a:lnTo>
                    <a:pt x="899" y="983"/>
                  </a:lnTo>
                  <a:lnTo>
                    <a:pt x="929" y="971"/>
                  </a:lnTo>
                  <a:lnTo>
                    <a:pt x="960" y="964"/>
                  </a:lnTo>
                  <a:lnTo>
                    <a:pt x="991" y="961"/>
                  </a:lnTo>
                  <a:lnTo>
                    <a:pt x="1027" y="964"/>
                  </a:lnTo>
                  <a:lnTo>
                    <a:pt x="1061" y="974"/>
                  </a:lnTo>
                  <a:lnTo>
                    <a:pt x="1094" y="989"/>
                  </a:lnTo>
                  <a:lnTo>
                    <a:pt x="1126" y="974"/>
                  </a:lnTo>
                  <a:lnTo>
                    <a:pt x="1160" y="964"/>
                  </a:lnTo>
                  <a:lnTo>
                    <a:pt x="1196" y="961"/>
                  </a:lnTo>
                  <a:lnTo>
                    <a:pt x="1228" y="964"/>
                  </a:lnTo>
                  <a:lnTo>
                    <a:pt x="1259" y="971"/>
                  </a:lnTo>
                  <a:lnTo>
                    <a:pt x="1289" y="983"/>
                  </a:lnTo>
                  <a:lnTo>
                    <a:pt x="1318" y="999"/>
                  </a:lnTo>
                  <a:lnTo>
                    <a:pt x="1345" y="1020"/>
                  </a:lnTo>
                  <a:lnTo>
                    <a:pt x="1369" y="1043"/>
                  </a:lnTo>
                  <a:lnTo>
                    <a:pt x="1389" y="1071"/>
                  </a:lnTo>
                  <a:lnTo>
                    <a:pt x="1406" y="1101"/>
                  </a:lnTo>
                  <a:lnTo>
                    <a:pt x="1417" y="1133"/>
                  </a:lnTo>
                  <a:lnTo>
                    <a:pt x="1425" y="1167"/>
                  </a:lnTo>
                  <a:lnTo>
                    <a:pt x="1427" y="1201"/>
                  </a:lnTo>
                  <a:lnTo>
                    <a:pt x="1423" y="1236"/>
                  </a:lnTo>
                  <a:lnTo>
                    <a:pt x="1423" y="1237"/>
                  </a:lnTo>
                  <a:lnTo>
                    <a:pt x="1225" y="2366"/>
                  </a:lnTo>
                  <a:lnTo>
                    <a:pt x="1364" y="2366"/>
                  </a:lnTo>
                  <a:lnTo>
                    <a:pt x="1378" y="2295"/>
                  </a:lnTo>
                  <a:lnTo>
                    <a:pt x="1396" y="2226"/>
                  </a:lnTo>
                  <a:lnTo>
                    <a:pt x="1417" y="2161"/>
                  </a:lnTo>
                  <a:lnTo>
                    <a:pt x="1442" y="2098"/>
                  </a:lnTo>
                  <a:lnTo>
                    <a:pt x="1470" y="2038"/>
                  </a:lnTo>
                  <a:lnTo>
                    <a:pt x="1500" y="1981"/>
                  </a:lnTo>
                  <a:lnTo>
                    <a:pt x="1531" y="1926"/>
                  </a:lnTo>
                  <a:lnTo>
                    <a:pt x="1563" y="1874"/>
                  </a:lnTo>
                  <a:lnTo>
                    <a:pt x="1595" y="1823"/>
                  </a:lnTo>
                  <a:lnTo>
                    <a:pt x="1628" y="1774"/>
                  </a:lnTo>
                  <a:lnTo>
                    <a:pt x="1660" y="1727"/>
                  </a:lnTo>
                  <a:lnTo>
                    <a:pt x="1689" y="1684"/>
                  </a:lnTo>
                  <a:lnTo>
                    <a:pt x="1717" y="1642"/>
                  </a:lnTo>
                  <a:lnTo>
                    <a:pt x="1745" y="1600"/>
                  </a:lnTo>
                  <a:lnTo>
                    <a:pt x="1771" y="1557"/>
                  </a:lnTo>
                  <a:lnTo>
                    <a:pt x="1795" y="1514"/>
                  </a:lnTo>
                  <a:lnTo>
                    <a:pt x="1819" y="1470"/>
                  </a:lnTo>
                  <a:lnTo>
                    <a:pt x="1840" y="1425"/>
                  </a:lnTo>
                  <a:lnTo>
                    <a:pt x="1859" y="1377"/>
                  </a:lnTo>
                  <a:lnTo>
                    <a:pt x="1876" y="1328"/>
                  </a:lnTo>
                  <a:lnTo>
                    <a:pt x="1890" y="1275"/>
                  </a:lnTo>
                  <a:lnTo>
                    <a:pt x="1902" y="1221"/>
                  </a:lnTo>
                  <a:lnTo>
                    <a:pt x="1910" y="1163"/>
                  </a:lnTo>
                  <a:lnTo>
                    <a:pt x="1915" y="1101"/>
                  </a:lnTo>
                  <a:lnTo>
                    <a:pt x="1917" y="1036"/>
                  </a:lnTo>
                  <a:lnTo>
                    <a:pt x="1914" y="970"/>
                  </a:lnTo>
                  <a:lnTo>
                    <a:pt x="1905" y="905"/>
                  </a:lnTo>
                  <a:lnTo>
                    <a:pt x="1890" y="843"/>
                  </a:lnTo>
                  <a:lnTo>
                    <a:pt x="1871" y="782"/>
                  </a:lnTo>
                  <a:lnTo>
                    <a:pt x="1845" y="723"/>
                  </a:lnTo>
                  <a:lnTo>
                    <a:pt x="1815" y="668"/>
                  </a:lnTo>
                  <a:lnTo>
                    <a:pt x="1781" y="614"/>
                  </a:lnTo>
                  <a:lnTo>
                    <a:pt x="1742" y="564"/>
                  </a:lnTo>
                  <a:lnTo>
                    <a:pt x="1698" y="516"/>
                  </a:lnTo>
                  <a:lnTo>
                    <a:pt x="1652" y="473"/>
                  </a:lnTo>
                  <a:lnTo>
                    <a:pt x="1601" y="433"/>
                  </a:lnTo>
                  <a:lnTo>
                    <a:pt x="1546" y="397"/>
                  </a:lnTo>
                  <a:lnTo>
                    <a:pt x="1490" y="364"/>
                  </a:lnTo>
                  <a:lnTo>
                    <a:pt x="1429" y="336"/>
                  </a:lnTo>
                  <a:lnTo>
                    <a:pt x="1367" y="313"/>
                  </a:lnTo>
                  <a:lnTo>
                    <a:pt x="1302" y="295"/>
                  </a:lnTo>
                  <a:lnTo>
                    <a:pt x="1233" y="280"/>
                  </a:lnTo>
                  <a:lnTo>
                    <a:pt x="1164" y="272"/>
                  </a:lnTo>
                  <a:lnTo>
                    <a:pt x="1094" y="270"/>
                  </a:lnTo>
                  <a:close/>
                  <a:moveTo>
                    <a:pt x="1094" y="0"/>
                  </a:moveTo>
                  <a:lnTo>
                    <a:pt x="1179" y="3"/>
                  </a:lnTo>
                  <a:lnTo>
                    <a:pt x="1262" y="12"/>
                  </a:lnTo>
                  <a:lnTo>
                    <a:pt x="1344" y="28"/>
                  </a:lnTo>
                  <a:lnTo>
                    <a:pt x="1423" y="49"/>
                  </a:lnTo>
                  <a:lnTo>
                    <a:pt x="1500" y="74"/>
                  </a:lnTo>
                  <a:lnTo>
                    <a:pt x="1574" y="105"/>
                  </a:lnTo>
                  <a:lnTo>
                    <a:pt x="1645" y="142"/>
                  </a:lnTo>
                  <a:lnTo>
                    <a:pt x="1713" y="182"/>
                  </a:lnTo>
                  <a:lnTo>
                    <a:pt x="1777" y="228"/>
                  </a:lnTo>
                  <a:lnTo>
                    <a:pt x="1838" y="277"/>
                  </a:lnTo>
                  <a:lnTo>
                    <a:pt x="1895" y="331"/>
                  </a:lnTo>
                  <a:lnTo>
                    <a:pt x="1946" y="388"/>
                  </a:lnTo>
                  <a:lnTo>
                    <a:pt x="1994" y="449"/>
                  </a:lnTo>
                  <a:lnTo>
                    <a:pt x="2037" y="514"/>
                  </a:lnTo>
                  <a:lnTo>
                    <a:pt x="2075" y="581"/>
                  </a:lnTo>
                  <a:lnTo>
                    <a:pt x="2108" y="651"/>
                  </a:lnTo>
                  <a:lnTo>
                    <a:pt x="2136" y="723"/>
                  </a:lnTo>
                  <a:lnTo>
                    <a:pt x="2158" y="798"/>
                  </a:lnTo>
                  <a:lnTo>
                    <a:pt x="2173" y="876"/>
                  </a:lnTo>
                  <a:lnTo>
                    <a:pt x="2184" y="955"/>
                  </a:lnTo>
                  <a:lnTo>
                    <a:pt x="2187" y="1036"/>
                  </a:lnTo>
                  <a:lnTo>
                    <a:pt x="2185" y="1108"/>
                  </a:lnTo>
                  <a:lnTo>
                    <a:pt x="2180" y="1177"/>
                  </a:lnTo>
                  <a:lnTo>
                    <a:pt x="2171" y="1243"/>
                  </a:lnTo>
                  <a:lnTo>
                    <a:pt x="2160" y="1305"/>
                  </a:lnTo>
                  <a:lnTo>
                    <a:pt x="2147" y="1364"/>
                  </a:lnTo>
                  <a:lnTo>
                    <a:pt x="2130" y="1420"/>
                  </a:lnTo>
                  <a:lnTo>
                    <a:pt x="2111" y="1474"/>
                  </a:lnTo>
                  <a:lnTo>
                    <a:pt x="2091" y="1524"/>
                  </a:lnTo>
                  <a:lnTo>
                    <a:pt x="2068" y="1574"/>
                  </a:lnTo>
                  <a:lnTo>
                    <a:pt x="2044" y="1621"/>
                  </a:lnTo>
                  <a:lnTo>
                    <a:pt x="2020" y="1667"/>
                  </a:lnTo>
                  <a:lnTo>
                    <a:pt x="1994" y="1711"/>
                  </a:lnTo>
                  <a:lnTo>
                    <a:pt x="1967" y="1754"/>
                  </a:lnTo>
                  <a:lnTo>
                    <a:pt x="1939" y="1796"/>
                  </a:lnTo>
                  <a:lnTo>
                    <a:pt x="1911" y="1838"/>
                  </a:lnTo>
                  <a:lnTo>
                    <a:pt x="1883" y="1879"/>
                  </a:lnTo>
                  <a:lnTo>
                    <a:pt x="1852" y="1925"/>
                  </a:lnTo>
                  <a:lnTo>
                    <a:pt x="1821" y="1972"/>
                  </a:lnTo>
                  <a:lnTo>
                    <a:pt x="1790" y="2018"/>
                  </a:lnTo>
                  <a:lnTo>
                    <a:pt x="1761" y="2065"/>
                  </a:lnTo>
                  <a:lnTo>
                    <a:pt x="1734" y="2115"/>
                  </a:lnTo>
                  <a:lnTo>
                    <a:pt x="1709" y="2165"/>
                  </a:lnTo>
                  <a:lnTo>
                    <a:pt x="1685" y="2217"/>
                  </a:lnTo>
                  <a:lnTo>
                    <a:pt x="1665" y="2270"/>
                  </a:lnTo>
                  <a:lnTo>
                    <a:pt x="1649" y="2325"/>
                  </a:lnTo>
                  <a:lnTo>
                    <a:pt x="1635" y="2382"/>
                  </a:lnTo>
                  <a:lnTo>
                    <a:pt x="1626" y="2442"/>
                  </a:lnTo>
                  <a:lnTo>
                    <a:pt x="1622" y="2505"/>
                  </a:lnTo>
                  <a:lnTo>
                    <a:pt x="1619" y="2531"/>
                  </a:lnTo>
                  <a:lnTo>
                    <a:pt x="1610" y="2556"/>
                  </a:lnTo>
                  <a:lnTo>
                    <a:pt x="1598" y="2577"/>
                  </a:lnTo>
                  <a:lnTo>
                    <a:pt x="1582" y="2597"/>
                  </a:lnTo>
                  <a:lnTo>
                    <a:pt x="1562" y="2612"/>
                  </a:lnTo>
                  <a:lnTo>
                    <a:pt x="1540" y="2625"/>
                  </a:lnTo>
                  <a:lnTo>
                    <a:pt x="1515" y="2632"/>
                  </a:lnTo>
                  <a:lnTo>
                    <a:pt x="1541" y="2643"/>
                  </a:lnTo>
                  <a:lnTo>
                    <a:pt x="1564" y="2660"/>
                  </a:lnTo>
                  <a:lnTo>
                    <a:pt x="1584" y="2680"/>
                  </a:lnTo>
                  <a:lnTo>
                    <a:pt x="1598" y="2705"/>
                  </a:lnTo>
                  <a:lnTo>
                    <a:pt x="1607" y="2732"/>
                  </a:lnTo>
                  <a:lnTo>
                    <a:pt x="1610" y="2760"/>
                  </a:lnTo>
                  <a:lnTo>
                    <a:pt x="1607" y="2786"/>
                  </a:lnTo>
                  <a:lnTo>
                    <a:pt x="1600" y="2811"/>
                  </a:lnTo>
                  <a:lnTo>
                    <a:pt x="1589" y="2834"/>
                  </a:lnTo>
                  <a:lnTo>
                    <a:pt x="1573" y="2852"/>
                  </a:lnTo>
                  <a:lnTo>
                    <a:pt x="1555" y="2869"/>
                  </a:lnTo>
                  <a:lnTo>
                    <a:pt x="1534" y="2882"/>
                  </a:lnTo>
                  <a:lnTo>
                    <a:pt x="1555" y="2894"/>
                  </a:lnTo>
                  <a:lnTo>
                    <a:pt x="1573" y="2911"/>
                  </a:lnTo>
                  <a:lnTo>
                    <a:pt x="1589" y="2930"/>
                  </a:lnTo>
                  <a:lnTo>
                    <a:pt x="1600" y="2953"/>
                  </a:lnTo>
                  <a:lnTo>
                    <a:pt x="1607" y="2977"/>
                  </a:lnTo>
                  <a:lnTo>
                    <a:pt x="1610" y="3004"/>
                  </a:lnTo>
                  <a:lnTo>
                    <a:pt x="1607" y="3030"/>
                  </a:lnTo>
                  <a:lnTo>
                    <a:pt x="1599" y="3055"/>
                  </a:lnTo>
                  <a:lnTo>
                    <a:pt x="1587" y="3079"/>
                  </a:lnTo>
                  <a:lnTo>
                    <a:pt x="1570" y="3098"/>
                  </a:lnTo>
                  <a:lnTo>
                    <a:pt x="1551" y="3115"/>
                  </a:lnTo>
                  <a:lnTo>
                    <a:pt x="1528" y="3127"/>
                  </a:lnTo>
                  <a:lnTo>
                    <a:pt x="1502" y="3135"/>
                  </a:lnTo>
                  <a:lnTo>
                    <a:pt x="1475" y="3137"/>
                  </a:lnTo>
                  <a:lnTo>
                    <a:pt x="1392" y="3137"/>
                  </a:lnTo>
                  <a:lnTo>
                    <a:pt x="1382" y="3179"/>
                  </a:lnTo>
                  <a:lnTo>
                    <a:pt x="1366" y="3218"/>
                  </a:lnTo>
                  <a:lnTo>
                    <a:pt x="1345" y="3254"/>
                  </a:lnTo>
                  <a:lnTo>
                    <a:pt x="1319" y="3287"/>
                  </a:lnTo>
                  <a:lnTo>
                    <a:pt x="1289" y="3316"/>
                  </a:lnTo>
                  <a:lnTo>
                    <a:pt x="1256" y="3340"/>
                  </a:lnTo>
                  <a:lnTo>
                    <a:pt x="1219" y="3360"/>
                  </a:lnTo>
                  <a:lnTo>
                    <a:pt x="1180" y="3374"/>
                  </a:lnTo>
                  <a:lnTo>
                    <a:pt x="1137" y="3384"/>
                  </a:lnTo>
                  <a:lnTo>
                    <a:pt x="1094" y="3387"/>
                  </a:lnTo>
                  <a:lnTo>
                    <a:pt x="1050" y="3384"/>
                  </a:lnTo>
                  <a:lnTo>
                    <a:pt x="1007" y="3374"/>
                  </a:lnTo>
                  <a:lnTo>
                    <a:pt x="968" y="3360"/>
                  </a:lnTo>
                  <a:lnTo>
                    <a:pt x="931" y="3340"/>
                  </a:lnTo>
                  <a:lnTo>
                    <a:pt x="898" y="3316"/>
                  </a:lnTo>
                  <a:lnTo>
                    <a:pt x="868" y="3287"/>
                  </a:lnTo>
                  <a:lnTo>
                    <a:pt x="842" y="3254"/>
                  </a:lnTo>
                  <a:lnTo>
                    <a:pt x="821" y="3218"/>
                  </a:lnTo>
                  <a:lnTo>
                    <a:pt x="805" y="3179"/>
                  </a:lnTo>
                  <a:lnTo>
                    <a:pt x="794" y="3137"/>
                  </a:lnTo>
                  <a:lnTo>
                    <a:pt x="712" y="3137"/>
                  </a:lnTo>
                  <a:lnTo>
                    <a:pt x="685" y="3135"/>
                  </a:lnTo>
                  <a:lnTo>
                    <a:pt x="659" y="3127"/>
                  </a:lnTo>
                  <a:lnTo>
                    <a:pt x="636" y="3115"/>
                  </a:lnTo>
                  <a:lnTo>
                    <a:pt x="617" y="3098"/>
                  </a:lnTo>
                  <a:lnTo>
                    <a:pt x="600" y="3079"/>
                  </a:lnTo>
                  <a:lnTo>
                    <a:pt x="588" y="3055"/>
                  </a:lnTo>
                  <a:lnTo>
                    <a:pt x="579" y="3030"/>
                  </a:lnTo>
                  <a:lnTo>
                    <a:pt x="577" y="3004"/>
                  </a:lnTo>
                  <a:lnTo>
                    <a:pt x="579" y="2977"/>
                  </a:lnTo>
                  <a:lnTo>
                    <a:pt x="587" y="2953"/>
                  </a:lnTo>
                  <a:lnTo>
                    <a:pt x="598" y="2930"/>
                  </a:lnTo>
                  <a:lnTo>
                    <a:pt x="614" y="2911"/>
                  </a:lnTo>
                  <a:lnTo>
                    <a:pt x="632" y="2894"/>
                  </a:lnTo>
                  <a:lnTo>
                    <a:pt x="654" y="2882"/>
                  </a:lnTo>
                  <a:lnTo>
                    <a:pt x="632" y="2869"/>
                  </a:lnTo>
                  <a:lnTo>
                    <a:pt x="614" y="2852"/>
                  </a:lnTo>
                  <a:lnTo>
                    <a:pt x="598" y="2834"/>
                  </a:lnTo>
                  <a:lnTo>
                    <a:pt x="587" y="2811"/>
                  </a:lnTo>
                  <a:lnTo>
                    <a:pt x="579" y="2786"/>
                  </a:lnTo>
                  <a:lnTo>
                    <a:pt x="577" y="2760"/>
                  </a:lnTo>
                  <a:lnTo>
                    <a:pt x="581" y="2732"/>
                  </a:lnTo>
                  <a:lnTo>
                    <a:pt x="590" y="2704"/>
                  </a:lnTo>
                  <a:lnTo>
                    <a:pt x="604" y="2680"/>
                  </a:lnTo>
                  <a:lnTo>
                    <a:pt x="623" y="2660"/>
                  </a:lnTo>
                  <a:lnTo>
                    <a:pt x="647" y="2643"/>
                  </a:lnTo>
                  <a:lnTo>
                    <a:pt x="672" y="2632"/>
                  </a:lnTo>
                  <a:lnTo>
                    <a:pt x="648" y="2625"/>
                  </a:lnTo>
                  <a:lnTo>
                    <a:pt x="626" y="2612"/>
                  </a:lnTo>
                  <a:lnTo>
                    <a:pt x="606" y="2597"/>
                  </a:lnTo>
                  <a:lnTo>
                    <a:pt x="590" y="2577"/>
                  </a:lnTo>
                  <a:lnTo>
                    <a:pt x="577" y="2556"/>
                  </a:lnTo>
                  <a:lnTo>
                    <a:pt x="569" y="2531"/>
                  </a:lnTo>
                  <a:lnTo>
                    <a:pt x="566" y="2505"/>
                  </a:lnTo>
                  <a:lnTo>
                    <a:pt x="562" y="2442"/>
                  </a:lnTo>
                  <a:lnTo>
                    <a:pt x="553" y="2382"/>
                  </a:lnTo>
                  <a:lnTo>
                    <a:pt x="539" y="2325"/>
                  </a:lnTo>
                  <a:lnTo>
                    <a:pt x="523" y="2269"/>
                  </a:lnTo>
                  <a:lnTo>
                    <a:pt x="502" y="2217"/>
                  </a:lnTo>
                  <a:lnTo>
                    <a:pt x="479" y="2164"/>
                  </a:lnTo>
                  <a:lnTo>
                    <a:pt x="453" y="2115"/>
                  </a:lnTo>
                  <a:lnTo>
                    <a:pt x="427" y="2065"/>
                  </a:lnTo>
                  <a:lnTo>
                    <a:pt x="397" y="2018"/>
                  </a:lnTo>
                  <a:lnTo>
                    <a:pt x="367" y="1970"/>
                  </a:lnTo>
                  <a:lnTo>
                    <a:pt x="336" y="1924"/>
                  </a:lnTo>
                  <a:lnTo>
                    <a:pt x="305" y="1879"/>
                  </a:lnTo>
                  <a:lnTo>
                    <a:pt x="277" y="1838"/>
                  </a:lnTo>
                  <a:lnTo>
                    <a:pt x="249" y="1796"/>
                  </a:lnTo>
                  <a:lnTo>
                    <a:pt x="221" y="1754"/>
                  </a:lnTo>
                  <a:lnTo>
                    <a:pt x="194" y="1711"/>
                  </a:lnTo>
                  <a:lnTo>
                    <a:pt x="167" y="1667"/>
                  </a:lnTo>
                  <a:lnTo>
                    <a:pt x="143" y="1621"/>
                  </a:lnTo>
                  <a:lnTo>
                    <a:pt x="119" y="1574"/>
                  </a:lnTo>
                  <a:lnTo>
                    <a:pt x="96" y="1524"/>
                  </a:lnTo>
                  <a:lnTo>
                    <a:pt x="75" y="1473"/>
                  </a:lnTo>
                  <a:lnTo>
                    <a:pt x="57" y="1419"/>
                  </a:lnTo>
                  <a:lnTo>
                    <a:pt x="40" y="1364"/>
                  </a:lnTo>
                  <a:lnTo>
                    <a:pt x="27" y="1305"/>
                  </a:lnTo>
                  <a:lnTo>
                    <a:pt x="15" y="1243"/>
                  </a:lnTo>
                  <a:lnTo>
                    <a:pt x="7" y="1177"/>
                  </a:lnTo>
                  <a:lnTo>
                    <a:pt x="2" y="1108"/>
                  </a:lnTo>
                  <a:lnTo>
                    <a:pt x="0" y="1036"/>
                  </a:lnTo>
                  <a:lnTo>
                    <a:pt x="3" y="955"/>
                  </a:lnTo>
                  <a:lnTo>
                    <a:pt x="13" y="876"/>
                  </a:lnTo>
                  <a:lnTo>
                    <a:pt x="29" y="798"/>
                  </a:lnTo>
                  <a:lnTo>
                    <a:pt x="51" y="723"/>
                  </a:lnTo>
                  <a:lnTo>
                    <a:pt x="78" y="651"/>
                  </a:lnTo>
                  <a:lnTo>
                    <a:pt x="112" y="581"/>
                  </a:lnTo>
                  <a:lnTo>
                    <a:pt x="150" y="514"/>
                  </a:lnTo>
                  <a:lnTo>
                    <a:pt x="193" y="449"/>
                  </a:lnTo>
                  <a:lnTo>
                    <a:pt x="241" y="388"/>
                  </a:lnTo>
                  <a:lnTo>
                    <a:pt x="293" y="331"/>
                  </a:lnTo>
                  <a:lnTo>
                    <a:pt x="349" y="277"/>
                  </a:lnTo>
                  <a:lnTo>
                    <a:pt x="410" y="228"/>
                  </a:lnTo>
                  <a:lnTo>
                    <a:pt x="474" y="182"/>
                  </a:lnTo>
                  <a:lnTo>
                    <a:pt x="542" y="142"/>
                  </a:lnTo>
                  <a:lnTo>
                    <a:pt x="614" y="105"/>
                  </a:lnTo>
                  <a:lnTo>
                    <a:pt x="687" y="74"/>
                  </a:lnTo>
                  <a:lnTo>
                    <a:pt x="764" y="49"/>
                  </a:lnTo>
                  <a:lnTo>
                    <a:pt x="843" y="28"/>
                  </a:lnTo>
                  <a:lnTo>
                    <a:pt x="925" y="12"/>
                  </a:lnTo>
                  <a:lnTo>
                    <a:pt x="1008" y="3"/>
                  </a:lnTo>
                  <a:lnTo>
                    <a:pt x="1094" y="0"/>
                  </a:lnTo>
                  <a:close/>
                </a:path>
              </a:pathLst>
            </a:custGeom>
            <a:solidFill>
              <a:schemeClr val="bg1"/>
            </a:solid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grpSp>
      <p:sp>
        <p:nvSpPr>
          <p:cNvPr id="16" name="Rounded Rectangle 15"/>
          <p:cNvSpPr/>
          <p:nvPr/>
        </p:nvSpPr>
        <p:spPr>
          <a:xfrm>
            <a:off x="609600" y="3331664"/>
            <a:ext cx="822746" cy="822746"/>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dirty="0">
              <a:solidFill>
                <a:prstClr val="white"/>
              </a:solidFill>
            </a:endParaRPr>
          </a:p>
        </p:txBody>
      </p:sp>
      <p:sp>
        <p:nvSpPr>
          <p:cNvPr id="36" name="Rectangle 35">
            <a:extLst>
              <a:ext uri="{FF2B5EF4-FFF2-40B4-BE49-F238E27FC236}">
                <a16:creationId xmlns:a16="http://schemas.microsoft.com/office/drawing/2014/main" id="{6F2A0F68-144B-419A-963E-3376315359E7}"/>
              </a:ext>
            </a:extLst>
          </p:cNvPr>
          <p:cNvSpPr/>
          <p:nvPr/>
        </p:nvSpPr>
        <p:spPr>
          <a:xfrm>
            <a:off x="710531" y="4495800"/>
            <a:ext cx="11185347" cy="707886"/>
          </a:xfrm>
          <a:prstGeom prst="rect">
            <a:avLst/>
          </a:prstGeom>
        </p:spPr>
        <p:txBody>
          <a:bodyPr wrap="square">
            <a:spAutoFit/>
          </a:bodyPr>
          <a:lstStyle/>
          <a:p>
            <a:pPr algn="just"/>
            <a:r>
              <a:rPr lang="en-SG" sz="2000" b="1" dirty="0">
                <a:solidFill>
                  <a:srgbClr val="4C4E4D"/>
                </a:solidFill>
                <a:latin typeface="Arial" panose="020B0604020202020204" pitchFamily="34" charset="0"/>
                <a:cs typeface="Arial" panose="020B0604020202020204" pitchFamily="34" charset="0"/>
              </a:rPr>
              <a:t>The system has been pre-trained on data drawn from the internet, to predict the next words of the passage, based on the content of the input text.</a:t>
            </a:r>
            <a:endParaRPr lang="en-SG" sz="2000" b="1" dirty="0">
              <a:latin typeface="Arial" panose="020B0604020202020204" pitchFamily="34" charset="0"/>
              <a:cs typeface="Arial" panose="020B0604020202020204" pitchFamily="34" charset="0"/>
            </a:endParaRPr>
          </a:p>
        </p:txBody>
      </p:sp>
      <p:grpSp>
        <p:nvGrpSpPr>
          <p:cNvPr id="38" name="Group 4">
            <a:extLst>
              <a:ext uri="{FF2B5EF4-FFF2-40B4-BE49-F238E27FC236}">
                <a16:creationId xmlns:a16="http://schemas.microsoft.com/office/drawing/2014/main" id="{86E74FBF-E0D6-4F06-8949-F1804F0444AA}"/>
              </a:ext>
            </a:extLst>
          </p:cNvPr>
          <p:cNvGrpSpPr>
            <a:grpSpLocks noChangeAspect="1"/>
          </p:cNvGrpSpPr>
          <p:nvPr/>
        </p:nvGrpSpPr>
        <p:grpSpPr bwMode="auto">
          <a:xfrm>
            <a:off x="752641" y="1289463"/>
            <a:ext cx="441210" cy="438979"/>
            <a:chOff x="-278" y="129"/>
            <a:chExt cx="791" cy="787"/>
          </a:xfrm>
          <a:solidFill>
            <a:schemeClr val="bg1"/>
          </a:solidFill>
        </p:grpSpPr>
        <p:sp>
          <p:nvSpPr>
            <p:cNvPr id="39" name="Freeform 6">
              <a:extLst>
                <a:ext uri="{FF2B5EF4-FFF2-40B4-BE49-F238E27FC236}">
                  <a16:creationId xmlns:a16="http://schemas.microsoft.com/office/drawing/2014/main" id="{9946FDC5-58E3-4DCF-8CFC-BF7378DA741F}"/>
                </a:ext>
              </a:extLst>
            </p:cNvPr>
            <p:cNvSpPr>
              <a:spLocks/>
            </p:cNvSpPr>
            <p:nvPr/>
          </p:nvSpPr>
          <p:spPr bwMode="auto">
            <a:xfrm>
              <a:off x="-278" y="135"/>
              <a:ext cx="397" cy="633"/>
            </a:xfrm>
            <a:custGeom>
              <a:avLst/>
              <a:gdLst>
                <a:gd name="T0" fmla="*/ 1753 w 1983"/>
                <a:gd name="T1" fmla="*/ 0 h 3164"/>
                <a:gd name="T2" fmla="*/ 1833 w 1983"/>
                <a:gd name="T3" fmla="*/ 13 h 3164"/>
                <a:gd name="T4" fmla="*/ 1901 w 1983"/>
                <a:gd name="T5" fmla="*/ 53 h 3164"/>
                <a:gd name="T6" fmla="*/ 1951 w 1983"/>
                <a:gd name="T7" fmla="*/ 113 h 3164"/>
                <a:gd name="T8" fmla="*/ 1979 w 1983"/>
                <a:gd name="T9" fmla="*/ 188 h 3164"/>
                <a:gd name="T10" fmla="*/ 1983 w 1983"/>
                <a:gd name="T11" fmla="*/ 1151 h 3164"/>
                <a:gd name="T12" fmla="*/ 1810 w 1983"/>
                <a:gd name="T13" fmla="*/ 229 h 3164"/>
                <a:gd name="T14" fmla="*/ 1799 w 1983"/>
                <a:gd name="T15" fmla="*/ 195 h 3164"/>
                <a:gd name="T16" fmla="*/ 1771 w 1983"/>
                <a:gd name="T17" fmla="*/ 175 h 3164"/>
                <a:gd name="T18" fmla="*/ 230 w 1983"/>
                <a:gd name="T19" fmla="*/ 171 h 3164"/>
                <a:gd name="T20" fmla="*/ 196 w 1983"/>
                <a:gd name="T21" fmla="*/ 182 h 3164"/>
                <a:gd name="T22" fmla="*/ 175 w 1983"/>
                <a:gd name="T23" fmla="*/ 211 h 3164"/>
                <a:gd name="T24" fmla="*/ 173 w 1983"/>
                <a:gd name="T25" fmla="*/ 1594 h 3164"/>
                <a:gd name="T26" fmla="*/ 184 w 1983"/>
                <a:gd name="T27" fmla="*/ 1628 h 3164"/>
                <a:gd name="T28" fmla="*/ 212 w 1983"/>
                <a:gd name="T29" fmla="*/ 1649 h 3164"/>
                <a:gd name="T30" fmla="*/ 1753 w 1983"/>
                <a:gd name="T31" fmla="*/ 1651 h 3164"/>
                <a:gd name="T32" fmla="*/ 1787 w 1983"/>
                <a:gd name="T33" fmla="*/ 1640 h 3164"/>
                <a:gd name="T34" fmla="*/ 1808 w 1983"/>
                <a:gd name="T35" fmla="*/ 1612 h 3164"/>
                <a:gd name="T36" fmla="*/ 1810 w 1983"/>
                <a:gd name="T37" fmla="*/ 1205 h 3164"/>
                <a:gd name="T38" fmla="*/ 1955 w 1983"/>
                <a:gd name="T39" fmla="*/ 1344 h 3164"/>
                <a:gd name="T40" fmla="*/ 1968 w 1983"/>
                <a:gd name="T41" fmla="*/ 1413 h 3164"/>
                <a:gd name="T42" fmla="*/ 1983 w 1983"/>
                <a:gd name="T43" fmla="*/ 1594 h 3164"/>
                <a:gd name="T44" fmla="*/ 1968 w 1983"/>
                <a:gd name="T45" fmla="*/ 1674 h 3164"/>
                <a:gd name="T46" fmla="*/ 1929 w 1983"/>
                <a:gd name="T47" fmla="*/ 1742 h 3164"/>
                <a:gd name="T48" fmla="*/ 1869 w 1983"/>
                <a:gd name="T49" fmla="*/ 1793 h 3164"/>
                <a:gd name="T50" fmla="*/ 1794 w 1983"/>
                <a:gd name="T51" fmla="*/ 1820 h 3164"/>
                <a:gd name="T52" fmla="*/ 1068 w 1983"/>
                <a:gd name="T53" fmla="*/ 1824 h 3164"/>
                <a:gd name="T54" fmla="*/ 1583 w 1983"/>
                <a:gd name="T55" fmla="*/ 3049 h 3164"/>
                <a:gd name="T56" fmla="*/ 1580 w 1983"/>
                <a:gd name="T57" fmla="*/ 3092 h 3164"/>
                <a:gd name="T58" fmla="*/ 1561 w 1983"/>
                <a:gd name="T59" fmla="*/ 3130 h 3164"/>
                <a:gd name="T60" fmla="*/ 1525 w 1983"/>
                <a:gd name="T61" fmla="*/ 3156 h 3164"/>
                <a:gd name="T62" fmla="*/ 1481 w 1983"/>
                <a:gd name="T63" fmla="*/ 3164 h 3164"/>
                <a:gd name="T64" fmla="*/ 1440 w 1983"/>
                <a:gd name="T65" fmla="*/ 3152 h 3164"/>
                <a:gd name="T66" fmla="*/ 1407 w 1983"/>
                <a:gd name="T67" fmla="*/ 3124 h 3164"/>
                <a:gd name="T68" fmla="*/ 954 w 1983"/>
                <a:gd name="T69" fmla="*/ 2060 h 3164"/>
                <a:gd name="T70" fmla="*/ 501 w 1983"/>
                <a:gd name="T71" fmla="*/ 3125 h 3164"/>
                <a:gd name="T72" fmla="*/ 466 w 1983"/>
                <a:gd name="T73" fmla="*/ 3153 h 3164"/>
                <a:gd name="T74" fmla="*/ 422 w 1983"/>
                <a:gd name="T75" fmla="*/ 3164 h 3164"/>
                <a:gd name="T76" fmla="*/ 384 w 1983"/>
                <a:gd name="T77" fmla="*/ 3156 h 3164"/>
                <a:gd name="T78" fmla="*/ 348 w 1983"/>
                <a:gd name="T79" fmla="*/ 3130 h 3164"/>
                <a:gd name="T80" fmla="*/ 328 w 1983"/>
                <a:gd name="T81" fmla="*/ 3092 h 3164"/>
                <a:gd name="T82" fmla="*/ 325 w 1983"/>
                <a:gd name="T83" fmla="*/ 3049 h 3164"/>
                <a:gd name="T84" fmla="*/ 842 w 1983"/>
                <a:gd name="T85" fmla="*/ 1824 h 3164"/>
                <a:gd name="T86" fmla="*/ 189 w 1983"/>
                <a:gd name="T87" fmla="*/ 1820 h 3164"/>
                <a:gd name="T88" fmla="*/ 114 w 1983"/>
                <a:gd name="T89" fmla="*/ 1793 h 3164"/>
                <a:gd name="T90" fmla="*/ 54 w 1983"/>
                <a:gd name="T91" fmla="*/ 1742 h 3164"/>
                <a:gd name="T92" fmla="*/ 15 w 1983"/>
                <a:gd name="T93" fmla="*/ 1674 h 3164"/>
                <a:gd name="T94" fmla="*/ 0 w 1983"/>
                <a:gd name="T95" fmla="*/ 1594 h 3164"/>
                <a:gd name="T96" fmla="*/ 4 w 1983"/>
                <a:gd name="T97" fmla="*/ 188 h 3164"/>
                <a:gd name="T98" fmla="*/ 31 w 1983"/>
                <a:gd name="T99" fmla="*/ 113 h 3164"/>
                <a:gd name="T100" fmla="*/ 82 w 1983"/>
                <a:gd name="T101" fmla="*/ 53 h 3164"/>
                <a:gd name="T102" fmla="*/ 150 w 1983"/>
                <a:gd name="T103" fmla="*/ 13 h 3164"/>
                <a:gd name="T104" fmla="*/ 230 w 1983"/>
                <a:gd name="T105" fmla="*/ 0 h 3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83" h="3164">
                  <a:moveTo>
                    <a:pt x="230" y="0"/>
                  </a:moveTo>
                  <a:lnTo>
                    <a:pt x="1753" y="0"/>
                  </a:lnTo>
                  <a:lnTo>
                    <a:pt x="1794" y="3"/>
                  </a:lnTo>
                  <a:lnTo>
                    <a:pt x="1833" y="13"/>
                  </a:lnTo>
                  <a:lnTo>
                    <a:pt x="1869" y="31"/>
                  </a:lnTo>
                  <a:lnTo>
                    <a:pt x="1901" y="53"/>
                  </a:lnTo>
                  <a:lnTo>
                    <a:pt x="1929" y="81"/>
                  </a:lnTo>
                  <a:lnTo>
                    <a:pt x="1951" y="113"/>
                  </a:lnTo>
                  <a:lnTo>
                    <a:pt x="1968" y="148"/>
                  </a:lnTo>
                  <a:lnTo>
                    <a:pt x="1979" y="188"/>
                  </a:lnTo>
                  <a:lnTo>
                    <a:pt x="1983" y="229"/>
                  </a:lnTo>
                  <a:lnTo>
                    <a:pt x="1983" y="1151"/>
                  </a:lnTo>
                  <a:lnTo>
                    <a:pt x="1810" y="1030"/>
                  </a:lnTo>
                  <a:lnTo>
                    <a:pt x="1810" y="229"/>
                  </a:lnTo>
                  <a:lnTo>
                    <a:pt x="1808" y="211"/>
                  </a:lnTo>
                  <a:lnTo>
                    <a:pt x="1799" y="195"/>
                  </a:lnTo>
                  <a:lnTo>
                    <a:pt x="1787" y="182"/>
                  </a:lnTo>
                  <a:lnTo>
                    <a:pt x="1771" y="175"/>
                  </a:lnTo>
                  <a:lnTo>
                    <a:pt x="1753" y="171"/>
                  </a:lnTo>
                  <a:lnTo>
                    <a:pt x="230" y="171"/>
                  </a:lnTo>
                  <a:lnTo>
                    <a:pt x="212" y="175"/>
                  </a:lnTo>
                  <a:lnTo>
                    <a:pt x="196" y="182"/>
                  </a:lnTo>
                  <a:lnTo>
                    <a:pt x="184" y="195"/>
                  </a:lnTo>
                  <a:lnTo>
                    <a:pt x="175" y="211"/>
                  </a:lnTo>
                  <a:lnTo>
                    <a:pt x="173" y="229"/>
                  </a:lnTo>
                  <a:lnTo>
                    <a:pt x="173" y="1594"/>
                  </a:lnTo>
                  <a:lnTo>
                    <a:pt x="175" y="1612"/>
                  </a:lnTo>
                  <a:lnTo>
                    <a:pt x="184" y="1628"/>
                  </a:lnTo>
                  <a:lnTo>
                    <a:pt x="196" y="1640"/>
                  </a:lnTo>
                  <a:lnTo>
                    <a:pt x="212" y="1649"/>
                  </a:lnTo>
                  <a:lnTo>
                    <a:pt x="230" y="1651"/>
                  </a:lnTo>
                  <a:lnTo>
                    <a:pt x="1753" y="1651"/>
                  </a:lnTo>
                  <a:lnTo>
                    <a:pt x="1771" y="1649"/>
                  </a:lnTo>
                  <a:lnTo>
                    <a:pt x="1787" y="1640"/>
                  </a:lnTo>
                  <a:lnTo>
                    <a:pt x="1799" y="1628"/>
                  </a:lnTo>
                  <a:lnTo>
                    <a:pt x="1808" y="1612"/>
                  </a:lnTo>
                  <a:lnTo>
                    <a:pt x="1810" y="1594"/>
                  </a:lnTo>
                  <a:lnTo>
                    <a:pt x="1810" y="1205"/>
                  </a:lnTo>
                  <a:lnTo>
                    <a:pt x="1959" y="1309"/>
                  </a:lnTo>
                  <a:lnTo>
                    <a:pt x="1955" y="1344"/>
                  </a:lnTo>
                  <a:lnTo>
                    <a:pt x="1959" y="1379"/>
                  </a:lnTo>
                  <a:lnTo>
                    <a:pt x="1968" y="1413"/>
                  </a:lnTo>
                  <a:lnTo>
                    <a:pt x="1983" y="1444"/>
                  </a:lnTo>
                  <a:lnTo>
                    <a:pt x="1983" y="1594"/>
                  </a:lnTo>
                  <a:lnTo>
                    <a:pt x="1979" y="1635"/>
                  </a:lnTo>
                  <a:lnTo>
                    <a:pt x="1968" y="1674"/>
                  </a:lnTo>
                  <a:lnTo>
                    <a:pt x="1951" y="1710"/>
                  </a:lnTo>
                  <a:lnTo>
                    <a:pt x="1929" y="1742"/>
                  </a:lnTo>
                  <a:lnTo>
                    <a:pt x="1901" y="1770"/>
                  </a:lnTo>
                  <a:lnTo>
                    <a:pt x="1869" y="1793"/>
                  </a:lnTo>
                  <a:lnTo>
                    <a:pt x="1833" y="1810"/>
                  </a:lnTo>
                  <a:lnTo>
                    <a:pt x="1794" y="1820"/>
                  </a:lnTo>
                  <a:lnTo>
                    <a:pt x="1753" y="1824"/>
                  </a:lnTo>
                  <a:lnTo>
                    <a:pt x="1068" y="1824"/>
                  </a:lnTo>
                  <a:lnTo>
                    <a:pt x="1577" y="3027"/>
                  </a:lnTo>
                  <a:lnTo>
                    <a:pt x="1583" y="3049"/>
                  </a:lnTo>
                  <a:lnTo>
                    <a:pt x="1584" y="3071"/>
                  </a:lnTo>
                  <a:lnTo>
                    <a:pt x="1580" y="3092"/>
                  </a:lnTo>
                  <a:lnTo>
                    <a:pt x="1573" y="3112"/>
                  </a:lnTo>
                  <a:lnTo>
                    <a:pt x="1561" y="3130"/>
                  </a:lnTo>
                  <a:lnTo>
                    <a:pt x="1544" y="3144"/>
                  </a:lnTo>
                  <a:lnTo>
                    <a:pt x="1525" y="3156"/>
                  </a:lnTo>
                  <a:lnTo>
                    <a:pt x="1503" y="3163"/>
                  </a:lnTo>
                  <a:lnTo>
                    <a:pt x="1481" y="3164"/>
                  </a:lnTo>
                  <a:lnTo>
                    <a:pt x="1459" y="3160"/>
                  </a:lnTo>
                  <a:lnTo>
                    <a:pt x="1440" y="3152"/>
                  </a:lnTo>
                  <a:lnTo>
                    <a:pt x="1422" y="3140"/>
                  </a:lnTo>
                  <a:lnTo>
                    <a:pt x="1407" y="3124"/>
                  </a:lnTo>
                  <a:lnTo>
                    <a:pt x="1395" y="3104"/>
                  </a:lnTo>
                  <a:lnTo>
                    <a:pt x="954" y="2060"/>
                  </a:lnTo>
                  <a:lnTo>
                    <a:pt x="513" y="3104"/>
                  </a:lnTo>
                  <a:lnTo>
                    <a:pt x="501" y="3125"/>
                  </a:lnTo>
                  <a:lnTo>
                    <a:pt x="485" y="3141"/>
                  </a:lnTo>
                  <a:lnTo>
                    <a:pt x="466" y="3153"/>
                  </a:lnTo>
                  <a:lnTo>
                    <a:pt x="445" y="3161"/>
                  </a:lnTo>
                  <a:lnTo>
                    <a:pt x="422" y="3164"/>
                  </a:lnTo>
                  <a:lnTo>
                    <a:pt x="403" y="3161"/>
                  </a:lnTo>
                  <a:lnTo>
                    <a:pt x="384" y="3156"/>
                  </a:lnTo>
                  <a:lnTo>
                    <a:pt x="364" y="3144"/>
                  </a:lnTo>
                  <a:lnTo>
                    <a:pt x="348" y="3130"/>
                  </a:lnTo>
                  <a:lnTo>
                    <a:pt x="336" y="3112"/>
                  </a:lnTo>
                  <a:lnTo>
                    <a:pt x="328" y="3092"/>
                  </a:lnTo>
                  <a:lnTo>
                    <a:pt x="324" y="3071"/>
                  </a:lnTo>
                  <a:lnTo>
                    <a:pt x="325" y="3049"/>
                  </a:lnTo>
                  <a:lnTo>
                    <a:pt x="331" y="3027"/>
                  </a:lnTo>
                  <a:lnTo>
                    <a:pt x="842" y="1824"/>
                  </a:lnTo>
                  <a:lnTo>
                    <a:pt x="230" y="1824"/>
                  </a:lnTo>
                  <a:lnTo>
                    <a:pt x="189" y="1820"/>
                  </a:lnTo>
                  <a:lnTo>
                    <a:pt x="150" y="1810"/>
                  </a:lnTo>
                  <a:lnTo>
                    <a:pt x="114" y="1793"/>
                  </a:lnTo>
                  <a:lnTo>
                    <a:pt x="82" y="1770"/>
                  </a:lnTo>
                  <a:lnTo>
                    <a:pt x="54" y="1742"/>
                  </a:lnTo>
                  <a:lnTo>
                    <a:pt x="31" y="1710"/>
                  </a:lnTo>
                  <a:lnTo>
                    <a:pt x="15" y="1674"/>
                  </a:lnTo>
                  <a:lnTo>
                    <a:pt x="4" y="1635"/>
                  </a:lnTo>
                  <a:lnTo>
                    <a:pt x="0" y="1594"/>
                  </a:lnTo>
                  <a:lnTo>
                    <a:pt x="0" y="229"/>
                  </a:lnTo>
                  <a:lnTo>
                    <a:pt x="4" y="188"/>
                  </a:lnTo>
                  <a:lnTo>
                    <a:pt x="15" y="148"/>
                  </a:lnTo>
                  <a:lnTo>
                    <a:pt x="31" y="113"/>
                  </a:lnTo>
                  <a:lnTo>
                    <a:pt x="54" y="81"/>
                  </a:lnTo>
                  <a:lnTo>
                    <a:pt x="82" y="53"/>
                  </a:lnTo>
                  <a:lnTo>
                    <a:pt x="114" y="31"/>
                  </a:lnTo>
                  <a:lnTo>
                    <a:pt x="150" y="13"/>
                  </a:lnTo>
                  <a:lnTo>
                    <a:pt x="189" y="3"/>
                  </a:lnTo>
                  <a:lnTo>
                    <a:pt x="23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41" name="Rectangle 7">
              <a:extLst>
                <a:ext uri="{FF2B5EF4-FFF2-40B4-BE49-F238E27FC236}">
                  <a16:creationId xmlns:a16="http://schemas.microsoft.com/office/drawing/2014/main" id="{0FD6978B-E77B-4270-AE77-8DDD44C1D144}"/>
                </a:ext>
              </a:extLst>
            </p:cNvPr>
            <p:cNvSpPr>
              <a:spLocks noChangeArrowheads="1"/>
            </p:cNvSpPr>
            <p:nvPr/>
          </p:nvSpPr>
          <p:spPr bwMode="auto">
            <a:xfrm>
              <a:off x="-190" y="232"/>
              <a:ext cx="60" cy="186"/>
            </a:xfrm>
            <a:prstGeom prst="rect">
              <a:avLst/>
            </a:prstGeom>
            <a:grpFill/>
            <a:ln w="0">
              <a:noFill/>
              <a:prstDash val="solid"/>
              <a:miter lim="800000"/>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43" name="Rectangle 8">
              <a:extLst>
                <a:ext uri="{FF2B5EF4-FFF2-40B4-BE49-F238E27FC236}">
                  <a16:creationId xmlns:a16="http://schemas.microsoft.com/office/drawing/2014/main" id="{83061827-0096-4AA5-ABC9-242BD3512758}"/>
                </a:ext>
              </a:extLst>
            </p:cNvPr>
            <p:cNvSpPr>
              <a:spLocks noChangeArrowheads="1"/>
            </p:cNvSpPr>
            <p:nvPr/>
          </p:nvSpPr>
          <p:spPr bwMode="auto">
            <a:xfrm>
              <a:off x="-110" y="282"/>
              <a:ext cx="61" cy="136"/>
            </a:xfrm>
            <a:prstGeom prst="rect">
              <a:avLst/>
            </a:prstGeom>
            <a:grpFill/>
            <a:ln w="0">
              <a:noFill/>
              <a:prstDash val="solid"/>
              <a:miter lim="800000"/>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44" name="Freeform 9">
              <a:extLst>
                <a:ext uri="{FF2B5EF4-FFF2-40B4-BE49-F238E27FC236}">
                  <a16:creationId xmlns:a16="http://schemas.microsoft.com/office/drawing/2014/main" id="{5CD9B793-4FBD-4FBB-B900-6F82313A25BB}"/>
                </a:ext>
              </a:extLst>
            </p:cNvPr>
            <p:cNvSpPr>
              <a:spLocks/>
            </p:cNvSpPr>
            <p:nvPr/>
          </p:nvSpPr>
          <p:spPr bwMode="auto">
            <a:xfrm>
              <a:off x="-29" y="216"/>
              <a:ext cx="60" cy="202"/>
            </a:xfrm>
            <a:custGeom>
              <a:avLst/>
              <a:gdLst>
                <a:gd name="T0" fmla="*/ 0 w 302"/>
                <a:gd name="T1" fmla="*/ 0 h 1013"/>
                <a:gd name="T2" fmla="*/ 302 w 302"/>
                <a:gd name="T3" fmla="*/ 0 h 1013"/>
                <a:gd name="T4" fmla="*/ 302 w 302"/>
                <a:gd name="T5" fmla="*/ 438 h 1013"/>
                <a:gd name="T6" fmla="*/ 105 w 302"/>
                <a:gd name="T7" fmla="*/ 299 h 1013"/>
                <a:gd name="T8" fmla="*/ 22 w 302"/>
                <a:gd name="T9" fmla="*/ 417 h 1013"/>
                <a:gd name="T10" fmla="*/ 302 w 302"/>
                <a:gd name="T11" fmla="*/ 614 h 1013"/>
                <a:gd name="T12" fmla="*/ 302 w 302"/>
                <a:gd name="T13" fmla="*/ 1013 h 1013"/>
                <a:gd name="T14" fmla="*/ 0 w 302"/>
                <a:gd name="T15" fmla="*/ 1013 h 1013"/>
                <a:gd name="T16" fmla="*/ 0 w 302"/>
                <a:gd name="T17" fmla="*/ 0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1013">
                  <a:moveTo>
                    <a:pt x="0" y="0"/>
                  </a:moveTo>
                  <a:lnTo>
                    <a:pt x="302" y="0"/>
                  </a:lnTo>
                  <a:lnTo>
                    <a:pt x="302" y="438"/>
                  </a:lnTo>
                  <a:lnTo>
                    <a:pt x="105" y="299"/>
                  </a:lnTo>
                  <a:lnTo>
                    <a:pt x="22" y="417"/>
                  </a:lnTo>
                  <a:lnTo>
                    <a:pt x="302" y="614"/>
                  </a:lnTo>
                  <a:lnTo>
                    <a:pt x="302" y="1013"/>
                  </a:lnTo>
                  <a:lnTo>
                    <a:pt x="0" y="1013"/>
                  </a:lnTo>
                  <a:lnTo>
                    <a:pt x="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54" name="Freeform 10">
              <a:extLst>
                <a:ext uri="{FF2B5EF4-FFF2-40B4-BE49-F238E27FC236}">
                  <a16:creationId xmlns:a16="http://schemas.microsoft.com/office/drawing/2014/main" id="{32D4BD7A-50F6-48DD-B20A-7B07D68BCFE1}"/>
                </a:ext>
              </a:extLst>
            </p:cNvPr>
            <p:cNvSpPr>
              <a:spLocks/>
            </p:cNvSpPr>
            <p:nvPr/>
          </p:nvSpPr>
          <p:spPr bwMode="auto">
            <a:xfrm>
              <a:off x="277" y="129"/>
              <a:ext cx="163" cy="163"/>
            </a:xfrm>
            <a:custGeom>
              <a:avLst/>
              <a:gdLst>
                <a:gd name="T0" fmla="*/ 406 w 814"/>
                <a:gd name="T1" fmla="*/ 0 h 813"/>
                <a:gd name="T2" fmla="*/ 462 w 814"/>
                <a:gd name="T3" fmla="*/ 3 h 813"/>
                <a:gd name="T4" fmla="*/ 515 w 814"/>
                <a:gd name="T5" fmla="*/ 14 h 813"/>
                <a:gd name="T6" fmla="*/ 565 w 814"/>
                <a:gd name="T7" fmla="*/ 31 h 813"/>
                <a:gd name="T8" fmla="*/ 612 w 814"/>
                <a:gd name="T9" fmla="*/ 55 h 813"/>
                <a:gd name="T10" fmla="*/ 655 w 814"/>
                <a:gd name="T11" fmla="*/ 84 h 813"/>
                <a:gd name="T12" fmla="*/ 694 w 814"/>
                <a:gd name="T13" fmla="*/ 119 h 813"/>
                <a:gd name="T14" fmla="*/ 729 w 814"/>
                <a:gd name="T15" fmla="*/ 158 h 813"/>
                <a:gd name="T16" fmla="*/ 758 w 814"/>
                <a:gd name="T17" fmla="*/ 202 h 813"/>
                <a:gd name="T18" fmla="*/ 782 w 814"/>
                <a:gd name="T19" fmla="*/ 249 h 813"/>
                <a:gd name="T20" fmla="*/ 799 w 814"/>
                <a:gd name="T21" fmla="*/ 298 h 813"/>
                <a:gd name="T22" fmla="*/ 810 w 814"/>
                <a:gd name="T23" fmla="*/ 352 h 813"/>
                <a:gd name="T24" fmla="*/ 814 w 814"/>
                <a:gd name="T25" fmla="*/ 407 h 813"/>
                <a:gd name="T26" fmla="*/ 810 w 814"/>
                <a:gd name="T27" fmla="*/ 462 h 813"/>
                <a:gd name="T28" fmla="*/ 799 w 814"/>
                <a:gd name="T29" fmla="*/ 515 h 813"/>
                <a:gd name="T30" fmla="*/ 782 w 814"/>
                <a:gd name="T31" fmla="*/ 566 h 813"/>
                <a:gd name="T32" fmla="*/ 758 w 814"/>
                <a:gd name="T33" fmla="*/ 613 h 813"/>
                <a:gd name="T34" fmla="*/ 729 w 814"/>
                <a:gd name="T35" fmla="*/ 655 h 813"/>
                <a:gd name="T36" fmla="*/ 694 w 814"/>
                <a:gd name="T37" fmla="*/ 695 h 813"/>
                <a:gd name="T38" fmla="*/ 655 w 814"/>
                <a:gd name="T39" fmla="*/ 729 h 813"/>
                <a:gd name="T40" fmla="*/ 612 w 814"/>
                <a:gd name="T41" fmla="*/ 758 h 813"/>
                <a:gd name="T42" fmla="*/ 565 w 814"/>
                <a:gd name="T43" fmla="*/ 782 h 813"/>
                <a:gd name="T44" fmla="*/ 515 w 814"/>
                <a:gd name="T45" fmla="*/ 799 h 813"/>
                <a:gd name="T46" fmla="*/ 462 w 814"/>
                <a:gd name="T47" fmla="*/ 810 h 813"/>
                <a:gd name="T48" fmla="*/ 406 w 814"/>
                <a:gd name="T49" fmla="*/ 813 h 813"/>
                <a:gd name="T50" fmla="*/ 352 w 814"/>
                <a:gd name="T51" fmla="*/ 810 h 813"/>
                <a:gd name="T52" fmla="*/ 299 w 814"/>
                <a:gd name="T53" fmla="*/ 799 h 813"/>
                <a:gd name="T54" fmla="*/ 248 w 814"/>
                <a:gd name="T55" fmla="*/ 782 h 813"/>
                <a:gd name="T56" fmla="*/ 201 w 814"/>
                <a:gd name="T57" fmla="*/ 758 h 813"/>
                <a:gd name="T58" fmla="*/ 157 w 814"/>
                <a:gd name="T59" fmla="*/ 729 h 813"/>
                <a:gd name="T60" fmla="*/ 119 w 814"/>
                <a:gd name="T61" fmla="*/ 695 h 813"/>
                <a:gd name="T62" fmla="*/ 85 w 814"/>
                <a:gd name="T63" fmla="*/ 655 h 813"/>
                <a:gd name="T64" fmla="*/ 56 w 814"/>
                <a:gd name="T65" fmla="*/ 613 h 813"/>
                <a:gd name="T66" fmla="*/ 32 w 814"/>
                <a:gd name="T67" fmla="*/ 566 h 813"/>
                <a:gd name="T68" fmla="*/ 15 w 814"/>
                <a:gd name="T69" fmla="*/ 515 h 813"/>
                <a:gd name="T70" fmla="*/ 4 w 814"/>
                <a:gd name="T71" fmla="*/ 462 h 813"/>
                <a:gd name="T72" fmla="*/ 0 w 814"/>
                <a:gd name="T73" fmla="*/ 407 h 813"/>
                <a:gd name="T74" fmla="*/ 4 w 814"/>
                <a:gd name="T75" fmla="*/ 352 h 813"/>
                <a:gd name="T76" fmla="*/ 15 w 814"/>
                <a:gd name="T77" fmla="*/ 298 h 813"/>
                <a:gd name="T78" fmla="*/ 32 w 814"/>
                <a:gd name="T79" fmla="*/ 249 h 813"/>
                <a:gd name="T80" fmla="*/ 56 w 814"/>
                <a:gd name="T81" fmla="*/ 202 h 813"/>
                <a:gd name="T82" fmla="*/ 85 w 814"/>
                <a:gd name="T83" fmla="*/ 158 h 813"/>
                <a:gd name="T84" fmla="*/ 119 w 814"/>
                <a:gd name="T85" fmla="*/ 119 h 813"/>
                <a:gd name="T86" fmla="*/ 157 w 814"/>
                <a:gd name="T87" fmla="*/ 84 h 813"/>
                <a:gd name="T88" fmla="*/ 201 w 814"/>
                <a:gd name="T89" fmla="*/ 55 h 813"/>
                <a:gd name="T90" fmla="*/ 248 w 814"/>
                <a:gd name="T91" fmla="*/ 31 h 813"/>
                <a:gd name="T92" fmla="*/ 299 w 814"/>
                <a:gd name="T93" fmla="*/ 14 h 813"/>
                <a:gd name="T94" fmla="*/ 352 w 814"/>
                <a:gd name="T95" fmla="*/ 3 h 813"/>
                <a:gd name="T96" fmla="*/ 406 w 814"/>
                <a:gd name="T97" fmla="*/ 0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4" h="813">
                  <a:moveTo>
                    <a:pt x="406" y="0"/>
                  </a:moveTo>
                  <a:lnTo>
                    <a:pt x="462" y="3"/>
                  </a:lnTo>
                  <a:lnTo>
                    <a:pt x="515" y="14"/>
                  </a:lnTo>
                  <a:lnTo>
                    <a:pt x="565" y="31"/>
                  </a:lnTo>
                  <a:lnTo>
                    <a:pt x="612" y="55"/>
                  </a:lnTo>
                  <a:lnTo>
                    <a:pt x="655" y="84"/>
                  </a:lnTo>
                  <a:lnTo>
                    <a:pt x="694" y="119"/>
                  </a:lnTo>
                  <a:lnTo>
                    <a:pt x="729" y="158"/>
                  </a:lnTo>
                  <a:lnTo>
                    <a:pt x="758" y="202"/>
                  </a:lnTo>
                  <a:lnTo>
                    <a:pt x="782" y="249"/>
                  </a:lnTo>
                  <a:lnTo>
                    <a:pt x="799" y="298"/>
                  </a:lnTo>
                  <a:lnTo>
                    <a:pt x="810" y="352"/>
                  </a:lnTo>
                  <a:lnTo>
                    <a:pt x="814" y="407"/>
                  </a:lnTo>
                  <a:lnTo>
                    <a:pt x="810" y="462"/>
                  </a:lnTo>
                  <a:lnTo>
                    <a:pt x="799" y="515"/>
                  </a:lnTo>
                  <a:lnTo>
                    <a:pt x="782" y="566"/>
                  </a:lnTo>
                  <a:lnTo>
                    <a:pt x="758" y="613"/>
                  </a:lnTo>
                  <a:lnTo>
                    <a:pt x="729" y="655"/>
                  </a:lnTo>
                  <a:lnTo>
                    <a:pt x="694" y="695"/>
                  </a:lnTo>
                  <a:lnTo>
                    <a:pt x="655" y="729"/>
                  </a:lnTo>
                  <a:lnTo>
                    <a:pt x="612" y="758"/>
                  </a:lnTo>
                  <a:lnTo>
                    <a:pt x="565" y="782"/>
                  </a:lnTo>
                  <a:lnTo>
                    <a:pt x="515" y="799"/>
                  </a:lnTo>
                  <a:lnTo>
                    <a:pt x="462" y="810"/>
                  </a:lnTo>
                  <a:lnTo>
                    <a:pt x="406" y="813"/>
                  </a:lnTo>
                  <a:lnTo>
                    <a:pt x="352" y="810"/>
                  </a:lnTo>
                  <a:lnTo>
                    <a:pt x="299" y="799"/>
                  </a:lnTo>
                  <a:lnTo>
                    <a:pt x="248" y="782"/>
                  </a:lnTo>
                  <a:lnTo>
                    <a:pt x="201" y="758"/>
                  </a:lnTo>
                  <a:lnTo>
                    <a:pt x="157" y="729"/>
                  </a:lnTo>
                  <a:lnTo>
                    <a:pt x="119" y="695"/>
                  </a:lnTo>
                  <a:lnTo>
                    <a:pt x="85" y="655"/>
                  </a:lnTo>
                  <a:lnTo>
                    <a:pt x="56" y="613"/>
                  </a:lnTo>
                  <a:lnTo>
                    <a:pt x="32" y="566"/>
                  </a:lnTo>
                  <a:lnTo>
                    <a:pt x="15" y="515"/>
                  </a:lnTo>
                  <a:lnTo>
                    <a:pt x="4" y="462"/>
                  </a:lnTo>
                  <a:lnTo>
                    <a:pt x="0" y="407"/>
                  </a:lnTo>
                  <a:lnTo>
                    <a:pt x="4" y="352"/>
                  </a:lnTo>
                  <a:lnTo>
                    <a:pt x="15" y="298"/>
                  </a:lnTo>
                  <a:lnTo>
                    <a:pt x="32" y="249"/>
                  </a:lnTo>
                  <a:lnTo>
                    <a:pt x="56" y="202"/>
                  </a:lnTo>
                  <a:lnTo>
                    <a:pt x="85" y="158"/>
                  </a:lnTo>
                  <a:lnTo>
                    <a:pt x="119" y="119"/>
                  </a:lnTo>
                  <a:lnTo>
                    <a:pt x="157" y="84"/>
                  </a:lnTo>
                  <a:lnTo>
                    <a:pt x="201" y="55"/>
                  </a:lnTo>
                  <a:lnTo>
                    <a:pt x="248" y="31"/>
                  </a:lnTo>
                  <a:lnTo>
                    <a:pt x="299" y="14"/>
                  </a:lnTo>
                  <a:lnTo>
                    <a:pt x="352" y="3"/>
                  </a:lnTo>
                  <a:lnTo>
                    <a:pt x="406"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55" name="Freeform 11">
              <a:extLst>
                <a:ext uri="{FF2B5EF4-FFF2-40B4-BE49-F238E27FC236}">
                  <a16:creationId xmlns:a16="http://schemas.microsoft.com/office/drawing/2014/main" id="{B003755A-6706-4B09-8454-6CED65BDE216}"/>
                </a:ext>
              </a:extLst>
            </p:cNvPr>
            <p:cNvSpPr>
              <a:spLocks noEditPoints="1"/>
            </p:cNvSpPr>
            <p:nvPr/>
          </p:nvSpPr>
          <p:spPr bwMode="auto">
            <a:xfrm>
              <a:off x="-13" y="287"/>
              <a:ext cx="526" cy="629"/>
            </a:xfrm>
            <a:custGeom>
              <a:avLst/>
              <a:gdLst>
                <a:gd name="T0" fmla="*/ 1858 w 2633"/>
                <a:gd name="T1" fmla="*/ 956 h 3144"/>
                <a:gd name="T2" fmla="*/ 1861 w 2633"/>
                <a:gd name="T3" fmla="*/ 165 h 3144"/>
                <a:gd name="T4" fmla="*/ 711 w 2633"/>
                <a:gd name="T5" fmla="*/ 477 h 3144"/>
                <a:gd name="T6" fmla="*/ 782 w 2633"/>
                <a:gd name="T7" fmla="*/ 428 h 3144"/>
                <a:gd name="T8" fmla="*/ 869 w 2633"/>
                <a:gd name="T9" fmla="*/ 426 h 3144"/>
                <a:gd name="T10" fmla="*/ 985 w 2633"/>
                <a:gd name="T11" fmla="*/ 470 h 3144"/>
                <a:gd name="T12" fmla="*/ 1095 w 2633"/>
                <a:gd name="T13" fmla="*/ 483 h 3144"/>
                <a:gd name="T14" fmla="*/ 1198 w 2633"/>
                <a:gd name="T15" fmla="*/ 449 h 3144"/>
                <a:gd name="T16" fmla="*/ 1308 w 2633"/>
                <a:gd name="T17" fmla="*/ 373 h 3144"/>
                <a:gd name="T18" fmla="*/ 1443 w 2633"/>
                <a:gd name="T19" fmla="*/ 251 h 3144"/>
                <a:gd name="T20" fmla="*/ 1587 w 2633"/>
                <a:gd name="T21" fmla="*/ 124 h 3144"/>
                <a:gd name="T22" fmla="*/ 1708 w 2633"/>
                <a:gd name="T23" fmla="*/ 62 h 3144"/>
                <a:gd name="T24" fmla="*/ 1859 w 2633"/>
                <a:gd name="T25" fmla="*/ 149 h 3144"/>
                <a:gd name="T26" fmla="*/ 2062 w 2633"/>
                <a:gd name="T27" fmla="*/ 85 h 3144"/>
                <a:gd name="T28" fmla="*/ 2169 w 2633"/>
                <a:gd name="T29" fmla="*/ 147 h 3144"/>
                <a:gd name="T30" fmla="*/ 2279 w 2633"/>
                <a:gd name="T31" fmla="*/ 228 h 3144"/>
                <a:gd name="T32" fmla="*/ 2382 w 2633"/>
                <a:gd name="T33" fmla="*/ 326 h 3144"/>
                <a:gd name="T34" fmla="*/ 2471 w 2633"/>
                <a:gd name="T35" fmla="*/ 447 h 3144"/>
                <a:gd name="T36" fmla="*/ 2545 w 2633"/>
                <a:gd name="T37" fmla="*/ 597 h 3144"/>
                <a:gd name="T38" fmla="*/ 2599 w 2633"/>
                <a:gd name="T39" fmla="*/ 780 h 3144"/>
                <a:gd name="T40" fmla="*/ 2628 w 2633"/>
                <a:gd name="T41" fmla="*/ 1005 h 3144"/>
                <a:gd name="T42" fmla="*/ 2631 w 2633"/>
                <a:gd name="T43" fmla="*/ 1274 h 3144"/>
                <a:gd name="T44" fmla="*/ 2608 w 2633"/>
                <a:gd name="T45" fmla="*/ 1433 h 3144"/>
                <a:gd name="T46" fmla="*/ 2551 w 2633"/>
                <a:gd name="T47" fmla="*/ 1496 h 3144"/>
                <a:gd name="T48" fmla="*/ 2466 w 2633"/>
                <a:gd name="T49" fmla="*/ 1522 h 3144"/>
                <a:gd name="T50" fmla="*/ 2394 w 2633"/>
                <a:gd name="T51" fmla="*/ 1503 h 3144"/>
                <a:gd name="T52" fmla="*/ 2328 w 2633"/>
                <a:gd name="T53" fmla="*/ 1440 h 3144"/>
                <a:gd name="T54" fmla="*/ 2309 w 2633"/>
                <a:gd name="T55" fmla="*/ 1351 h 3144"/>
                <a:gd name="T56" fmla="*/ 2316 w 2633"/>
                <a:gd name="T57" fmla="*/ 1101 h 3144"/>
                <a:gd name="T58" fmla="*/ 2299 w 2633"/>
                <a:gd name="T59" fmla="*/ 901 h 3144"/>
                <a:gd name="T60" fmla="*/ 2276 w 2633"/>
                <a:gd name="T61" fmla="*/ 1300 h 3144"/>
                <a:gd name="T62" fmla="*/ 2253 w 2633"/>
                <a:gd name="T63" fmla="*/ 1418 h 3144"/>
                <a:gd name="T64" fmla="*/ 2234 w 2633"/>
                <a:gd name="T65" fmla="*/ 2991 h 3144"/>
                <a:gd name="T66" fmla="*/ 2194 w 2633"/>
                <a:gd name="T67" fmla="*/ 3078 h 3144"/>
                <a:gd name="T68" fmla="*/ 2116 w 2633"/>
                <a:gd name="T69" fmla="*/ 3132 h 3144"/>
                <a:gd name="T70" fmla="*/ 2018 w 2633"/>
                <a:gd name="T71" fmla="*/ 3140 h 3144"/>
                <a:gd name="T72" fmla="*/ 1931 w 2633"/>
                <a:gd name="T73" fmla="*/ 3101 h 3144"/>
                <a:gd name="T74" fmla="*/ 1876 w 2633"/>
                <a:gd name="T75" fmla="*/ 3022 h 3144"/>
                <a:gd name="T76" fmla="*/ 1864 w 2633"/>
                <a:gd name="T77" fmla="*/ 1659 h 3144"/>
                <a:gd name="T78" fmla="*/ 1838 w 2633"/>
                <a:gd name="T79" fmla="*/ 2958 h 3144"/>
                <a:gd name="T80" fmla="*/ 1812 w 2633"/>
                <a:gd name="T81" fmla="*/ 3051 h 3144"/>
                <a:gd name="T82" fmla="*/ 1744 w 2633"/>
                <a:gd name="T83" fmla="*/ 3119 h 3144"/>
                <a:gd name="T84" fmla="*/ 1650 w 2633"/>
                <a:gd name="T85" fmla="*/ 3144 h 3144"/>
                <a:gd name="T86" fmla="*/ 1556 w 2633"/>
                <a:gd name="T87" fmla="*/ 3119 h 3144"/>
                <a:gd name="T88" fmla="*/ 1489 w 2633"/>
                <a:gd name="T89" fmla="*/ 3051 h 3144"/>
                <a:gd name="T90" fmla="*/ 1464 w 2633"/>
                <a:gd name="T91" fmla="*/ 2958 h 3144"/>
                <a:gd name="T92" fmla="*/ 1453 w 2633"/>
                <a:gd name="T93" fmla="*/ 1381 h 3144"/>
                <a:gd name="T94" fmla="*/ 1443 w 2633"/>
                <a:gd name="T95" fmla="*/ 667 h 3144"/>
                <a:gd name="T96" fmla="*/ 1316 w 2633"/>
                <a:gd name="T97" fmla="*/ 743 h 3144"/>
                <a:gd name="T98" fmla="*/ 1176 w 2633"/>
                <a:gd name="T99" fmla="*/ 789 h 3144"/>
                <a:gd name="T100" fmla="*/ 1027 w 2633"/>
                <a:gd name="T101" fmla="*/ 797 h 3144"/>
                <a:gd name="T102" fmla="*/ 875 w 2633"/>
                <a:gd name="T103" fmla="*/ 766 h 3144"/>
                <a:gd name="T104" fmla="*/ 739 w 2633"/>
                <a:gd name="T105" fmla="*/ 707 h 3144"/>
                <a:gd name="T106" fmla="*/ 685 w 2633"/>
                <a:gd name="T107" fmla="*/ 640 h 3144"/>
                <a:gd name="T108" fmla="*/ 674 w 2633"/>
                <a:gd name="T109" fmla="*/ 555 h 3144"/>
                <a:gd name="T110" fmla="*/ 32 w 2633"/>
                <a:gd name="T111" fmla="*/ 0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33" h="3144">
                  <a:moveTo>
                    <a:pt x="1858" y="165"/>
                  </a:moveTo>
                  <a:lnTo>
                    <a:pt x="1760" y="821"/>
                  </a:lnTo>
                  <a:lnTo>
                    <a:pt x="1858" y="956"/>
                  </a:lnTo>
                  <a:lnTo>
                    <a:pt x="1861" y="956"/>
                  </a:lnTo>
                  <a:lnTo>
                    <a:pt x="1958" y="821"/>
                  </a:lnTo>
                  <a:lnTo>
                    <a:pt x="1861" y="165"/>
                  </a:lnTo>
                  <a:lnTo>
                    <a:pt x="1858" y="165"/>
                  </a:lnTo>
                  <a:close/>
                  <a:moveTo>
                    <a:pt x="32" y="0"/>
                  </a:moveTo>
                  <a:lnTo>
                    <a:pt x="711" y="477"/>
                  </a:lnTo>
                  <a:lnTo>
                    <a:pt x="732" y="456"/>
                  </a:lnTo>
                  <a:lnTo>
                    <a:pt x="757" y="441"/>
                  </a:lnTo>
                  <a:lnTo>
                    <a:pt x="782" y="428"/>
                  </a:lnTo>
                  <a:lnTo>
                    <a:pt x="811" y="422"/>
                  </a:lnTo>
                  <a:lnTo>
                    <a:pt x="840" y="421"/>
                  </a:lnTo>
                  <a:lnTo>
                    <a:pt x="869" y="426"/>
                  </a:lnTo>
                  <a:lnTo>
                    <a:pt x="898" y="436"/>
                  </a:lnTo>
                  <a:lnTo>
                    <a:pt x="943" y="455"/>
                  </a:lnTo>
                  <a:lnTo>
                    <a:pt x="985" y="470"/>
                  </a:lnTo>
                  <a:lnTo>
                    <a:pt x="1024" y="479"/>
                  </a:lnTo>
                  <a:lnTo>
                    <a:pt x="1060" y="483"/>
                  </a:lnTo>
                  <a:lnTo>
                    <a:pt x="1095" y="483"/>
                  </a:lnTo>
                  <a:lnTo>
                    <a:pt x="1130" y="477"/>
                  </a:lnTo>
                  <a:lnTo>
                    <a:pt x="1164" y="466"/>
                  </a:lnTo>
                  <a:lnTo>
                    <a:pt x="1198" y="449"/>
                  </a:lnTo>
                  <a:lnTo>
                    <a:pt x="1233" y="428"/>
                  </a:lnTo>
                  <a:lnTo>
                    <a:pt x="1269" y="403"/>
                  </a:lnTo>
                  <a:lnTo>
                    <a:pt x="1308" y="373"/>
                  </a:lnTo>
                  <a:lnTo>
                    <a:pt x="1349" y="337"/>
                  </a:lnTo>
                  <a:lnTo>
                    <a:pt x="1395" y="297"/>
                  </a:lnTo>
                  <a:lnTo>
                    <a:pt x="1443" y="251"/>
                  </a:lnTo>
                  <a:lnTo>
                    <a:pt x="1503" y="196"/>
                  </a:lnTo>
                  <a:lnTo>
                    <a:pt x="1567" y="140"/>
                  </a:lnTo>
                  <a:lnTo>
                    <a:pt x="1587" y="124"/>
                  </a:lnTo>
                  <a:lnTo>
                    <a:pt x="1609" y="113"/>
                  </a:lnTo>
                  <a:lnTo>
                    <a:pt x="1657" y="85"/>
                  </a:lnTo>
                  <a:lnTo>
                    <a:pt x="1708" y="62"/>
                  </a:lnTo>
                  <a:lnTo>
                    <a:pt x="1760" y="46"/>
                  </a:lnTo>
                  <a:lnTo>
                    <a:pt x="1761" y="46"/>
                  </a:lnTo>
                  <a:lnTo>
                    <a:pt x="1859" y="149"/>
                  </a:lnTo>
                  <a:lnTo>
                    <a:pt x="1961" y="48"/>
                  </a:lnTo>
                  <a:lnTo>
                    <a:pt x="2013" y="63"/>
                  </a:lnTo>
                  <a:lnTo>
                    <a:pt x="2062" y="85"/>
                  </a:lnTo>
                  <a:lnTo>
                    <a:pt x="2110" y="113"/>
                  </a:lnTo>
                  <a:lnTo>
                    <a:pt x="2130" y="123"/>
                  </a:lnTo>
                  <a:lnTo>
                    <a:pt x="2169" y="147"/>
                  </a:lnTo>
                  <a:lnTo>
                    <a:pt x="2206" y="172"/>
                  </a:lnTo>
                  <a:lnTo>
                    <a:pt x="2243" y="199"/>
                  </a:lnTo>
                  <a:lnTo>
                    <a:pt x="2279" y="228"/>
                  </a:lnTo>
                  <a:lnTo>
                    <a:pt x="2314" y="258"/>
                  </a:lnTo>
                  <a:lnTo>
                    <a:pt x="2349" y="291"/>
                  </a:lnTo>
                  <a:lnTo>
                    <a:pt x="2382" y="326"/>
                  </a:lnTo>
                  <a:lnTo>
                    <a:pt x="2413" y="363"/>
                  </a:lnTo>
                  <a:lnTo>
                    <a:pt x="2443" y="404"/>
                  </a:lnTo>
                  <a:lnTo>
                    <a:pt x="2471" y="447"/>
                  </a:lnTo>
                  <a:lnTo>
                    <a:pt x="2498" y="494"/>
                  </a:lnTo>
                  <a:lnTo>
                    <a:pt x="2523" y="543"/>
                  </a:lnTo>
                  <a:lnTo>
                    <a:pt x="2545" y="597"/>
                  </a:lnTo>
                  <a:lnTo>
                    <a:pt x="2565" y="655"/>
                  </a:lnTo>
                  <a:lnTo>
                    <a:pt x="2584" y="715"/>
                  </a:lnTo>
                  <a:lnTo>
                    <a:pt x="2599" y="780"/>
                  </a:lnTo>
                  <a:lnTo>
                    <a:pt x="2611" y="850"/>
                  </a:lnTo>
                  <a:lnTo>
                    <a:pt x="2621" y="925"/>
                  </a:lnTo>
                  <a:lnTo>
                    <a:pt x="2628" y="1005"/>
                  </a:lnTo>
                  <a:lnTo>
                    <a:pt x="2632" y="1089"/>
                  </a:lnTo>
                  <a:lnTo>
                    <a:pt x="2633" y="1179"/>
                  </a:lnTo>
                  <a:lnTo>
                    <a:pt x="2631" y="1274"/>
                  </a:lnTo>
                  <a:lnTo>
                    <a:pt x="2623" y="1375"/>
                  </a:lnTo>
                  <a:lnTo>
                    <a:pt x="2619" y="1405"/>
                  </a:lnTo>
                  <a:lnTo>
                    <a:pt x="2608" y="1433"/>
                  </a:lnTo>
                  <a:lnTo>
                    <a:pt x="2593" y="1457"/>
                  </a:lnTo>
                  <a:lnTo>
                    <a:pt x="2574" y="1479"/>
                  </a:lnTo>
                  <a:lnTo>
                    <a:pt x="2551" y="1496"/>
                  </a:lnTo>
                  <a:lnTo>
                    <a:pt x="2524" y="1509"/>
                  </a:lnTo>
                  <a:lnTo>
                    <a:pt x="2497" y="1518"/>
                  </a:lnTo>
                  <a:lnTo>
                    <a:pt x="2466" y="1522"/>
                  </a:lnTo>
                  <a:lnTo>
                    <a:pt x="2454" y="1520"/>
                  </a:lnTo>
                  <a:lnTo>
                    <a:pt x="2423" y="1514"/>
                  </a:lnTo>
                  <a:lnTo>
                    <a:pt x="2394" y="1503"/>
                  </a:lnTo>
                  <a:lnTo>
                    <a:pt x="2368" y="1486"/>
                  </a:lnTo>
                  <a:lnTo>
                    <a:pt x="2347" y="1466"/>
                  </a:lnTo>
                  <a:lnTo>
                    <a:pt x="2328" y="1440"/>
                  </a:lnTo>
                  <a:lnTo>
                    <a:pt x="2316" y="1413"/>
                  </a:lnTo>
                  <a:lnTo>
                    <a:pt x="2309" y="1382"/>
                  </a:lnTo>
                  <a:lnTo>
                    <a:pt x="2309" y="1351"/>
                  </a:lnTo>
                  <a:lnTo>
                    <a:pt x="2314" y="1262"/>
                  </a:lnTo>
                  <a:lnTo>
                    <a:pt x="2318" y="1178"/>
                  </a:lnTo>
                  <a:lnTo>
                    <a:pt x="2316" y="1101"/>
                  </a:lnTo>
                  <a:lnTo>
                    <a:pt x="2314" y="1029"/>
                  </a:lnTo>
                  <a:lnTo>
                    <a:pt x="2308" y="963"/>
                  </a:lnTo>
                  <a:lnTo>
                    <a:pt x="2299" y="901"/>
                  </a:lnTo>
                  <a:lnTo>
                    <a:pt x="2290" y="844"/>
                  </a:lnTo>
                  <a:lnTo>
                    <a:pt x="2276" y="792"/>
                  </a:lnTo>
                  <a:lnTo>
                    <a:pt x="2276" y="1300"/>
                  </a:lnTo>
                  <a:lnTo>
                    <a:pt x="2274" y="1341"/>
                  </a:lnTo>
                  <a:lnTo>
                    <a:pt x="2267" y="1380"/>
                  </a:lnTo>
                  <a:lnTo>
                    <a:pt x="2253" y="1418"/>
                  </a:lnTo>
                  <a:lnTo>
                    <a:pt x="2238" y="1453"/>
                  </a:lnTo>
                  <a:lnTo>
                    <a:pt x="2238" y="2958"/>
                  </a:lnTo>
                  <a:lnTo>
                    <a:pt x="2234" y="2991"/>
                  </a:lnTo>
                  <a:lnTo>
                    <a:pt x="2226" y="3022"/>
                  </a:lnTo>
                  <a:lnTo>
                    <a:pt x="2212" y="3051"/>
                  </a:lnTo>
                  <a:lnTo>
                    <a:pt x="2194" y="3078"/>
                  </a:lnTo>
                  <a:lnTo>
                    <a:pt x="2171" y="3101"/>
                  </a:lnTo>
                  <a:lnTo>
                    <a:pt x="2145" y="3119"/>
                  </a:lnTo>
                  <a:lnTo>
                    <a:pt x="2116" y="3132"/>
                  </a:lnTo>
                  <a:lnTo>
                    <a:pt x="2084" y="3140"/>
                  </a:lnTo>
                  <a:lnTo>
                    <a:pt x="2050" y="3144"/>
                  </a:lnTo>
                  <a:lnTo>
                    <a:pt x="2018" y="3140"/>
                  </a:lnTo>
                  <a:lnTo>
                    <a:pt x="1985" y="3132"/>
                  </a:lnTo>
                  <a:lnTo>
                    <a:pt x="1956" y="3119"/>
                  </a:lnTo>
                  <a:lnTo>
                    <a:pt x="1931" y="3101"/>
                  </a:lnTo>
                  <a:lnTo>
                    <a:pt x="1908" y="3078"/>
                  </a:lnTo>
                  <a:lnTo>
                    <a:pt x="1890" y="3051"/>
                  </a:lnTo>
                  <a:lnTo>
                    <a:pt x="1876" y="3022"/>
                  </a:lnTo>
                  <a:lnTo>
                    <a:pt x="1867" y="2991"/>
                  </a:lnTo>
                  <a:lnTo>
                    <a:pt x="1864" y="2958"/>
                  </a:lnTo>
                  <a:lnTo>
                    <a:pt x="1864" y="1659"/>
                  </a:lnTo>
                  <a:lnTo>
                    <a:pt x="1859" y="1659"/>
                  </a:lnTo>
                  <a:lnTo>
                    <a:pt x="1838" y="1658"/>
                  </a:lnTo>
                  <a:lnTo>
                    <a:pt x="1838" y="2958"/>
                  </a:lnTo>
                  <a:lnTo>
                    <a:pt x="1834" y="2991"/>
                  </a:lnTo>
                  <a:lnTo>
                    <a:pt x="1825" y="3022"/>
                  </a:lnTo>
                  <a:lnTo>
                    <a:pt x="1812" y="3051"/>
                  </a:lnTo>
                  <a:lnTo>
                    <a:pt x="1794" y="3078"/>
                  </a:lnTo>
                  <a:lnTo>
                    <a:pt x="1771" y="3101"/>
                  </a:lnTo>
                  <a:lnTo>
                    <a:pt x="1744" y="3119"/>
                  </a:lnTo>
                  <a:lnTo>
                    <a:pt x="1715" y="3132"/>
                  </a:lnTo>
                  <a:lnTo>
                    <a:pt x="1684" y="3140"/>
                  </a:lnTo>
                  <a:lnTo>
                    <a:pt x="1650" y="3144"/>
                  </a:lnTo>
                  <a:lnTo>
                    <a:pt x="1618" y="3140"/>
                  </a:lnTo>
                  <a:lnTo>
                    <a:pt x="1585" y="3132"/>
                  </a:lnTo>
                  <a:lnTo>
                    <a:pt x="1556" y="3119"/>
                  </a:lnTo>
                  <a:lnTo>
                    <a:pt x="1530" y="3101"/>
                  </a:lnTo>
                  <a:lnTo>
                    <a:pt x="1507" y="3078"/>
                  </a:lnTo>
                  <a:lnTo>
                    <a:pt x="1489" y="3051"/>
                  </a:lnTo>
                  <a:lnTo>
                    <a:pt x="1476" y="3022"/>
                  </a:lnTo>
                  <a:lnTo>
                    <a:pt x="1466" y="2991"/>
                  </a:lnTo>
                  <a:lnTo>
                    <a:pt x="1464" y="2958"/>
                  </a:lnTo>
                  <a:lnTo>
                    <a:pt x="1464" y="1444"/>
                  </a:lnTo>
                  <a:lnTo>
                    <a:pt x="1465" y="1419"/>
                  </a:lnTo>
                  <a:lnTo>
                    <a:pt x="1453" y="1381"/>
                  </a:lnTo>
                  <a:lnTo>
                    <a:pt x="1446" y="1341"/>
                  </a:lnTo>
                  <a:lnTo>
                    <a:pt x="1443" y="1300"/>
                  </a:lnTo>
                  <a:lnTo>
                    <a:pt x="1443" y="667"/>
                  </a:lnTo>
                  <a:lnTo>
                    <a:pt x="1402" y="694"/>
                  </a:lnTo>
                  <a:lnTo>
                    <a:pt x="1360" y="720"/>
                  </a:lnTo>
                  <a:lnTo>
                    <a:pt x="1316" y="743"/>
                  </a:lnTo>
                  <a:lnTo>
                    <a:pt x="1272" y="762"/>
                  </a:lnTo>
                  <a:lnTo>
                    <a:pt x="1226" y="778"/>
                  </a:lnTo>
                  <a:lnTo>
                    <a:pt x="1176" y="789"/>
                  </a:lnTo>
                  <a:lnTo>
                    <a:pt x="1127" y="797"/>
                  </a:lnTo>
                  <a:lnTo>
                    <a:pt x="1073" y="800"/>
                  </a:lnTo>
                  <a:lnTo>
                    <a:pt x="1027" y="797"/>
                  </a:lnTo>
                  <a:lnTo>
                    <a:pt x="978" y="791"/>
                  </a:lnTo>
                  <a:lnTo>
                    <a:pt x="928" y="782"/>
                  </a:lnTo>
                  <a:lnTo>
                    <a:pt x="875" y="766"/>
                  </a:lnTo>
                  <a:lnTo>
                    <a:pt x="821" y="746"/>
                  </a:lnTo>
                  <a:lnTo>
                    <a:pt x="764" y="722"/>
                  </a:lnTo>
                  <a:lnTo>
                    <a:pt x="739" y="707"/>
                  </a:lnTo>
                  <a:lnTo>
                    <a:pt x="716" y="687"/>
                  </a:lnTo>
                  <a:lnTo>
                    <a:pt x="699" y="665"/>
                  </a:lnTo>
                  <a:lnTo>
                    <a:pt x="685" y="640"/>
                  </a:lnTo>
                  <a:lnTo>
                    <a:pt x="677" y="612"/>
                  </a:lnTo>
                  <a:lnTo>
                    <a:pt x="673" y="584"/>
                  </a:lnTo>
                  <a:lnTo>
                    <a:pt x="674" y="555"/>
                  </a:lnTo>
                  <a:lnTo>
                    <a:pt x="682" y="526"/>
                  </a:lnTo>
                  <a:lnTo>
                    <a:pt x="0" y="48"/>
                  </a:lnTo>
                  <a:lnTo>
                    <a:pt x="32"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grpSp>
      <p:grpSp>
        <p:nvGrpSpPr>
          <p:cNvPr id="56" name="Group 37">
            <a:extLst>
              <a:ext uri="{FF2B5EF4-FFF2-40B4-BE49-F238E27FC236}">
                <a16:creationId xmlns:a16="http://schemas.microsoft.com/office/drawing/2014/main" id="{6C08A313-862F-4DEB-A023-A599173E9FA5}"/>
              </a:ext>
            </a:extLst>
          </p:cNvPr>
          <p:cNvGrpSpPr/>
          <p:nvPr/>
        </p:nvGrpSpPr>
        <p:grpSpPr>
          <a:xfrm>
            <a:off x="860602" y="3572334"/>
            <a:ext cx="330716" cy="381000"/>
            <a:chOff x="5773738" y="5307013"/>
            <a:chExt cx="542925" cy="625475"/>
          </a:xfrm>
          <a:solidFill>
            <a:schemeClr val="bg1"/>
          </a:solidFill>
        </p:grpSpPr>
        <p:sp>
          <p:nvSpPr>
            <p:cNvPr id="57" name="Freeform 24">
              <a:extLst>
                <a:ext uri="{FF2B5EF4-FFF2-40B4-BE49-F238E27FC236}">
                  <a16:creationId xmlns:a16="http://schemas.microsoft.com/office/drawing/2014/main" id="{BCC5031F-2D82-4289-B5EF-15360EA0EBE8}"/>
                </a:ext>
              </a:extLst>
            </p:cNvPr>
            <p:cNvSpPr>
              <a:spLocks/>
            </p:cNvSpPr>
            <p:nvPr/>
          </p:nvSpPr>
          <p:spPr bwMode="auto">
            <a:xfrm>
              <a:off x="5773738" y="5307013"/>
              <a:ext cx="501650" cy="355600"/>
            </a:xfrm>
            <a:custGeom>
              <a:avLst/>
              <a:gdLst/>
              <a:ahLst/>
              <a:cxnLst>
                <a:cxn ang="0">
                  <a:pos x="188" y="0"/>
                </a:cxn>
                <a:cxn ang="0">
                  <a:pos x="288" y="0"/>
                </a:cxn>
                <a:cxn ang="0">
                  <a:pos x="316" y="26"/>
                </a:cxn>
                <a:cxn ang="0">
                  <a:pos x="316" y="57"/>
                </a:cxn>
                <a:cxn ang="0">
                  <a:pos x="207" y="57"/>
                </a:cxn>
                <a:cxn ang="0">
                  <a:pos x="200" y="62"/>
                </a:cxn>
                <a:cxn ang="0">
                  <a:pos x="37" y="224"/>
                </a:cxn>
                <a:cxn ang="0">
                  <a:pos x="0" y="188"/>
                </a:cxn>
                <a:cxn ang="0">
                  <a:pos x="188" y="0"/>
                </a:cxn>
              </a:cxnLst>
              <a:rect l="0" t="0" r="r" b="b"/>
              <a:pathLst>
                <a:path w="316" h="224">
                  <a:moveTo>
                    <a:pt x="188" y="0"/>
                  </a:moveTo>
                  <a:lnTo>
                    <a:pt x="288" y="0"/>
                  </a:lnTo>
                  <a:lnTo>
                    <a:pt x="316" y="26"/>
                  </a:lnTo>
                  <a:lnTo>
                    <a:pt x="316" y="57"/>
                  </a:lnTo>
                  <a:lnTo>
                    <a:pt x="207" y="57"/>
                  </a:lnTo>
                  <a:lnTo>
                    <a:pt x="200" y="62"/>
                  </a:lnTo>
                  <a:lnTo>
                    <a:pt x="37" y="224"/>
                  </a:lnTo>
                  <a:lnTo>
                    <a:pt x="0" y="188"/>
                  </a:lnTo>
                  <a:lnTo>
                    <a:pt x="1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
              <a:extLst>
                <a:ext uri="{FF2B5EF4-FFF2-40B4-BE49-F238E27FC236}">
                  <a16:creationId xmlns:a16="http://schemas.microsoft.com/office/drawing/2014/main" id="{F64C8E37-1C06-4BA0-A5B1-D23C0AEDD9A4}"/>
                </a:ext>
              </a:extLst>
            </p:cNvPr>
            <p:cNvSpPr>
              <a:spLocks noEditPoints="1"/>
            </p:cNvSpPr>
            <p:nvPr/>
          </p:nvSpPr>
          <p:spPr bwMode="auto">
            <a:xfrm>
              <a:off x="5815013" y="5430838"/>
              <a:ext cx="501650" cy="501650"/>
            </a:xfrm>
            <a:custGeom>
              <a:avLst/>
              <a:gdLst/>
              <a:ahLst/>
              <a:cxnLst>
                <a:cxn ang="0">
                  <a:pos x="264" y="26"/>
                </a:cxn>
                <a:cxn ang="0">
                  <a:pos x="253" y="28"/>
                </a:cxn>
                <a:cxn ang="0">
                  <a:pos x="244" y="34"/>
                </a:cxn>
                <a:cxn ang="0">
                  <a:pos x="239" y="43"/>
                </a:cxn>
                <a:cxn ang="0">
                  <a:pos x="236" y="53"/>
                </a:cxn>
                <a:cxn ang="0">
                  <a:pos x="239" y="62"/>
                </a:cxn>
                <a:cxn ang="0">
                  <a:pos x="244" y="72"/>
                </a:cxn>
                <a:cxn ang="0">
                  <a:pos x="253" y="78"/>
                </a:cxn>
                <a:cxn ang="0">
                  <a:pos x="264" y="79"/>
                </a:cxn>
                <a:cxn ang="0">
                  <a:pos x="273" y="78"/>
                </a:cxn>
                <a:cxn ang="0">
                  <a:pos x="282" y="72"/>
                </a:cxn>
                <a:cxn ang="0">
                  <a:pos x="289" y="62"/>
                </a:cxn>
                <a:cxn ang="0">
                  <a:pos x="290" y="53"/>
                </a:cxn>
                <a:cxn ang="0">
                  <a:pos x="289" y="43"/>
                </a:cxn>
                <a:cxn ang="0">
                  <a:pos x="282" y="34"/>
                </a:cxn>
                <a:cxn ang="0">
                  <a:pos x="273" y="28"/>
                </a:cxn>
                <a:cxn ang="0">
                  <a:pos x="264" y="26"/>
                </a:cxn>
                <a:cxn ang="0">
                  <a:pos x="189" y="0"/>
                </a:cxn>
                <a:cxn ang="0">
                  <a:pos x="290" y="0"/>
                </a:cxn>
                <a:cxn ang="0">
                  <a:pos x="316" y="26"/>
                </a:cxn>
                <a:cxn ang="0">
                  <a:pos x="316" y="132"/>
                </a:cxn>
                <a:cxn ang="0">
                  <a:pos x="131" y="316"/>
                </a:cxn>
                <a:cxn ang="0">
                  <a:pos x="0" y="187"/>
                </a:cxn>
                <a:cxn ang="0">
                  <a:pos x="189" y="0"/>
                </a:cxn>
              </a:cxnLst>
              <a:rect l="0" t="0" r="r" b="b"/>
              <a:pathLst>
                <a:path w="316" h="316">
                  <a:moveTo>
                    <a:pt x="264" y="26"/>
                  </a:moveTo>
                  <a:lnTo>
                    <a:pt x="253" y="28"/>
                  </a:lnTo>
                  <a:lnTo>
                    <a:pt x="244" y="34"/>
                  </a:lnTo>
                  <a:lnTo>
                    <a:pt x="239" y="43"/>
                  </a:lnTo>
                  <a:lnTo>
                    <a:pt x="236" y="53"/>
                  </a:lnTo>
                  <a:lnTo>
                    <a:pt x="239" y="62"/>
                  </a:lnTo>
                  <a:lnTo>
                    <a:pt x="244" y="72"/>
                  </a:lnTo>
                  <a:lnTo>
                    <a:pt x="253" y="78"/>
                  </a:lnTo>
                  <a:lnTo>
                    <a:pt x="264" y="79"/>
                  </a:lnTo>
                  <a:lnTo>
                    <a:pt x="273" y="78"/>
                  </a:lnTo>
                  <a:lnTo>
                    <a:pt x="282" y="72"/>
                  </a:lnTo>
                  <a:lnTo>
                    <a:pt x="289" y="62"/>
                  </a:lnTo>
                  <a:lnTo>
                    <a:pt x="290" y="53"/>
                  </a:lnTo>
                  <a:lnTo>
                    <a:pt x="289" y="43"/>
                  </a:lnTo>
                  <a:lnTo>
                    <a:pt x="282" y="34"/>
                  </a:lnTo>
                  <a:lnTo>
                    <a:pt x="273" y="28"/>
                  </a:lnTo>
                  <a:lnTo>
                    <a:pt x="264" y="26"/>
                  </a:lnTo>
                  <a:close/>
                  <a:moveTo>
                    <a:pt x="189" y="0"/>
                  </a:moveTo>
                  <a:lnTo>
                    <a:pt x="290" y="0"/>
                  </a:lnTo>
                  <a:lnTo>
                    <a:pt x="316" y="26"/>
                  </a:lnTo>
                  <a:lnTo>
                    <a:pt x="316" y="132"/>
                  </a:lnTo>
                  <a:lnTo>
                    <a:pt x="131" y="316"/>
                  </a:lnTo>
                  <a:lnTo>
                    <a:pt x="0" y="187"/>
                  </a:lnTo>
                  <a:lnTo>
                    <a:pt x="18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59" name="Rectangle 58">
            <a:extLst>
              <a:ext uri="{FF2B5EF4-FFF2-40B4-BE49-F238E27FC236}">
                <a16:creationId xmlns:a16="http://schemas.microsoft.com/office/drawing/2014/main" id="{A89FEB34-0C6D-454C-B6CD-887E60C972EE}"/>
              </a:ext>
            </a:extLst>
          </p:cNvPr>
          <p:cNvSpPr/>
          <p:nvPr/>
        </p:nvSpPr>
        <p:spPr>
          <a:xfrm>
            <a:off x="1610480" y="5709512"/>
            <a:ext cx="11185347" cy="707886"/>
          </a:xfrm>
          <a:prstGeom prst="rect">
            <a:avLst/>
          </a:prstGeom>
        </p:spPr>
        <p:txBody>
          <a:bodyPr wrap="square">
            <a:spAutoFit/>
          </a:bodyPr>
          <a:lstStyle/>
          <a:p>
            <a:pPr algn="just"/>
            <a:r>
              <a:rPr lang="en-SG" sz="2000" dirty="0" err="1">
                <a:solidFill>
                  <a:srgbClr val="4C4E4D"/>
                </a:solidFill>
                <a:latin typeface="Arial" panose="020B0604020202020204" pitchFamily="34" charset="0"/>
                <a:cs typeface="Arial" panose="020B0604020202020204" pitchFamily="34" charset="0"/>
              </a:rPr>
              <a:t>OpenAI</a:t>
            </a:r>
            <a:r>
              <a:rPr lang="en-SG" sz="2000" dirty="0">
                <a:solidFill>
                  <a:srgbClr val="4C4E4D"/>
                </a:solidFill>
                <a:latin typeface="Arial" panose="020B0604020202020204" pitchFamily="34" charset="0"/>
                <a:cs typeface="Arial" panose="020B0604020202020204" pitchFamily="34" charset="0"/>
              </a:rPr>
              <a:t> proclaimed full version (1.5 billion parameters) is too dangerous to be released</a:t>
            </a:r>
          </a:p>
          <a:p>
            <a:pPr algn="just"/>
            <a:r>
              <a:rPr lang="en-SG" sz="2000" dirty="0">
                <a:solidFill>
                  <a:srgbClr val="4C4E4D"/>
                </a:solidFill>
                <a:latin typeface="Arial" panose="020B0604020202020204" pitchFamily="34" charset="0"/>
                <a:cs typeface="Arial" panose="020B0604020202020204" pitchFamily="34" charset="0"/>
              </a:rPr>
              <a:t>Only released codes for smaller versions 117M and 345M</a:t>
            </a:r>
          </a:p>
        </p:txBody>
      </p:sp>
      <p:sp>
        <p:nvSpPr>
          <p:cNvPr id="62" name="Rounded Rectangle 13">
            <a:extLst>
              <a:ext uri="{FF2B5EF4-FFF2-40B4-BE49-F238E27FC236}">
                <a16:creationId xmlns:a16="http://schemas.microsoft.com/office/drawing/2014/main" id="{4AA3EAD8-AC3A-4B21-AB5C-0AC859EFA73B}"/>
              </a:ext>
            </a:extLst>
          </p:cNvPr>
          <p:cNvSpPr/>
          <p:nvPr/>
        </p:nvSpPr>
        <p:spPr>
          <a:xfrm>
            <a:off x="652901" y="5601080"/>
            <a:ext cx="822746" cy="82274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dirty="0">
              <a:solidFill>
                <a:prstClr val="white"/>
              </a:solidFill>
            </a:endParaRPr>
          </a:p>
        </p:txBody>
      </p:sp>
      <p:pic>
        <p:nvPicPr>
          <p:cNvPr id="20" name="Picture 19">
            <a:extLst>
              <a:ext uri="{FF2B5EF4-FFF2-40B4-BE49-F238E27FC236}">
                <a16:creationId xmlns:a16="http://schemas.microsoft.com/office/drawing/2014/main" id="{A5E377C3-959E-4559-AC00-836B309E723F}"/>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58587" y="5727865"/>
            <a:ext cx="417543" cy="569175"/>
          </a:xfrm>
          <a:prstGeom prst="rect">
            <a:avLst/>
          </a:prstGeom>
        </p:spPr>
      </p:pic>
      <p:sp>
        <p:nvSpPr>
          <p:cNvPr id="2" name="Slide Number Placeholder 1">
            <a:extLst>
              <a:ext uri="{FF2B5EF4-FFF2-40B4-BE49-F238E27FC236}">
                <a16:creationId xmlns:a16="http://schemas.microsoft.com/office/drawing/2014/main" id="{CFE59AE7-BB18-4F84-9CBE-AC7D41F178BA}"/>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25</a:t>
            </a:fld>
            <a:endParaRPr lang="en-US">
              <a:solidFill>
                <a:prstClr val="black">
                  <a:tint val="75000"/>
                </a:prstClr>
              </a:solidFill>
            </a:endParaRPr>
          </a:p>
        </p:txBody>
      </p:sp>
    </p:spTree>
    <p:extLst>
      <p:ext uri="{BB962C8B-B14F-4D97-AF65-F5344CB8AC3E}">
        <p14:creationId xmlns:p14="http://schemas.microsoft.com/office/powerpoint/2010/main" val="107772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nodeType="with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500"/>
                                        <p:tgtEl>
                                          <p:spTgt spid="5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10" presetClass="entr" presetSubtype="0" fill="hold" nodeType="with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fade">
                                      <p:cBhvr>
                                        <p:cTn id="21" dur="500"/>
                                        <p:tgtEl>
                                          <p:spTgt spid="5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par>
                                <p:cTn id="30" presetID="10" presetClass="entr" presetSubtype="0" fill="hold" nodeType="withEffect">
                                  <p:stCondLst>
                                    <p:cond delay="0"/>
                                  </p:stCondLst>
                                  <p:childTnLst>
                                    <p:set>
                                      <p:cBhvr>
                                        <p:cTn id="31" dur="1" fill="hold">
                                          <p:stCondLst>
                                            <p:cond delay="0"/>
                                          </p:stCondLst>
                                        </p:cTn>
                                        <p:tgtEl>
                                          <p:spTgt spid="56"/>
                                        </p:tgtEl>
                                        <p:attrNameLst>
                                          <p:attrName>style.visibility</p:attrName>
                                        </p:attrNameLst>
                                      </p:cBhvr>
                                      <p:to>
                                        <p:strVal val="visible"/>
                                      </p:to>
                                    </p:set>
                                    <p:animEffect transition="in" filter="fade">
                                      <p:cBhvr>
                                        <p:cTn id="32" dur="500"/>
                                        <p:tgtEl>
                                          <p:spTgt spid="56"/>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36"/>
                                        </p:tgtEl>
                                        <p:attrNameLst>
                                          <p:attrName>style.visibility</p:attrName>
                                        </p:attrNameLst>
                                      </p:cBhvr>
                                      <p:to>
                                        <p:strVal val="visible"/>
                                      </p:to>
                                    </p:set>
                                    <p:animEffect transition="in" filter="fade">
                                      <p:cBhvr>
                                        <p:cTn id="37" dur="500"/>
                                        <p:tgtEl>
                                          <p:spTgt spid="36"/>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62"/>
                                        </p:tgtEl>
                                        <p:attrNameLst>
                                          <p:attrName>style.visibility</p:attrName>
                                        </p:attrNameLst>
                                      </p:cBhvr>
                                      <p:to>
                                        <p:strVal val="visible"/>
                                      </p:to>
                                    </p:set>
                                    <p:animEffect transition="in" filter="fade">
                                      <p:cBhvr>
                                        <p:cTn id="42" dur="500"/>
                                        <p:tgtEl>
                                          <p:spTgt spid="62"/>
                                        </p:tgtEl>
                                      </p:cBhvr>
                                    </p:animEffect>
                                  </p:childTnLst>
                                </p:cTn>
                              </p:par>
                              <p:par>
                                <p:cTn id="43" presetID="10" presetClass="entr" presetSubtype="0"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59"/>
                                        </p:tgtEl>
                                        <p:attrNameLst>
                                          <p:attrName>style.visibility</p:attrName>
                                        </p:attrNameLst>
                                      </p:cBhvr>
                                      <p:to>
                                        <p:strVal val="visible"/>
                                      </p:to>
                                    </p:set>
                                    <p:animEffect transition="in" filter="fade">
                                      <p:cBhvr>
                                        <p:cTn id="48"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16" grpId="0" animBg="1"/>
      <p:bldP spid="36" grpId="0"/>
      <p:bldP spid="59" grpId="0"/>
      <p:bldP spid="62" grpId="0" animBg="1"/>
    </p:bldLst>
  </p:timing>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8" name="TextBox 27"/>
          <p:cNvSpPr txBox="1"/>
          <p:nvPr/>
        </p:nvSpPr>
        <p:spPr>
          <a:xfrm>
            <a:off x="3965896" y="388203"/>
            <a:ext cx="4260207" cy="830997"/>
          </a:xfrm>
          <a:prstGeom prst="rect">
            <a:avLst/>
          </a:prstGeom>
          <a:noFill/>
        </p:spPr>
        <p:txBody>
          <a:bodyPr wrap="square" rtlCol="0">
            <a:spAutoFit/>
          </a:bodyPr>
          <a:lstStyle/>
          <a:p>
            <a:pPr algn="ctr" defTabSz="914126"/>
            <a:r>
              <a:rPr lang="en-US" sz="4800" dirty="0">
                <a:solidFill>
                  <a:schemeClr val="tx2"/>
                </a:solidFill>
                <a:latin typeface="Arial" panose="020B0604020202020204" pitchFamily="34" charset="0"/>
                <a:cs typeface="Arial" panose="020B0604020202020204" pitchFamily="34" charset="0"/>
              </a:rPr>
              <a:t>Dataset</a:t>
            </a:r>
          </a:p>
        </p:txBody>
      </p:sp>
      <p:grpSp>
        <p:nvGrpSpPr>
          <p:cNvPr id="7" name="Group 6">
            <a:extLst>
              <a:ext uri="{FF2B5EF4-FFF2-40B4-BE49-F238E27FC236}">
                <a16:creationId xmlns:a16="http://schemas.microsoft.com/office/drawing/2014/main" id="{BFEAA6D2-FB9D-4E63-9DD9-BDC8BDA38DAA}"/>
              </a:ext>
            </a:extLst>
          </p:cNvPr>
          <p:cNvGrpSpPr/>
          <p:nvPr/>
        </p:nvGrpSpPr>
        <p:grpSpPr>
          <a:xfrm>
            <a:off x="609600" y="4419600"/>
            <a:ext cx="1751311" cy="1295400"/>
            <a:chOff x="6811963" y="1447800"/>
            <a:chExt cx="4480000" cy="3135313"/>
          </a:xfrm>
        </p:grpSpPr>
        <p:sp>
          <p:nvSpPr>
            <p:cNvPr id="29" name="Rectangle 28">
              <a:extLst>
                <a:ext uri="{FF2B5EF4-FFF2-40B4-BE49-F238E27FC236}">
                  <a16:creationId xmlns:a16="http://schemas.microsoft.com/office/drawing/2014/main" id="{6780464C-7E8E-46DB-99FA-75CAD692E4D1}"/>
                </a:ext>
              </a:extLst>
            </p:cNvPr>
            <p:cNvSpPr/>
            <p:nvPr/>
          </p:nvSpPr>
          <p:spPr>
            <a:xfrm>
              <a:off x="6871883" y="2211755"/>
              <a:ext cx="3807229" cy="205307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51" name="Group 50">
              <a:extLst>
                <a:ext uri="{FF2B5EF4-FFF2-40B4-BE49-F238E27FC236}">
                  <a16:creationId xmlns:a16="http://schemas.microsoft.com/office/drawing/2014/main" id="{397F10F5-5B80-4E59-98CC-981B2A5980F4}"/>
                </a:ext>
              </a:extLst>
            </p:cNvPr>
            <p:cNvGrpSpPr/>
            <p:nvPr/>
          </p:nvGrpSpPr>
          <p:grpSpPr>
            <a:xfrm>
              <a:off x="6811963" y="1447800"/>
              <a:ext cx="4164013" cy="3135313"/>
              <a:chOff x="6191251" y="2054225"/>
              <a:chExt cx="4164013" cy="3135313"/>
            </a:xfrm>
          </p:grpSpPr>
          <p:sp>
            <p:nvSpPr>
              <p:cNvPr id="54" name="Freeform 24">
                <a:extLst>
                  <a:ext uri="{FF2B5EF4-FFF2-40B4-BE49-F238E27FC236}">
                    <a16:creationId xmlns:a16="http://schemas.microsoft.com/office/drawing/2014/main" id="{9495D5F3-9984-450D-BCF9-164A52C70E49}"/>
                  </a:ext>
                </a:extLst>
              </p:cNvPr>
              <p:cNvSpPr>
                <a:spLocks noEditPoints="1"/>
              </p:cNvSpPr>
              <p:nvPr/>
            </p:nvSpPr>
            <p:spPr bwMode="auto">
              <a:xfrm>
                <a:off x="6191251" y="2222500"/>
                <a:ext cx="3919538" cy="2703513"/>
              </a:xfrm>
              <a:custGeom>
                <a:avLst/>
                <a:gdLst>
                  <a:gd name="T0" fmla="*/ 81 w 2469"/>
                  <a:gd name="T1" fmla="*/ 382 h 1703"/>
                  <a:gd name="T2" fmla="*/ 81 w 2469"/>
                  <a:gd name="T3" fmla="*/ 1613 h 1703"/>
                  <a:gd name="T4" fmla="*/ 2378 w 2469"/>
                  <a:gd name="T5" fmla="*/ 1613 h 1703"/>
                  <a:gd name="T6" fmla="*/ 2378 w 2469"/>
                  <a:gd name="T7" fmla="*/ 382 h 1703"/>
                  <a:gd name="T8" fmla="*/ 81 w 2469"/>
                  <a:gd name="T9" fmla="*/ 382 h 1703"/>
                  <a:gd name="T10" fmla="*/ 0 w 2469"/>
                  <a:gd name="T11" fmla="*/ 0 h 1703"/>
                  <a:gd name="T12" fmla="*/ 338 w 2469"/>
                  <a:gd name="T13" fmla="*/ 0 h 1703"/>
                  <a:gd name="T14" fmla="*/ 338 w 2469"/>
                  <a:gd name="T15" fmla="*/ 174 h 1703"/>
                  <a:gd name="T16" fmla="*/ 524 w 2469"/>
                  <a:gd name="T17" fmla="*/ 174 h 1703"/>
                  <a:gd name="T18" fmla="*/ 524 w 2469"/>
                  <a:gd name="T19" fmla="*/ 0 h 1703"/>
                  <a:gd name="T20" fmla="*/ 883 w 2469"/>
                  <a:gd name="T21" fmla="*/ 0 h 1703"/>
                  <a:gd name="T22" fmla="*/ 883 w 2469"/>
                  <a:gd name="T23" fmla="*/ 174 h 1703"/>
                  <a:gd name="T24" fmla="*/ 1068 w 2469"/>
                  <a:gd name="T25" fmla="*/ 174 h 1703"/>
                  <a:gd name="T26" fmla="*/ 1068 w 2469"/>
                  <a:gd name="T27" fmla="*/ 0 h 1703"/>
                  <a:gd name="T28" fmla="*/ 1412 w 2469"/>
                  <a:gd name="T29" fmla="*/ 0 h 1703"/>
                  <a:gd name="T30" fmla="*/ 1412 w 2469"/>
                  <a:gd name="T31" fmla="*/ 174 h 1703"/>
                  <a:gd name="T32" fmla="*/ 1598 w 2469"/>
                  <a:gd name="T33" fmla="*/ 174 h 1703"/>
                  <a:gd name="T34" fmla="*/ 1598 w 2469"/>
                  <a:gd name="T35" fmla="*/ 0 h 1703"/>
                  <a:gd name="T36" fmla="*/ 1925 w 2469"/>
                  <a:gd name="T37" fmla="*/ 0 h 1703"/>
                  <a:gd name="T38" fmla="*/ 1925 w 2469"/>
                  <a:gd name="T39" fmla="*/ 174 h 1703"/>
                  <a:gd name="T40" fmla="*/ 2111 w 2469"/>
                  <a:gd name="T41" fmla="*/ 174 h 1703"/>
                  <a:gd name="T42" fmla="*/ 2111 w 2469"/>
                  <a:gd name="T43" fmla="*/ 0 h 1703"/>
                  <a:gd name="T44" fmla="*/ 2469 w 2469"/>
                  <a:gd name="T45" fmla="*/ 0 h 1703"/>
                  <a:gd name="T46" fmla="*/ 2469 w 2469"/>
                  <a:gd name="T47" fmla="*/ 1703 h 1703"/>
                  <a:gd name="T48" fmla="*/ 0 w 2469"/>
                  <a:gd name="T49" fmla="*/ 1703 h 1703"/>
                  <a:gd name="T50" fmla="*/ 0 w 2469"/>
                  <a:gd name="T51" fmla="*/ 0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69" h="1703">
                    <a:moveTo>
                      <a:pt x="81" y="382"/>
                    </a:moveTo>
                    <a:lnTo>
                      <a:pt x="81" y="1613"/>
                    </a:lnTo>
                    <a:lnTo>
                      <a:pt x="2378" y="1613"/>
                    </a:lnTo>
                    <a:lnTo>
                      <a:pt x="2378" y="382"/>
                    </a:lnTo>
                    <a:lnTo>
                      <a:pt x="81" y="382"/>
                    </a:lnTo>
                    <a:close/>
                    <a:moveTo>
                      <a:pt x="0" y="0"/>
                    </a:moveTo>
                    <a:lnTo>
                      <a:pt x="338" y="0"/>
                    </a:lnTo>
                    <a:lnTo>
                      <a:pt x="338" y="174"/>
                    </a:lnTo>
                    <a:lnTo>
                      <a:pt x="524" y="174"/>
                    </a:lnTo>
                    <a:lnTo>
                      <a:pt x="524" y="0"/>
                    </a:lnTo>
                    <a:lnTo>
                      <a:pt x="883" y="0"/>
                    </a:lnTo>
                    <a:lnTo>
                      <a:pt x="883" y="174"/>
                    </a:lnTo>
                    <a:lnTo>
                      <a:pt x="1068" y="174"/>
                    </a:lnTo>
                    <a:lnTo>
                      <a:pt x="1068" y="0"/>
                    </a:lnTo>
                    <a:lnTo>
                      <a:pt x="1412" y="0"/>
                    </a:lnTo>
                    <a:lnTo>
                      <a:pt x="1412" y="174"/>
                    </a:lnTo>
                    <a:lnTo>
                      <a:pt x="1598" y="174"/>
                    </a:lnTo>
                    <a:lnTo>
                      <a:pt x="1598" y="0"/>
                    </a:lnTo>
                    <a:lnTo>
                      <a:pt x="1925" y="0"/>
                    </a:lnTo>
                    <a:lnTo>
                      <a:pt x="1925" y="174"/>
                    </a:lnTo>
                    <a:lnTo>
                      <a:pt x="2111" y="174"/>
                    </a:lnTo>
                    <a:lnTo>
                      <a:pt x="2111" y="0"/>
                    </a:lnTo>
                    <a:lnTo>
                      <a:pt x="2469" y="0"/>
                    </a:lnTo>
                    <a:lnTo>
                      <a:pt x="2469" y="1703"/>
                    </a:lnTo>
                    <a:lnTo>
                      <a:pt x="0" y="1703"/>
                    </a:lnTo>
                    <a:lnTo>
                      <a:pt x="0" y="0"/>
                    </a:lnTo>
                    <a:close/>
                  </a:path>
                </a:pathLst>
              </a:custGeom>
              <a:solidFill>
                <a:schemeClr val="accent2"/>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56" name="Rectangle 25">
                <a:extLst>
                  <a:ext uri="{FF2B5EF4-FFF2-40B4-BE49-F238E27FC236}">
                    <a16:creationId xmlns:a16="http://schemas.microsoft.com/office/drawing/2014/main" id="{FCED0DB4-BD6B-4A84-B7B6-F213F1413CE4}"/>
                  </a:ext>
                </a:extLst>
              </p:cNvPr>
              <p:cNvSpPr>
                <a:spLocks noChangeArrowheads="1"/>
              </p:cNvSpPr>
              <p:nvPr/>
            </p:nvSpPr>
            <p:spPr bwMode="auto">
              <a:xfrm>
                <a:off x="7645401" y="2054225"/>
                <a:ext cx="187325" cy="382588"/>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57" name="Rectangle 26">
                <a:extLst>
                  <a:ext uri="{FF2B5EF4-FFF2-40B4-BE49-F238E27FC236}">
                    <a16:creationId xmlns:a16="http://schemas.microsoft.com/office/drawing/2014/main" id="{FA55CD98-444F-472E-81C4-A4AF84796D85}"/>
                  </a:ext>
                </a:extLst>
              </p:cNvPr>
              <p:cNvSpPr>
                <a:spLocks noChangeArrowheads="1"/>
              </p:cNvSpPr>
              <p:nvPr/>
            </p:nvSpPr>
            <p:spPr bwMode="auto">
              <a:xfrm>
                <a:off x="8488363" y="2054225"/>
                <a:ext cx="187325" cy="382588"/>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58" name="Rectangle 27">
                <a:extLst>
                  <a:ext uri="{FF2B5EF4-FFF2-40B4-BE49-F238E27FC236}">
                    <a16:creationId xmlns:a16="http://schemas.microsoft.com/office/drawing/2014/main" id="{15BA8E5B-31F7-4FE7-A7B8-846A39C3F5EC}"/>
                  </a:ext>
                </a:extLst>
              </p:cNvPr>
              <p:cNvSpPr>
                <a:spLocks noChangeArrowheads="1"/>
              </p:cNvSpPr>
              <p:nvPr/>
            </p:nvSpPr>
            <p:spPr bwMode="auto">
              <a:xfrm>
                <a:off x="6783388" y="2054225"/>
                <a:ext cx="187325" cy="382588"/>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59" name="Rectangle 28">
                <a:extLst>
                  <a:ext uri="{FF2B5EF4-FFF2-40B4-BE49-F238E27FC236}">
                    <a16:creationId xmlns:a16="http://schemas.microsoft.com/office/drawing/2014/main" id="{66C305AF-200E-48FF-8936-23BDEC46CCB4}"/>
                  </a:ext>
                </a:extLst>
              </p:cNvPr>
              <p:cNvSpPr>
                <a:spLocks noChangeArrowheads="1"/>
              </p:cNvSpPr>
              <p:nvPr/>
            </p:nvSpPr>
            <p:spPr bwMode="auto">
              <a:xfrm>
                <a:off x="9302751" y="2054225"/>
                <a:ext cx="184150" cy="382588"/>
              </a:xfrm>
              <a:prstGeom prst="rect">
                <a:avLst/>
              </a:prstGeom>
              <a:solidFill>
                <a:schemeClr val="accent2"/>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66" name="Rectangle 29">
                <a:extLst>
                  <a:ext uri="{FF2B5EF4-FFF2-40B4-BE49-F238E27FC236}">
                    <a16:creationId xmlns:a16="http://schemas.microsoft.com/office/drawing/2014/main" id="{4D079873-C91C-4175-B77C-E1463FAB0513}"/>
                  </a:ext>
                </a:extLst>
              </p:cNvPr>
              <p:cNvSpPr>
                <a:spLocks noChangeArrowheads="1"/>
              </p:cNvSpPr>
              <p:nvPr/>
            </p:nvSpPr>
            <p:spPr bwMode="auto">
              <a:xfrm>
                <a:off x="6396038" y="5000625"/>
                <a:ext cx="3957638" cy="188913"/>
              </a:xfrm>
              <a:prstGeom prst="rect">
                <a:avLst/>
              </a:prstGeom>
              <a:solidFill>
                <a:schemeClr val="accent2">
                  <a:lumMod val="75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67" name="Rectangle 30">
                <a:extLst>
                  <a:ext uri="{FF2B5EF4-FFF2-40B4-BE49-F238E27FC236}">
                    <a16:creationId xmlns:a16="http://schemas.microsoft.com/office/drawing/2014/main" id="{A6D0A75A-5F91-4AE6-A149-9DA795E4EF4C}"/>
                  </a:ext>
                </a:extLst>
              </p:cNvPr>
              <p:cNvSpPr>
                <a:spLocks noChangeArrowheads="1"/>
              </p:cNvSpPr>
              <p:nvPr/>
            </p:nvSpPr>
            <p:spPr bwMode="auto">
              <a:xfrm>
                <a:off x="10182226" y="2436813"/>
                <a:ext cx="173038" cy="2752725"/>
              </a:xfrm>
              <a:prstGeom prst="rect">
                <a:avLst/>
              </a:prstGeom>
              <a:solidFill>
                <a:schemeClr val="accent2">
                  <a:lumMod val="75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grpSp>
        <p:sp>
          <p:nvSpPr>
            <p:cNvPr id="53" name="TextBox 52">
              <a:extLst>
                <a:ext uri="{FF2B5EF4-FFF2-40B4-BE49-F238E27FC236}">
                  <a16:creationId xmlns:a16="http://schemas.microsoft.com/office/drawing/2014/main" id="{215CCEF9-1ECA-433B-B5ED-BA5CCDED942B}"/>
                </a:ext>
              </a:extLst>
            </p:cNvPr>
            <p:cNvSpPr txBox="1"/>
            <p:nvPr/>
          </p:nvSpPr>
          <p:spPr>
            <a:xfrm>
              <a:off x="7002003" y="2575409"/>
              <a:ext cx="4289960" cy="1266372"/>
            </a:xfrm>
            <a:prstGeom prst="rect">
              <a:avLst/>
            </a:prstGeom>
            <a:noFill/>
          </p:spPr>
          <p:txBody>
            <a:bodyPr wrap="square" rtlCol="0">
              <a:spAutoFit/>
            </a:bodyPr>
            <a:lstStyle/>
            <a:p>
              <a:r>
                <a:rPr lang="en-US" sz="2800" b="1" dirty="0">
                  <a:solidFill>
                    <a:schemeClr val="accent5"/>
                  </a:solidFill>
                  <a:latin typeface="Arial" panose="020B0604020202020204" pitchFamily="34" charset="0"/>
                  <a:cs typeface="Arial" panose="020B0604020202020204" pitchFamily="34" charset="0"/>
                </a:rPr>
                <a:t>May 19</a:t>
              </a:r>
            </a:p>
          </p:txBody>
        </p:sp>
      </p:grpSp>
      <p:grpSp>
        <p:nvGrpSpPr>
          <p:cNvPr id="16" name="Group 15">
            <a:extLst>
              <a:ext uri="{FF2B5EF4-FFF2-40B4-BE49-F238E27FC236}">
                <a16:creationId xmlns:a16="http://schemas.microsoft.com/office/drawing/2014/main" id="{C99B8238-74A1-4CA4-B469-11FF029C69BB}"/>
              </a:ext>
            </a:extLst>
          </p:cNvPr>
          <p:cNvGrpSpPr/>
          <p:nvPr/>
        </p:nvGrpSpPr>
        <p:grpSpPr>
          <a:xfrm>
            <a:off x="609600" y="2031358"/>
            <a:ext cx="1751311" cy="1169042"/>
            <a:chOff x="2286001" y="1447801"/>
            <a:chExt cx="2493450" cy="1905000"/>
          </a:xfrm>
        </p:grpSpPr>
        <p:sp>
          <p:nvSpPr>
            <p:cNvPr id="35" name="Rectangle 10">
              <a:extLst>
                <a:ext uri="{FF2B5EF4-FFF2-40B4-BE49-F238E27FC236}">
                  <a16:creationId xmlns:a16="http://schemas.microsoft.com/office/drawing/2014/main" id="{DF5482F7-ACD8-4F5A-AED2-11227DD90805}"/>
                </a:ext>
              </a:extLst>
            </p:cNvPr>
            <p:cNvSpPr>
              <a:spLocks noChangeArrowheads="1"/>
            </p:cNvSpPr>
            <p:nvPr/>
          </p:nvSpPr>
          <p:spPr bwMode="auto">
            <a:xfrm>
              <a:off x="3997032" y="1447801"/>
              <a:ext cx="103116" cy="232458"/>
            </a:xfrm>
            <a:prstGeom prst="rect">
              <a:avLst/>
            </a:prstGeom>
            <a:solidFill>
              <a:schemeClr val="accent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50" name="Rectangle 23">
              <a:extLst>
                <a:ext uri="{FF2B5EF4-FFF2-40B4-BE49-F238E27FC236}">
                  <a16:creationId xmlns:a16="http://schemas.microsoft.com/office/drawing/2014/main" id="{F7A85EE3-735A-4FEA-8678-D57D66CE91FF}"/>
                </a:ext>
              </a:extLst>
            </p:cNvPr>
            <p:cNvSpPr>
              <a:spLocks noChangeArrowheads="1"/>
            </p:cNvSpPr>
            <p:nvPr/>
          </p:nvSpPr>
          <p:spPr bwMode="auto">
            <a:xfrm>
              <a:off x="4482901" y="1680259"/>
              <a:ext cx="96125" cy="1672542"/>
            </a:xfrm>
            <a:prstGeom prst="rect">
              <a:avLst/>
            </a:prstGeom>
            <a:solidFill>
              <a:schemeClr val="accent3">
                <a:lumMod val="75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30" name="Rectangle 29">
              <a:extLst>
                <a:ext uri="{FF2B5EF4-FFF2-40B4-BE49-F238E27FC236}">
                  <a16:creationId xmlns:a16="http://schemas.microsoft.com/office/drawing/2014/main" id="{A0A8C6E7-33E0-4B31-BCDF-4C3BA72A6CED}"/>
                </a:ext>
              </a:extLst>
            </p:cNvPr>
            <p:cNvSpPr/>
            <p:nvPr/>
          </p:nvSpPr>
          <p:spPr>
            <a:xfrm>
              <a:off x="2311947" y="1911976"/>
              <a:ext cx="2095754" cy="12474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FFFFF"/>
                </a:solidFill>
              </a:endParaRPr>
            </a:p>
          </p:txBody>
        </p:sp>
        <p:sp>
          <p:nvSpPr>
            <p:cNvPr id="31" name="Freeform 6">
              <a:extLst>
                <a:ext uri="{FF2B5EF4-FFF2-40B4-BE49-F238E27FC236}">
                  <a16:creationId xmlns:a16="http://schemas.microsoft.com/office/drawing/2014/main" id="{4300A116-A50D-4C46-844C-F0634E548E83}"/>
                </a:ext>
              </a:extLst>
            </p:cNvPr>
            <p:cNvSpPr>
              <a:spLocks noEditPoints="1"/>
            </p:cNvSpPr>
            <p:nvPr/>
          </p:nvSpPr>
          <p:spPr bwMode="auto">
            <a:xfrm>
              <a:off x="2286001" y="1550044"/>
              <a:ext cx="2157577" cy="1642641"/>
            </a:xfrm>
            <a:custGeom>
              <a:avLst/>
              <a:gdLst>
                <a:gd name="T0" fmla="*/ 81 w 2469"/>
                <a:gd name="T1" fmla="*/ 382 h 1703"/>
                <a:gd name="T2" fmla="*/ 81 w 2469"/>
                <a:gd name="T3" fmla="*/ 1613 h 1703"/>
                <a:gd name="T4" fmla="*/ 2378 w 2469"/>
                <a:gd name="T5" fmla="*/ 1613 h 1703"/>
                <a:gd name="T6" fmla="*/ 2378 w 2469"/>
                <a:gd name="T7" fmla="*/ 382 h 1703"/>
                <a:gd name="T8" fmla="*/ 81 w 2469"/>
                <a:gd name="T9" fmla="*/ 382 h 1703"/>
                <a:gd name="T10" fmla="*/ 0 w 2469"/>
                <a:gd name="T11" fmla="*/ 0 h 1703"/>
                <a:gd name="T12" fmla="*/ 339 w 2469"/>
                <a:gd name="T13" fmla="*/ 0 h 1703"/>
                <a:gd name="T14" fmla="*/ 339 w 2469"/>
                <a:gd name="T15" fmla="*/ 174 h 1703"/>
                <a:gd name="T16" fmla="*/ 524 w 2469"/>
                <a:gd name="T17" fmla="*/ 174 h 1703"/>
                <a:gd name="T18" fmla="*/ 524 w 2469"/>
                <a:gd name="T19" fmla="*/ 0 h 1703"/>
                <a:gd name="T20" fmla="*/ 883 w 2469"/>
                <a:gd name="T21" fmla="*/ 0 h 1703"/>
                <a:gd name="T22" fmla="*/ 883 w 2469"/>
                <a:gd name="T23" fmla="*/ 174 h 1703"/>
                <a:gd name="T24" fmla="*/ 1067 w 2469"/>
                <a:gd name="T25" fmla="*/ 174 h 1703"/>
                <a:gd name="T26" fmla="*/ 1067 w 2469"/>
                <a:gd name="T27" fmla="*/ 0 h 1703"/>
                <a:gd name="T28" fmla="*/ 1412 w 2469"/>
                <a:gd name="T29" fmla="*/ 0 h 1703"/>
                <a:gd name="T30" fmla="*/ 1412 w 2469"/>
                <a:gd name="T31" fmla="*/ 174 h 1703"/>
                <a:gd name="T32" fmla="*/ 1598 w 2469"/>
                <a:gd name="T33" fmla="*/ 174 h 1703"/>
                <a:gd name="T34" fmla="*/ 1598 w 2469"/>
                <a:gd name="T35" fmla="*/ 0 h 1703"/>
                <a:gd name="T36" fmla="*/ 1925 w 2469"/>
                <a:gd name="T37" fmla="*/ 0 h 1703"/>
                <a:gd name="T38" fmla="*/ 1925 w 2469"/>
                <a:gd name="T39" fmla="*/ 174 h 1703"/>
                <a:gd name="T40" fmla="*/ 2109 w 2469"/>
                <a:gd name="T41" fmla="*/ 174 h 1703"/>
                <a:gd name="T42" fmla="*/ 2109 w 2469"/>
                <a:gd name="T43" fmla="*/ 0 h 1703"/>
                <a:gd name="T44" fmla="*/ 2469 w 2469"/>
                <a:gd name="T45" fmla="*/ 0 h 1703"/>
                <a:gd name="T46" fmla="*/ 2469 w 2469"/>
                <a:gd name="T47" fmla="*/ 1703 h 1703"/>
                <a:gd name="T48" fmla="*/ 0 w 2469"/>
                <a:gd name="T49" fmla="*/ 1703 h 1703"/>
                <a:gd name="T50" fmla="*/ 0 w 2469"/>
                <a:gd name="T51" fmla="*/ 0 h 17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469" h="1703">
                  <a:moveTo>
                    <a:pt x="81" y="382"/>
                  </a:moveTo>
                  <a:lnTo>
                    <a:pt x="81" y="1613"/>
                  </a:lnTo>
                  <a:lnTo>
                    <a:pt x="2378" y="1613"/>
                  </a:lnTo>
                  <a:lnTo>
                    <a:pt x="2378" y="382"/>
                  </a:lnTo>
                  <a:lnTo>
                    <a:pt x="81" y="382"/>
                  </a:lnTo>
                  <a:close/>
                  <a:moveTo>
                    <a:pt x="0" y="0"/>
                  </a:moveTo>
                  <a:lnTo>
                    <a:pt x="339" y="0"/>
                  </a:lnTo>
                  <a:lnTo>
                    <a:pt x="339" y="174"/>
                  </a:lnTo>
                  <a:lnTo>
                    <a:pt x="524" y="174"/>
                  </a:lnTo>
                  <a:lnTo>
                    <a:pt x="524" y="0"/>
                  </a:lnTo>
                  <a:lnTo>
                    <a:pt x="883" y="0"/>
                  </a:lnTo>
                  <a:lnTo>
                    <a:pt x="883" y="174"/>
                  </a:lnTo>
                  <a:lnTo>
                    <a:pt x="1067" y="174"/>
                  </a:lnTo>
                  <a:lnTo>
                    <a:pt x="1067" y="0"/>
                  </a:lnTo>
                  <a:lnTo>
                    <a:pt x="1412" y="0"/>
                  </a:lnTo>
                  <a:lnTo>
                    <a:pt x="1412" y="174"/>
                  </a:lnTo>
                  <a:lnTo>
                    <a:pt x="1598" y="174"/>
                  </a:lnTo>
                  <a:lnTo>
                    <a:pt x="1598" y="0"/>
                  </a:lnTo>
                  <a:lnTo>
                    <a:pt x="1925" y="0"/>
                  </a:lnTo>
                  <a:lnTo>
                    <a:pt x="1925" y="174"/>
                  </a:lnTo>
                  <a:lnTo>
                    <a:pt x="2109" y="174"/>
                  </a:lnTo>
                  <a:lnTo>
                    <a:pt x="2109" y="0"/>
                  </a:lnTo>
                  <a:lnTo>
                    <a:pt x="2469" y="0"/>
                  </a:lnTo>
                  <a:lnTo>
                    <a:pt x="2469" y="1703"/>
                  </a:lnTo>
                  <a:lnTo>
                    <a:pt x="0" y="1703"/>
                  </a:lnTo>
                  <a:lnTo>
                    <a:pt x="0" y="0"/>
                  </a:lnTo>
                  <a:close/>
                </a:path>
              </a:pathLst>
            </a:custGeom>
            <a:solidFill>
              <a:schemeClr val="accent3"/>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32" name="Rectangle 7">
              <a:extLst>
                <a:ext uri="{FF2B5EF4-FFF2-40B4-BE49-F238E27FC236}">
                  <a16:creationId xmlns:a16="http://schemas.microsoft.com/office/drawing/2014/main" id="{F8F6D07D-FF2B-4CA7-BC21-F47C3E04FE81}"/>
                </a:ext>
              </a:extLst>
            </p:cNvPr>
            <p:cNvSpPr>
              <a:spLocks noChangeArrowheads="1"/>
            </p:cNvSpPr>
            <p:nvPr/>
          </p:nvSpPr>
          <p:spPr bwMode="auto">
            <a:xfrm>
              <a:off x="3086463" y="1447801"/>
              <a:ext cx="103116" cy="232458"/>
            </a:xfrm>
            <a:prstGeom prst="rect">
              <a:avLst/>
            </a:prstGeom>
            <a:solidFill>
              <a:schemeClr val="accent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33" name="Rectangle 8">
              <a:extLst>
                <a:ext uri="{FF2B5EF4-FFF2-40B4-BE49-F238E27FC236}">
                  <a16:creationId xmlns:a16="http://schemas.microsoft.com/office/drawing/2014/main" id="{AF21EE6E-B959-4ED2-BA26-6EBDD88A0FCA}"/>
                </a:ext>
              </a:extLst>
            </p:cNvPr>
            <p:cNvSpPr>
              <a:spLocks noChangeArrowheads="1"/>
            </p:cNvSpPr>
            <p:nvPr/>
          </p:nvSpPr>
          <p:spPr bwMode="auto">
            <a:xfrm>
              <a:off x="3548738" y="1447801"/>
              <a:ext cx="103116" cy="232458"/>
            </a:xfrm>
            <a:prstGeom prst="rect">
              <a:avLst/>
            </a:prstGeom>
            <a:solidFill>
              <a:schemeClr val="accent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34" name="Rectangle 9">
              <a:extLst>
                <a:ext uri="{FF2B5EF4-FFF2-40B4-BE49-F238E27FC236}">
                  <a16:creationId xmlns:a16="http://schemas.microsoft.com/office/drawing/2014/main" id="{4BCAA632-5159-46C0-98E7-D7899EADE3F7}"/>
                </a:ext>
              </a:extLst>
            </p:cNvPr>
            <p:cNvSpPr>
              <a:spLocks noChangeArrowheads="1"/>
            </p:cNvSpPr>
            <p:nvPr/>
          </p:nvSpPr>
          <p:spPr bwMode="auto">
            <a:xfrm>
              <a:off x="2611953" y="1447801"/>
              <a:ext cx="102243" cy="232458"/>
            </a:xfrm>
            <a:prstGeom prst="rect">
              <a:avLst/>
            </a:prstGeom>
            <a:solidFill>
              <a:schemeClr val="accent3"/>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49" name="Rectangle 22">
              <a:extLst>
                <a:ext uri="{FF2B5EF4-FFF2-40B4-BE49-F238E27FC236}">
                  <a16:creationId xmlns:a16="http://schemas.microsoft.com/office/drawing/2014/main" id="{60257D8D-AE3E-44EC-9FE2-E9345F54E3AD}"/>
                </a:ext>
              </a:extLst>
            </p:cNvPr>
            <p:cNvSpPr>
              <a:spLocks noChangeArrowheads="1"/>
            </p:cNvSpPr>
            <p:nvPr/>
          </p:nvSpPr>
          <p:spPr bwMode="auto">
            <a:xfrm>
              <a:off x="2398730" y="3238018"/>
              <a:ext cx="2178549" cy="114783"/>
            </a:xfrm>
            <a:prstGeom prst="rect">
              <a:avLst/>
            </a:prstGeom>
            <a:solidFill>
              <a:schemeClr val="accent3">
                <a:lumMod val="75000"/>
              </a:schemeClr>
            </a:soli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srgbClr val="080808"/>
                </a:solidFill>
              </a:endParaRPr>
            </a:p>
          </p:txBody>
        </p:sp>
        <p:sp>
          <p:nvSpPr>
            <p:cNvPr id="68" name="TextBox 67">
              <a:extLst>
                <a:ext uri="{FF2B5EF4-FFF2-40B4-BE49-F238E27FC236}">
                  <a16:creationId xmlns:a16="http://schemas.microsoft.com/office/drawing/2014/main" id="{CEE96929-67F1-4B69-987A-2CA750B829C2}"/>
                </a:ext>
              </a:extLst>
            </p:cNvPr>
            <p:cNvSpPr txBox="1"/>
            <p:nvPr/>
          </p:nvSpPr>
          <p:spPr>
            <a:xfrm>
              <a:off x="2417971" y="2071727"/>
              <a:ext cx="2361480" cy="852608"/>
            </a:xfrm>
            <a:prstGeom prst="rect">
              <a:avLst/>
            </a:prstGeom>
            <a:noFill/>
          </p:spPr>
          <p:txBody>
            <a:bodyPr wrap="square" rtlCol="0">
              <a:spAutoFit/>
            </a:bodyPr>
            <a:lstStyle/>
            <a:p>
              <a:r>
                <a:rPr lang="en-US" sz="2800" b="1" dirty="0">
                  <a:solidFill>
                    <a:schemeClr val="accent5">
                      <a:lumMod val="60000"/>
                      <a:lumOff val="40000"/>
                    </a:schemeClr>
                  </a:solidFill>
                  <a:latin typeface="Arial" panose="020B0604020202020204" pitchFamily="34" charset="0"/>
                  <a:cs typeface="Arial" panose="020B0604020202020204" pitchFamily="34" charset="0"/>
                </a:rPr>
                <a:t>Apr 18</a:t>
              </a:r>
            </a:p>
          </p:txBody>
        </p:sp>
      </p:grpSp>
      <p:sp>
        <p:nvSpPr>
          <p:cNvPr id="17" name="Arrow: Right 16">
            <a:extLst>
              <a:ext uri="{FF2B5EF4-FFF2-40B4-BE49-F238E27FC236}">
                <a16:creationId xmlns:a16="http://schemas.microsoft.com/office/drawing/2014/main" id="{D402E991-1E7A-404B-9639-1DF5D23EF8C4}"/>
              </a:ext>
            </a:extLst>
          </p:cNvPr>
          <p:cNvSpPr/>
          <p:nvPr/>
        </p:nvSpPr>
        <p:spPr>
          <a:xfrm rot="5400000">
            <a:off x="1263344" y="3319115"/>
            <a:ext cx="381000" cy="99554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pic>
        <p:nvPicPr>
          <p:cNvPr id="19" name="Picture 18">
            <a:extLst>
              <a:ext uri="{FF2B5EF4-FFF2-40B4-BE49-F238E27FC236}">
                <a16:creationId xmlns:a16="http://schemas.microsoft.com/office/drawing/2014/main" id="{43ADF412-E391-4C62-AEAF-48D2D34BE049}"/>
              </a:ext>
            </a:extLst>
          </p:cNvPr>
          <p:cNvPicPr>
            <a:picLocks noChangeAspect="1"/>
          </p:cNvPicPr>
          <p:nvPr/>
        </p:nvPicPr>
        <p:blipFill>
          <a:blip r:embed="rId3"/>
          <a:stretch>
            <a:fillRect/>
          </a:stretch>
        </p:blipFill>
        <p:spPr>
          <a:xfrm>
            <a:off x="2667000" y="1735098"/>
            <a:ext cx="9248026" cy="4468380"/>
          </a:xfrm>
          <a:prstGeom prst="rect">
            <a:avLst/>
          </a:prstGeom>
        </p:spPr>
      </p:pic>
      <p:sp>
        <p:nvSpPr>
          <p:cNvPr id="2" name="Slide Number Placeholder 1">
            <a:extLst>
              <a:ext uri="{FF2B5EF4-FFF2-40B4-BE49-F238E27FC236}">
                <a16:creationId xmlns:a16="http://schemas.microsoft.com/office/drawing/2014/main" id="{5D781C1C-F1E9-49DD-BFE1-D4C92EFBB1F8}"/>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26</a:t>
            </a:fld>
            <a:endParaRPr lang="en-US">
              <a:solidFill>
                <a:prstClr val="black">
                  <a:tint val="75000"/>
                </a:prstClr>
              </a:solidFill>
            </a:endParaRPr>
          </a:p>
        </p:txBody>
      </p:sp>
    </p:spTree>
    <p:extLst>
      <p:ext uri="{BB962C8B-B14F-4D97-AF65-F5344CB8AC3E}">
        <p14:creationId xmlns:p14="http://schemas.microsoft.com/office/powerpoint/2010/main" val="2734018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8" name="Diamond 7"/>
          <p:cNvSpPr/>
          <p:nvPr/>
        </p:nvSpPr>
        <p:spPr>
          <a:xfrm>
            <a:off x="4710248" y="4877276"/>
            <a:ext cx="2771507" cy="1828324"/>
          </a:xfrm>
          <a:prstGeom prst="diamond">
            <a:avLst/>
          </a:prstGeom>
          <a:solidFill>
            <a:schemeClr val="bg2">
              <a:lumMod val="90000"/>
            </a:schemeClr>
          </a:solidFill>
          <a:ln>
            <a:noFill/>
          </a:ln>
          <a:effectLst>
            <a:outerShdw blurRad="228600" dist="38100" dir="5400000" sx="109000" sy="109000" algn="t" rotWithShape="0">
              <a:prstClr val="black">
                <a:alpha val="40000"/>
              </a:prstClr>
            </a:outerShdw>
          </a:effectLst>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Step 5</a:t>
            </a:r>
          </a:p>
        </p:txBody>
      </p:sp>
      <p:sp>
        <p:nvSpPr>
          <p:cNvPr id="6" name="Diamond 5"/>
          <p:cNvSpPr/>
          <p:nvPr/>
        </p:nvSpPr>
        <p:spPr>
          <a:xfrm>
            <a:off x="4710248" y="3962876"/>
            <a:ext cx="2771507" cy="1828324"/>
          </a:xfrm>
          <a:prstGeom prst="diamond">
            <a:avLst/>
          </a:prstGeom>
          <a:solidFill>
            <a:schemeClr val="accent4"/>
          </a:solidFill>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Step 4</a:t>
            </a:r>
          </a:p>
        </p:txBody>
      </p:sp>
      <p:sp>
        <p:nvSpPr>
          <p:cNvPr id="7" name="Diamond 6"/>
          <p:cNvSpPr/>
          <p:nvPr/>
        </p:nvSpPr>
        <p:spPr>
          <a:xfrm>
            <a:off x="4710248" y="3001460"/>
            <a:ext cx="2771507" cy="1828324"/>
          </a:xfrm>
          <a:prstGeom prst="diamond">
            <a:avLst/>
          </a:prstGeom>
          <a:solidFill>
            <a:schemeClr val="accent3"/>
          </a:solidFill>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Step 3</a:t>
            </a:r>
          </a:p>
        </p:txBody>
      </p:sp>
      <p:sp>
        <p:nvSpPr>
          <p:cNvPr id="5" name="Diamond 4"/>
          <p:cNvSpPr/>
          <p:nvPr/>
        </p:nvSpPr>
        <p:spPr>
          <a:xfrm>
            <a:off x="4738823" y="2025724"/>
            <a:ext cx="2771507" cy="1828324"/>
          </a:xfrm>
          <a:prstGeom prst="diamond">
            <a:avLst/>
          </a:prstGeom>
          <a:solidFill>
            <a:schemeClr val="accent2"/>
          </a:solidFill>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Step 2</a:t>
            </a:r>
          </a:p>
        </p:txBody>
      </p:sp>
      <p:sp>
        <p:nvSpPr>
          <p:cNvPr id="4" name="Diamond 3"/>
          <p:cNvSpPr/>
          <p:nvPr/>
        </p:nvSpPr>
        <p:spPr>
          <a:xfrm>
            <a:off x="4724400" y="1067276"/>
            <a:ext cx="2771507" cy="1828324"/>
          </a:xfrm>
          <a:prstGeom prst="diamond">
            <a:avLst/>
          </a:prstGeom>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Step 1</a:t>
            </a:r>
          </a:p>
        </p:txBody>
      </p:sp>
      <p:sp>
        <p:nvSpPr>
          <p:cNvPr id="10" name="TextBox 9"/>
          <p:cNvSpPr txBox="1"/>
          <p:nvPr/>
        </p:nvSpPr>
        <p:spPr>
          <a:xfrm>
            <a:off x="838200" y="221287"/>
            <a:ext cx="10515600"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Approach with Machine Learning Models</a:t>
            </a:r>
          </a:p>
        </p:txBody>
      </p:sp>
      <p:sp>
        <p:nvSpPr>
          <p:cNvPr id="14" name="Oval 13"/>
          <p:cNvSpPr/>
          <p:nvPr/>
        </p:nvSpPr>
        <p:spPr>
          <a:xfrm>
            <a:off x="3255396" y="3452952"/>
            <a:ext cx="935604" cy="890448"/>
          </a:xfrm>
          <a:prstGeom prst="ellipse">
            <a:avLst/>
          </a:prstGeom>
          <a:solidFill>
            <a:schemeClr val="accent3"/>
          </a:solid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7" name="Rectangle 16"/>
          <p:cNvSpPr/>
          <p:nvPr/>
        </p:nvSpPr>
        <p:spPr>
          <a:xfrm>
            <a:off x="9063715" y="2692939"/>
            <a:ext cx="2890360" cy="769441"/>
          </a:xfrm>
          <a:prstGeom prst="rect">
            <a:avLst/>
          </a:prstGeom>
        </p:spPr>
        <p:txBody>
          <a:bodyPr wrap="square">
            <a:spAutoFit/>
          </a:bodyPr>
          <a:lstStyle/>
          <a:p>
            <a:pPr defTabSz="914126"/>
            <a:r>
              <a:rPr lang="en-US" sz="2200" dirty="0">
                <a:solidFill>
                  <a:prstClr val="black">
                    <a:lumMod val="75000"/>
                    <a:lumOff val="25000"/>
                  </a:prstClr>
                </a:solidFill>
                <a:latin typeface="Arial" panose="020B0604020202020204" pitchFamily="34" charset="0"/>
                <a:cs typeface="Arial" panose="020B0604020202020204" pitchFamily="34" charset="0"/>
              </a:rPr>
              <a:t>Generate Fake News with GPT-2 Model</a:t>
            </a:r>
          </a:p>
        </p:txBody>
      </p:sp>
      <p:sp>
        <p:nvSpPr>
          <p:cNvPr id="18" name="Rectangle 17"/>
          <p:cNvSpPr/>
          <p:nvPr/>
        </p:nvSpPr>
        <p:spPr>
          <a:xfrm>
            <a:off x="656399" y="1371600"/>
            <a:ext cx="2748549" cy="1031051"/>
          </a:xfrm>
          <a:prstGeom prst="rect">
            <a:avLst/>
          </a:prstGeom>
        </p:spPr>
        <p:txBody>
          <a:bodyPr wrap="square">
            <a:spAutoFit/>
          </a:bodyPr>
          <a:lstStyle/>
          <a:p>
            <a:pPr defTabSz="914126">
              <a:spcAft>
                <a:spcPts val="600"/>
              </a:spcAft>
            </a:pPr>
            <a:r>
              <a:rPr lang="en-US" dirty="0">
                <a:solidFill>
                  <a:prstClr val="black">
                    <a:lumMod val="75000"/>
                    <a:lumOff val="25000"/>
                  </a:prstClr>
                </a:solidFill>
                <a:latin typeface="Arial" panose="020B0604020202020204" pitchFamily="34" charset="0"/>
                <a:cs typeface="Arial" panose="020B0604020202020204" pitchFamily="34" charset="0"/>
              </a:rPr>
              <a:t>Web Scrapping</a:t>
            </a:r>
          </a:p>
          <a:p>
            <a:pPr marL="285750" indent="-285750" defTabSz="914126">
              <a:buFontTx/>
              <a:buChar char="-"/>
            </a:pPr>
            <a:r>
              <a:rPr lang="en-US" sz="1600" dirty="0">
                <a:solidFill>
                  <a:prstClr val="black">
                    <a:lumMod val="75000"/>
                    <a:lumOff val="25000"/>
                  </a:prstClr>
                </a:solidFill>
                <a:latin typeface="Arial" panose="020B0604020202020204" pitchFamily="34" charset="0"/>
                <a:cs typeface="Arial" panose="020B0604020202020204" pitchFamily="34" charset="0"/>
              </a:rPr>
              <a:t>The Straits Times</a:t>
            </a:r>
          </a:p>
          <a:p>
            <a:pPr marL="285750" indent="-285750" defTabSz="914126">
              <a:buFontTx/>
              <a:buChar char="-"/>
            </a:pPr>
            <a:r>
              <a:rPr lang="en-US" sz="1600" dirty="0" err="1">
                <a:solidFill>
                  <a:prstClr val="black">
                    <a:lumMod val="75000"/>
                    <a:lumOff val="25000"/>
                  </a:prstClr>
                </a:solidFill>
                <a:latin typeface="Arial" panose="020B0604020202020204" pitchFamily="34" charset="0"/>
                <a:cs typeface="Arial" panose="020B0604020202020204" pitchFamily="34" charset="0"/>
              </a:rPr>
              <a:t>TodayOnline</a:t>
            </a:r>
            <a:endParaRPr lang="en-US" sz="1600" dirty="0">
              <a:solidFill>
                <a:prstClr val="black">
                  <a:lumMod val="75000"/>
                  <a:lumOff val="25000"/>
                </a:prstClr>
              </a:solidFill>
              <a:latin typeface="Arial" panose="020B0604020202020204" pitchFamily="34" charset="0"/>
              <a:cs typeface="Arial" panose="020B0604020202020204" pitchFamily="34" charset="0"/>
            </a:endParaRPr>
          </a:p>
        </p:txBody>
      </p:sp>
      <p:grpSp>
        <p:nvGrpSpPr>
          <p:cNvPr id="43" name="Group 42"/>
          <p:cNvGrpSpPr/>
          <p:nvPr/>
        </p:nvGrpSpPr>
        <p:grpSpPr>
          <a:xfrm>
            <a:off x="3255396" y="5469901"/>
            <a:ext cx="935604" cy="890448"/>
            <a:chOff x="3439884" y="5265051"/>
            <a:chExt cx="653143" cy="653143"/>
          </a:xfrm>
          <a:solidFill>
            <a:schemeClr val="bg2">
              <a:lumMod val="90000"/>
            </a:schemeClr>
          </a:solidFill>
        </p:grpSpPr>
        <p:sp>
          <p:nvSpPr>
            <p:cNvPr id="16" name="Oval 15"/>
            <p:cNvSpPr/>
            <p:nvPr/>
          </p:nvSpPr>
          <p:spPr>
            <a:xfrm>
              <a:off x="3439884" y="5265051"/>
              <a:ext cx="653143" cy="653143"/>
            </a:xfrm>
            <a:prstGeom prst="ellipse">
              <a:avLst/>
            </a:prstGeom>
            <a:grp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nvGrpSpPr>
            <p:cNvPr id="38" name="Group 19"/>
            <p:cNvGrpSpPr>
              <a:grpSpLocks noChangeAspect="1"/>
            </p:cNvGrpSpPr>
            <p:nvPr/>
          </p:nvGrpSpPr>
          <p:grpSpPr bwMode="auto">
            <a:xfrm>
              <a:off x="3642467" y="5386834"/>
              <a:ext cx="263525" cy="409575"/>
              <a:chOff x="638" y="336"/>
              <a:chExt cx="166" cy="258"/>
            </a:xfrm>
            <a:grpFill/>
          </p:grpSpPr>
          <p:sp>
            <p:nvSpPr>
              <p:cNvPr id="41" name="Freeform 21"/>
              <p:cNvSpPr>
                <a:spLocks noEditPoints="1"/>
              </p:cNvSpPr>
              <p:nvPr/>
            </p:nvSpPr>
            <p:spPr bwMode="auto">
              <a:xfrm>
                <a:off x="638" y="336"/>
                <a:ext cx="85" cy="258"/>
              </a:xfrm>
              <a:custGeom>
                <a:avLst/>
                <a:gdLst>
                  <a:gd name="T0" fmla="*/ 142 w 1101"/>
                  <a:gd name="T1" fmla="*/ 2711 h 3357"/>
                  <a:gd name="T2" fmla="*/ 498 w 1101"/>
                  <a:gd name="T3" fmla="*/ 1957 h 3357"/>
                  <a:gd name="T4" fmla="*/ 425 w 1101"/>
                  <a:gd name="T5" fmla="*/ 0 h 3357"/>
                  <a:gd name="T6" fmla="*/ 693 w 1101"/>
                  <a:gd name="T7" fmla="*/ 2 h 3357"/>
                  <a:gd name="T8" fmla="*/ 719 w 1101"/>
                  <a:gd name="T9" fmla="*/ 20 h 3357"/>
                  <a:gd name="T10" fmla="*/ 731 w 1101"/>
                  <a:gd name="T11" fmla="*/ 49 h 3357"/>
                  <a:gd name="T12" fmla="*/ 705 w 1101"/>
                  <a:gd name="T13" fmla="*/ 200 h 3357"/>
                  <a:gd name="T14" fmla="*/ 749 w 1101"/>
                  <a:gd name="T15" fmla="*/ 202 h 3357"/>
                  <a:gd name="T16" fmla="*/ 776 w 1101"/>
                  <a:gd name="T17" fmla="*/ 223 h 3357"/>
                  <a:gd name="T18" fmla="*/ 786 w 1101"/>
                  <a:gd name="T19" fmla="*/ 254 h 3357"/>
                  <a:gd name="T20" fmla="*/ 804 w 1101"/>
                  <a:gd name="T21" fmla="*/ 1093 h 3357"/>
                  <a:gd name="T22" fmla="*/ 851 w 1101"/>
                  <a:gd name="T23" fmla="*/ 1125 h 3357"/>
                  <a:gd name="T24" fmla="*/ 904 w 1101"/>
                  <a:gd name="T25" fmla="*/ 1166 h 3357"/>
                  <a:gd name="T26" fmla="*/ 961 w 1101"/>
                  <a:gd name="T27" fmla="*/ 1217 h 3357"/>
                  <a:gd name="T28" fmla="*/ 1015 w 1101"/>
                  <a:gd name="T29" fmla="*/ 1277 h 3357"/>
                  <a:gd name="T30" fmla="*/ 1059 w 1101"/>
                  <a:gd name="T31" fmla="*/ 1343 h 3357"/>
                  <a:gd name="T32" fmla="*/ 1090 w 1101"/>
                  <a:gd name="T33" fmla="*/ 1415 h 3357"/>
                  <a:gd name="T34" fmla="*/ 1101 w 1101"/>
                  <a:gd name="T35" fmla="*/ 1493 h 3357"/>
                  <a:gd name="T36" fmla="*/ 1098 w 1101"/>
                  <a:gd name="T37" fmla="*/ 3319 h 3357"/>
                  <a:gd name="T38" fmla="*/ 1079 w 1101"/>
                  <a:gd name="T39" fmla="*/ 3347 h 3357"/>
                  <a:gd name="T40" fmla="*/ 1046 w 1101"/>
                  <a:gd name="T41" fmla="*/ 3357 h 3357"/>
                  <a:gd name="T42" fmla="*/ 38 w 1101"/>
                  <a:gd name="T43" fmla="*/ 3354 h 3357"/>
                  <a:gd name="T44" fmla="*/ 11 w 1101"/>
                  <a:gd name="T45" fmla="*/ 3335 h 3357"/>
                  <a:gd name="T46" fmla="*/ 0 w 1101"/>
                  <a:gd name="T47" fmla="*/ 3302 h 3357"/>
                  <a:gd name="T48" fmla="*/ 3 w 1101"/>
                  <a:gd name="T49" fmla="*/ 1454 h 3357"/>
                  <a:gd name="T50" fmla="*/ 25 w 1101"/>
                  <a:gd name="T51" fmla="*/ 1379 h 3357"/>
                  <a:gd name="T52" fmla="*/ 64 w 1101"/>
                  <a:gd name="T53" fmla="*/ 1309 h 3357"/>
                  <a:gd name="T54" fmla="*/ 113 w 1101"/>
                  <a:gd name="T55" fmla="*/ 1246 h 3357"/>
                  <a:gd name="T56" fmla="*/ 169 w 1101"/>
                  <a:gd name="T57" fmla="*/ 1191 h 3357"/>
                  <a:gd name="T58" fmla="*/ 225 w 1101"/>
                  <a:gd name="T59" fmla="*/ 1144 h 3357"/>
                  <a:gd name="T60" fmla="*/ 275 w 1101"/>
                  <a:gd name="T61" fmla="*/ 1107 h 3357"/>
                  <a:gd name="T62" fmla="*/ 316 w 1101"/>
                  <a:gd name="T63" fmla="*/ 1081 h 3357"/>
                  <a:gd name="T64" fmla="*/ 319 w 1101"/>
                  <a:gd name="T65" fmla="*/ 237 h 3357"/>
                  <a:gd name="T66" fmla="*/ 338 w 1101"/>
                  <a:gd name="T67" fmla="*/ 210 h 3357"/>
                  <a:gd name="T68" fmla="*/ 371 w 1101"/>
                  <a:gd name="T69" fmla="*/ 200 h 3357"/>
                  <a:gd name="T70" fmla="*/ 371 w 1101"/>
                  <a:gd name="T71" fmla="*/ 64 h 3357"/>
                  <a:gd name="T72" fmla="*/ 374 w 1101"/>
                  <a:gd name="T73" fmla="*/ 34 h 3357"/>
                  <a:gd name="T74" fmla="*/ 395 w 1101"/>
                  <a:gd name="T75" fmla="*/ 9 h 3357"/>
                  <a:gd name="T76" fmla="*/ 425 w 1101"/>
                  <a:gd name="T77" fmla="*/ 0 h 3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101" h="3357">
                    <a:moveTo>
                      <a:pt x="142" y="1957"/>
                    </a:moveTo>
                    <a:lnTo>
                      <a:pt x="142" y="2711"/>
                    </a:lnTo>
                    <a:lnTo>
                      <a:pt x="498" y="2711"/>
                    </a:lnTo>
                    <a:lnTo>
                      <a:pt x="498" y="1957"/>
                    </a:lnTo>
                    <a:lnTo>
                      <a:pt x="142" y="1957"/>
                    </a:lnTo>
                    <a:close/>
                    <a:moveTo>
                      <a:pt x="425" y="0"/>
                    </a:moveTo>
                    <a:lnTo>
                      <a:pt x="677" y="0"/>
                    </a:lnTo>
                    <a:lnTo>
                      <a:pt x="693" y="2"/>
                    </a:lnTo>
                    <a:lnTo>
                      <a:pt x="707" y="9"/>
                    </a:lnTo>
                    <a:lnTo>
                      <a:pt x="719" y="20"/>
                    </a:lnTo>
                    <a:lnTo>
                      <a:pt x="728" y="34"/>
                    </a:lnTo>
                    <a:lnTo>
                      <a:pt x="731" y="49"/>
                    </a:lnTo>
                    <a:lnTo>
                      <a:pt x="731" y="64"/>
                    </a:lnTo>
                    <a:lnTo>
                      <a:pt x="705" y="200"/>
                    </a:lnTo>
                    <a:lnTo>
                      <a:pt x="731" y="200"/>
                    </a:lnTo>
                    <a:lnTo>
                      <a:pt x="749" y="202"/>
                    </a:lnTo>
                    <a:lnTo>
                      <a:pt x="763" y="210"/>
                    </a:lnTo>
                    <a:lnTo>
                      <a:pt x="776" y="223"/>
                    </a:lnTo>
                    <a:lnTo>
                      <a:pt x="784" y="237"/>
                    </a:lnTo>
                    <a:lnTo>
                      <a:pt x="786" y="254"/>
                    </a:lnTo>
                    <a:lnTo>
                      <a:pt x="786" y="1081"/>
                    </a:lnTo>
                    <a:lnTo>
                      <a:pt x="804" y="1093"/>
                    </a:lnTo>
                    <a:lnTo>
                      <a:pt x="826" y="1107"/>
                    </a:lnTo>
                    <a:lnTo>
                      <a:pt x="851" y="1125"/>
                    </a:lnTo>
                    <a:lnTo>
                      <a:pt x="877" y="1144"/>
                    </a:lnTo>
                    <a:lnTo>
                      <a:pt x="904" y="1166"/>
                    </a:lnTo>
                    <a:lnTo>
                      <a:pt x="933" y="1191"/>
                    </a:lnTo>
                    <a:lnTo>
                      <a:pt x="961" y="1217"/>
                    </a:lnTo>
                    <a:lnTo>
                      <a:pt x="988" y="1246"/>
                    </a:lnTo>
                    <a:lnTo>
                      <a:pt x="1015" y="1277"/>
                    </a:lnTo>
                    <a:lnTo>
                      <a:pt x="1039" y="1309"/>
                    </a:lnTo>
                    <a:lnTo>
                      <a:pt x="1059" y="1343"/>
                    </a:lnTo>
                    <a:lnTo>
                      <a:pt x="1077" y="1379"/>
                    </a:lnTo>
                    <a:lnTo>
                      <a:pt x="1090" y="1415"/>
                    </a:lnTo>
                    <a:lnTo>
                      <a:pt x="1098" y="1454"/>
                    </a:lnTo>
                    <a:lnTo>
                      <a:pt x="1101" y="1493"/>
                    </a:lnTo>
                    <a:lnTo>
                      <a:pt x="1101" y="3302"/>
                    </a:lnTo>
                    <a:lnTo>
                      <a:pt x="1098" y="3319"/>
                    </a:lnTo>
                    <a:lnTo>
                      <a:pt x="1091" y="3335"/>
                    </a:lnTo>
                    <a:lnTo>
                      <a:pt x="1079" y="3347"/>
                    </a:lnTo>
                    <a:lnTo>
                      <a:pt x="1063" y="3354"/>
                    </a:lnTo>
                    <a:lnTo>
                      <a:pt x="1046" y="3357"/>
                    </a:lnTo>
                    <a:lnTo>
                      <a:pt x="56" y="3357"/>
                    </a:lnTo>
                    <a:lnTo>
                      <a:pt x="38" y="3354"/>
                    </a:lnTo>
                    <a:lnTo>
                      <a:pt x="23" y="3347"/>
                    </a:lnTo>
                    <a:lnTo>
                      <a:pt x="11" y="3335"/>
                    </a:lnTo>
                    <a:lnTo>
                      <a:pt x="3" y="3319"/>
                    </a:lnTo>
                    <a:lnTo>
                      <a:pt x="0" y="3302"/>
                    </a:lnTo>
                    <a:lnTo>
                      <a:pt x="0" y="1493"/>
                    </a:lnTo>
                    <a:lnTo>
                      <a:pt x="3" y="1454"/>
                    </a:lnTo>
                    <a:lnTo>
                      <a:pt x="11" y="1415"/>
                    </a:lnTo>
                    <a:lnTo>
                      <a:pt x="25" y="1379"/>
                    </a:lnTo>
                    <a:lnTo>
                      <a:pt x="42" y="1343"/>
                    </a:lnTo>
                    <a:lnTo>
                      <a:pt x="64" y="1309"/>
                    </a:lnTo>
                    <a:lnTo>
                      <a:pt x="88" y="1277"/>
                    </a:lnTo>
                    <a:lnTo>
                      <a:pt x="113" y="1246"/>
                    </a:lnTo>
                    <a:lnTo>
                      <a:pt x="140" y="1217"/>
                    </a:lnTo>
                    <a:lnTo>
                      <a:pt x="169" y="1191"/>
                    </a:lnTo>
                    <a:lnTo>
                      <a:pt x="197" y="1166"/>
                    </a:lnTo>
                    <a:lnTo>
                      <a:pt x="225" y="1144"/>
                    </a:lnTo>
                    <a:lnTo>
                      <a:pt x="251" y="1125"/>
                    </a:lnTo>
                    <a:lnTo>
                      <a:pt x="275" y="1107"/>
                    </a:lnTo>
                    <a:lnTo>
                      <a:pt x="297" y="1093"/>
                    </a:lnTo>
                    <a:lnTo>
                      <a:pt x="316" y="1081"/>
                    </a:lnTo>
                    <a:lnTo>
                      <a:pt x="316" y="254"/>
                    </a:lnTo>
                    <a:lnTo>
                      <a:pt x="319" y="237"/>
                    </a:lnTo>
                    <a:lnTo>
                      <a:pt x="326" y="223"/>
                    </a:lnTo>
                    <a:lnTo>
                      <a:pt x="338" y="210"/>
                    </a:lnTo>
                    <a:lnTo>
                      <a:pt x="354" y="202"/>
                    </a:lnTo>
                    <a:lnTo>
                      <a:pt x="371" y="200"/>
                    </a:lnTo>
                    <a:lnTo>
                      <a:pt x="396" y="200"/>
                    </a:lnTo>
                    <a:lnTo>
                      <a:pt x="371" y="64"/>
                    </a:lnTo>
                    <a:lnTo>
                      <a:pt x="370" y="49"/>
                    </a:lnTo>
                    <a:lnTo>
                      <a:pt x="374" y="34"/>
                    </a:lnTo>
                    <a:lnTo>
                      <a:pt x="383" y="20"/>
                    </a:lnTo>
                    <a:lnTo>
                      <a:pt x="395" y="9"/>
                    </a:lnTo>
                    <a:lnTo>
                      <a:pt x="409" y="2"/>
                    </a:lnTo>
                    <a:lnTo>
                      <a:pt x="425"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prstClr val="black"/>
                  </a:solidFill>
                </a:endParaRPr>
              </a:p>
            </p:txBody>
          </p:sp>
          <p:sp>
            <p:nvSpPr>
              <p:cNvPr id="42" name="Freeform 22"/>
              <p:cNvSpPr>
                <a:spLocks/>
              </p:cNvSpPr>
              <p:nvPr/>
            </p:nvSpPr>
            <p:spPr bwMode="auto">
              <a:xfrm>
                <a:off x="729" y="455"/>
                <a:ext cx="75" cy="139"/>
              </a:xfrm>
              <a:custGeom>
                <a:avLst/>
                <a:gdLst>
                  <a:gd name="T0" fmla="*/ 852 w 982"/>
                  <a:gd name="T1" fmla="*/ 0 h 1813"/>
                  <a:gd name="T2" fmla="*/ 886 w 982"/>
                  <a:gd name="T3" fmla="*/ 9 h 1813"/>
                  <a:gd name="T4" fmla="*/ 911 w 982"/>
                  <a:gd name="T5" fmla="*/ 34 h 1813"/>
                  <a:gd name="T6" fmla="*/ 925 w 982"/>
                  <a:gd name="T7" fmla="*/ 82 h 1813"/>
                  <a:gd name="T8" fmla="*/ 942 w 982"/>
                  <a:gd name="T9" fmla="*/ 156 h 1813"/>
                  <a:gd name="T10" fmla="*/ 958 w 982"/>
                  <a:gd name="T11" fmla="*/ 243 h 1813"/>
                  <a:gd name="T12" fmla="*/ 971 w 982"/>
                  <a:gd name="T13" fmla="*/ 341 h 1813"/>
                  <a:gd name="T14" fmla="*/ 980 w 982"/>
                  <a:gd name="T15" fmla="*/ 446 h 1813"/>
                  <a:gd name="T16" fmla="*/ 981 w 982"/>
                  <a:gd name="T17" fmla="*/ 553 h 1813"/>
                  <a:gd name="T18" fmla="*/ 971 w 982"/>
                  <a:gd name="T19" fmla="*/ 660 h 1813"/>
                  <a:gd name="T20" fmla="*/ 950 w 982"/>
                  <a:gd name="T21" fmla="*/ 763 h 1813"/>
                  <a:gd name="T22" fmla="*/ 914 w 982"/>
                  <a:gd name="T23" fmla="*/ 858 h 1813"/>
                  <a:gd name="T24" fmla="*/ 864 w 982"/>
                  <a:gd name="T25" fmla="*/ 939 h 1813"/>
                  <a:gd name="T26" fmla="*/ 802 w 982"/>
                  <a:gd name="T27" fmla="*/ 1001 h 1813"/>
                  <a:gd name="T28" fmla="*/ 729 w 982"/>
                  <a:gd name="T29" fmla="*/ 1047 h 1813"/>
                  <a:gd name="T30" fmla="*/ 643 w 982"/>
                  <a:gd name="T31" fmla="*/ 1078 h 1813"/>
                  <a:gd name="T32" fmla="*/ 597 w 982"/>
                  <a:gd name="T33" fmla="*/ 1604 h 1813"/>
                  <a:gd name="T34" fmla="*/ 771 w 982"/>
                  <a:gd name="T35" fmla="*/ 1607 h 1813"/>
                  <a:gd name="T36" fmla="*/ 814 w 982"/>
                  <a:gd name="T37" fmla="*/ 1626 h 1813"/>
                  <a:gd name="T38" fmla="*/ 843 w 982"/>
                  <a:gd name="T39" fmla="*/ 1662 h 1813"/>
                  <a:gd name="T40" fmla="*/ 853 w 982"/>
                  <a:gd name="T41" fmla="*/ 1708 h 1813"/>
                  <a:gd name="T42" fmla="*/ 843 w 982"/>
                  <a:gd name="T43" fmla="*/ 1754 h 1813"/>
                  <a:gd name="T44" fmla="*/ 814 w 982"/>
                  <a:gd name="T45" fmla="*/ 1790 h 1813"/>
                  <a:gd name="T46" fmla="*/ 771 w 982"/>
                  <a:gd name="T47" fmla="*/ 1810 h 1813"/>
                  <a:gd name="T48" fmla="*/ 235 w 982"/>
                  <a:gd name="T49" fmla="*/ 1813 h 1813"/>
                  <a:gd name="T50" fmla="*/ 188 w 982"/>
                  <a:gd name="T51" fmla="*/ 1803 h 1813"/>
                  <a:gd name="T52" fmla="*/ 153 w 982"/>
                  <a:gd name="T53" fmla="*/ 1774 h 1813"/>
                  <a:gd name="T54" fmla="*/ 132 w 982"/>
                  <a:gd name="T55" fmla="*/ 1732 h 1813"/>
                  <a:gd name="T56" fmla="*/ 132 w 982"/>
                  <a:gd name="T57" fmla="*/ 1684 h 1813"/>
                  <a:gd name="T58" fmla="*/ 153 w 982"/>
                  <a:gd name="T59" fmla="*/ 1643 h 1813"/>
                  <a:gd name="T60" fmla="*/ 188 w 982"/>
                  <a:gd name="T61" fmla="*/ 1614 h 1813"/>
                  <a:gd name="T62" fmla="*/ 235 w 982"/>
                  <a:gd name="T63" fmla="*/ 1604 h 1813"/>
                  <a:gd name="T64" fmla="*/ 386 w 982"/>
                  <a:gd name="T65" fmla="*/ 1088 h 1813"/>
                  <a:gd name="T66" fmla="*/ 294 w 982"/>
                  <a:gd name="T67" fmla="*/ 1064 h 1813"/>
                  <a:gd name="T68" fmla="*/ 214 w 982"/>
                  <a:gd name="T69" fmla="*/ 1025 h 1813"/>
                  <a:gd name="T70" fmla="*/ 147 w 982"/>
                  <a:gd name="T71" fmla="*/ 971 h 1813"/>
                  <a:gd name="T72" fmla="*/ 93 w 982"/>
                  <a:gd name="T73" fmla="*/ 902 h 1813"/>
                  <a:gd name="T74" fmla="*/ 48 w 982"/>
                  <a:gd name="T75" fmla="*/ 812 h 1813"/>
                  <a:gd name="T76" fmla="*/ 19 w 982"/>
                  <a:gd name="T77" fmla="*/ 712 h 1813"/>
                  <a:gd name="T78" fmla="*/ 4 w 982"/>
                  <a:gd name="T79" fmla="*/ 607 h 1813"/>
                  <a:gd name="T80" fmla="*/ 0 w 982"/>
                  <a:gd name="T81" fmla="*/ 499 h 1813"/>
                  <a:gd name="T82" fmla="*/ 5 w 982"/>
                  <a:gd name="T83" fmla="*/ 393 h 1813"/>
                  <a:gd name="T84" fmla="*/ 16 w 982"/>
                  <a:gd name="T85" fmla="*/ 291 h 1813"/>
                  <a:gd name="T86" fmla="*/ 32 w 982"/>
                  <a:gd name="T87" fmla="*/ 198 h 1813"/>
                  <a:gd name="T88" fmla="*/ 48 w 982"/>
                  <a:gd name="T89" fmla="*/ 116 h 1813"/>
                  <a:gd name="T90" fmla="*/ 65 w 982"/>
                  <a:gd name="T91" fmla="*/ 51 h 1813"/>
                  <a:gd name="T92" fmla="*/ 82 w 982"/>
                  <a:gd name="T93" fmla="*/ 20 h 1813"/>
                  <a:gd name="T94" fmla="*/ 112 w 982"/>
                  <a:gd name="T95" fmla="*/ 3 h 1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82" h="1813">
                    <a:moveTo>
                      <a:pt x="131" y="0"/>
                    </a:moveTo>
                    <a:lnTo>
                      <a:pt x="852" y="0"/>
                    </a:lnTo>
                    <a:lnTo>
                      <a:pt x="869" y="3"/>
                    </a:lnTo>
                    <a:lnTo>
                      <a:pt x="886" y="9"/>
                    </a:lnTo>
                    <a:lnTo>
                      <a:pt x="899" y="20"/>
                    </a:lnTo>
                    <a:lnTo>
                      <a:pt x="911" y="34"/>
                    </a:lnTo>
                    <a:lnTo>
                      <a:pt x="917" y="51"/>
                    </a:lnTo>
                    <a:lnTo>
                      <a:pt x="925" y="82"/>
                    </a:lnTo>
                    <a:lnTo>
                      <a:pt x="933" y="116"/>
                    </a:lnTo>
                    <a:lnTo>
                      <a:pt x="942" y="156"/>
                    </a:lnTo>
                    <a:lnTo>
                      <a:pt x="950" y="198"/>
                    </a:lnTo>
                    <a:lnTo>
                      <a:pt x="958" y="243"/>
                    </a:lnTo>
                    <a:lnTo>
                      <a:pt x="965" y="291"/>
                    </a:lnTo>
                    <a:lnTo>
                      <a:pt x="971" y="341"/>
                    </a:lnTo>
                    <a:lnTo>
                      <a:pt x="977" y="393"/>
                    </a:lnTo>
                    <a:lnTo>
                      <a:pt x="980" y="446"/>
                    </a:lnTo>
                    <a:lnTo>
                      <a:pt x="982" y="499"/>
                    </a:lnTo>
                    <a:lnTo>
                      <a:pt x="981" y="553"/>
                    </a:lnTo>
                    <a:lnTo>
                      <a:pt x="978" y="607"/>
                    </a:lnTo>
                    <a:lnTo>
                      <a:pt x="971" y="660"/>
                    </a:lnTo>
                    <a:lnTo>
                      <a:pt x="962" y="712"/>
                    </a:lnTo>
                    <a:lnTo>
                      <a:pt x="950" y="763"/>
                    </a:lnTo>
                    <a:lnTo>
                      <a:pt x="934" y="812"/>
                    </a:lnTo>
                    <a:lnTo>
                      <a:pt x="914" y="858"/>
                    </a:lnTo>
                    <a:lnTo>
                      <a:pt x="890" y="902"/>
                    </a:lnTo>
                    <a:lnTo>
                      <a:pt x="864" y="939"/>
                    </a:lnTo>
                    <a:lnTo>
                      <a:pt x="834" y="971"/>
                    </a:lnTo>
                    <a:lnTo>
                      <a:pt x="802" y="1001"/>
                    </a:lnTo>
                    <a:lnTo>
                      <a:pt x="767" y="1025"/>
                    </a:lnTo>
                    <a:lnTo>
                      <a:pt x="729" y="1047"/>
                    </a:lnTo>
                    <a:lnTo>
                      <a:pt x="688" y="1064"/>
                    </a:lnTo>
                    <a:lnTo>
                      <a:pt x="643" y="1078"/>
                    </a:lnTo>
                    <a:lnTo>
                      <a:pt x="597" y="1088"/>
                    </a:lnTo>
                    <a:lnTo>
                      <a:pt x="597" y="1604"/>
                    </a:lnTo>
                    <a:lnTo>
                      <a:pt x="748" y="1604"/>
                    </a:lnTo>
                    <a:lnTo>
                      <a:pt x="771" y="1607"/>
                    </a:lnTo>
                    <a:lnTo>
                      <a:pt x="794" y="1614"/>
                    </a:lnTo>
                    <a:lnTo>
                      <a:pt x="814" y="1626"/>
                    </a:lnTo>
                    <a:lnTo>
                      <a:pt x="830" y="1643"/>
                    </a:lnTo>
                    <a:lnTo>
                      <a:pt x="843" y="1662"/>
                    </a:lnTo>
                    <a:lnTo>
                      <a:pt x="850" y="1684"/>
                    </a:lnTo>
                    <a:lnTo>
                      <a:pt x="853" y="1708"/>
                    </a:lnTo>
                    <a:lnTo>
                      <a:pt x="850" y="1732"/>
                    </a:lnTo>
                    <a:lnTo>
                      <a:pt x="843" y="1754"/>
                    </a:lnTo>
                    <a:lnTo>
                      <a:pt x="830" y="1774"/>
                    </a:lnTo>
                    <a:lnTo>
                      <a:pt x="814" y="1790"/>
                    </a:lnTo>
                    <a:lnTo>
                      <a:pt x="794" y="1803"/>
                    </a:lnTo>
                    <a:lnTo>
                      <a:pt x="771" y="1810"/>
                    </a:lnTo>
                    <a:lnTo>
                      <a:pt x="748" y="1813"/>
                    </a:lnTo>
                    <a:lnTo>
                      <a:pt x="235" y="1813"/>
                    </a:lnTo>
                    <a:lnTo>
                      <a:pt x="210" y="1810"/>
                    </a:lnTo>
                    <a:lnTo>
                      <a:pt x="188" y="1803"/>
                    </a:lnTo>
                    <a:lnTo>
                      <a:pt x="168" y="1790"/>
                    </a:lnTo>
                    <a:lnTo>
                      <a:pt x="153" y="1774"/>
                    </a:lnTo>
                    <a:lnTo>
                      <a:pt x="139" y="1754"/>
                    </a:lnTo>
                    <a:lnTo>
                      <a:pt x="132" y="1732"/>
                    </a:lnTo>
                    <a:lnTo>
                      <a:pt x="129" y="1708"/>
                    </a:lnTo>
                    <a:lnTo>
                      <a:pt x="132" y="1684"/>
                    </a:lnTo>
                    <a:lnTo>
                      <a:pt x="139" y="1662"/>
                    </a:lnTo>
                    <a:lnTo>
                      <a:pt x="153" y="1643"/>
                    </a:lnTo>
                    <a:lnTo>
                      <a:pt x="168" y="1626"/>
                    </a:lnTo>
                    <a:lnTo>
                      <a:pt x="188" y="1614"/>
                    </a:lnTo>
                    <a:lnTo>
                      <a:pt x="210" y="1607"/>
                    </a:lnTo>
                    <a:lnTo>
                      <a:pt x="235" y="1604"/>
                    </a:lnTo>
                    <a:lnTo>
                      <a:pt x="386" y="1604"/>
                    </a:lnTo>
                    <a:lnTo>
                      <a:pt x="386" y="1088"/>
                    </a:lnTo>
                    <a:lnTo>
                      <a:pt x="338" y="1078"/>
                    </a:lnTo>
                    <a:lnTo>
                      <a:pt x="294" y="1064"/>
                    </a:lnTo>
                    <a:lnTo>
                      <a:pt x="253" y="1047"/>
                    </a:lnTo>
                    <a:lnTo>
                      <a:pt x="214" y="1025"/>
                    </a:lnTo>
                    <a:lnTo>
                      <a:pt x="179" y="1001"/>
                    </a:lnTo>
                    <a:lnTo>
                      <a:pt x="147" y="971"/>
                    </a:lnTo>
                    <a:lnTo>
                      <a:pt x="119" y="939"/>
                    </a:lnTo>
                    <a:lnTo>
                      <a:pt x="93" y="902"/>
                    </a:lnTo>
                    <a:lnTo>
                      <a:pt x="68" y="858"/>
                    </a:lnTo>
                    <a:lnTo>
                      <a:pt x="48" y="812"/>
                    </a:lnTo>
                    <a:lnTo>
                      <a:pt x="32" y="763"/>
                    </a:lnTo>
                    <a:lnTo>
                      <a:pt x="19" y="712"/>
                    </a:lnTo>
                    <a:lnTo>
                      <a:pt x="10" y="660"/>
                    </a:lnTo>
                    <a:lnTo>
                      <a:pt x="4" y="607"/>
                    </a:lnTo>
                    <a:lnTo>
                      <a:pt x="1" y="553"/>
                    </a:lnTo>
                    <a:lnTo>
                      <a:pt x="0" y="499"/>
                    </a:lnTo>
                    <a:lnTo>
                      <a:pt x="2" y="446"/>
                    </a:lnTo>
                    <a:lnTo>
                      <a:pt x="5" y="393"/>
                    </a:lnTo>
                    <a:lnTo>
                      <a:pt x="10" y="341"/>
                    </a:lnTo>
                    <a:lnTo>
                      <a:pt x="16" y="291"/>
                    </a:lnTo>
                    <a:lnTo>
                      <a:pt x="24" y="243"/>
                    </a:lnTo>
                    <a:lnTo>
                      <a:pt x="32" y="198"/>
                    </a:lnTo>
                    <a:lnTo>
                      <a:pt x="40" y="156"/>
                    </a:lnTo>
                    <a:lnTo>
                      <a:pt x="48" y="116"/>
                    </a:lnTo>
                    <a:lnTo>
                      <a:pt x="57" y="82"/>
                    </a:lnTo>
                    <a:lnTo>
                      <a:pt x="65" y="51"/>
                    </a:lnTo>
                    <a:lnTo>
                      <a:pt x="72" y="34"/>
                    </a:lnTo>
                    <a:lnTo>
                      <a:pt x="82" y="20"/>
                    </a:lnTo>
                    <a:lnTo>
                      <a:pt x="96" y="9"/>
                    </a:lnTo>
                    <a:lnTo>
                      <a:pt x="112" y="3"/>
                    </a:lnTo>
                    <a:lnTo>
                      <a:pt x="131"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prstClr val="black"/>
                  </a:solidFill>
                </a:endParaRPr>
              </a:p>
            </p:txBody>
          </p:sp>
        </p:grpSp>
      </p:grpSp>
      <p:sp>
        <p:nvSpPr>
          <p:cNvPr id="13" name="Oval 12"/>
          <p:cNvSpPr/>
          <p:nvPr/>
        </p:nvSpPr>
        <p:spPr>
          <a:xfrm>
            <a:off x="7924800" y="2649922"/>
            <a:ext cx="935604" cy="928223"/>
          </a:xfrm>
          <a:prstGeom prst="ellipse">
            <a:avLst/>
          </a:prstGeom>
          <a:solidFill>
            <a:schemeClr val="accent2"/>
          </a:solid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5" name="Oval 14"/>
          <p:cNvSpPr/>
          <p:nvPr/>
        </p:nvSpPr>
        <p:spPr>
          <a:xfrm>
            <a:off x="7924800" y="4424765"/>
            <a:ext cx="935604" cy="869469"/>
          </a:xfrm>
          <a:prstGeom prst="ellipse">
            <a:avLst/>
          </a:prstGeom>
          <a:solidFill>
            <a:schemeClr val="accent4"/>
          </a:solidFill>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grpSp>
        <p:nvGrpSpPr>
          <p:cNvPr id="9" name="Group 8">
            <a:extLst>
              <a:ext uri="{FF2B5EF4-FFF2-40B4-BE49-F238E27FC236}">
                <a16:creationId xmlns:a16="http://schemas.microsoft.com/office/drawing/2014/main" id="{9D141103-6B85-4712-979C-1600B7EB1C4B}"/>
              </a:ext>
            </a:extLst>
          </p:cNvPr>
          <p:cNvGrpSpPr/>
          <p:nvPr/>
        </p:nvGrpSpPr>
        <p:grpSpPr>
          <a:xfrm>
            <a:off x="3250720" y="1484293"/>
            <a:ext cx="940280" cy="954107"/>
            <a:chOff x="3533834" y="1441223"/>
            <a:chExt cx="652973" cy="652973"/>
          </a:xfrm>
        </p:grpSpPr>
        <p:sp>
          <p:nvSpPr>
            <p:cNvPr id="12" name="Oval 11"/>
            <p:cNvSpPr/>
            <p:nvPr/>
          </p:nvSpPr>
          <p:spPr>
            <a:xfrm>
              <a:off x="3533834" y="1441223"/>
              <a:ext cx="652973" cy="652973"/>
            </a:xfrm>
            <a:prstGeom prst="ellipse">
              <a:avLst/>
            </a:prstGeom>
            <a:ln w="381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pic>
          <p:nvPicPr>
            <p:cNvPr id="3" name="Picture 2">
              <a:extLst>
                <a:ext uri="{FF2B5EF4-FFF2-40B4-BE49-F238E27FC236}">
                  <a16:creationId xmlns:a16="http://schemas.microsoft.com/office/drawing/2014/main" id="{FEF4E704-A2E9-4E85-B432-B355F573DF4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61078" y="1634166"/>
              <a:ext cx="432472" cy="257765"/>
            </a:xfrm>
            <a:prstGeom prst="rect">
              <a:avLst/>
            </a:prstGeom>
          </p:spPr>
        </p:pic>
      </p:grpSp>
      <p:pic>
        <p:nvPicPr>
          <p:cNvPr id="44" name="Picture 43">
            <a:extLst>
              <a:ext uri="{FF2B5EF4-FFF2-40B4-BE49-F238E27FC236}">
                <a16:creationId xmlns:a16="http://schemas.microsoft.com/office/drawing/2014/main" id="{F70EFE02-B060-406F-B854-7291238823F0}"/>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183830" y="2812497"/>
            <a:ext cx="417543" cy="569175"/>
          </a:xfrm>
          <a:prstGeom prst="rect">
            <a:avLst/>
          </a:prstGeom>
        </p:spPr>
      </p:pic>
      <p:sp>
        <p:nvSpPr>
          <p:cNvPr id="45" name="Rectangle 44">
            <a:extLst>
              <a:ext uri="{FF2B5EF4-FFF2-40B4-BE49-F238E27FC236}">
                <a16:creationId xmlns:a16="http://schemas.microsoft.com/office/drawing/2014/main" id="{49E0F81E-9211-4F40-89C8-293B9E35B546}"/>
              </a:ext>
            </a:extLst>
          </p:cNvPr>
          <p:cNvSpPr/>
          <p:nvPr/>
        </p:nvSpPr>
        <p:spPr>
          <a:xfrm>
            <a:off x="555049" y="3061662"/>
            <a:ext cx="2748549" cy="1492716"/>
          </a:xfrm>
          <a:prstGeom prst="rect">
            <a:avLst/>
          </a:prstGeom>
        </p:spPr>
        <p:txBody>
          <a:bodyPr wrap="square">
            <a:spAutoFit/>
          </a:bodyPr>
          <a:lstStyle/>
          <a:p>
            <a:pPr defTabSz="914126">
              <a:spcAft>
                <a:spcPts val="600"/>
              </a:spcAft>
            </a:pPr>
            <a:r>
              <a:rPr lang="en-US" sz="2200" dirty="0">
                <a:solidFill>
                  <a:prstClr val="black">
                    <a:lumMod val="75000"/>
                    <a:lumOff val="25000"/>
                  </a:prstClr>
                </a:solidFill>
                <a:latin typeface="Arial" panose="020B0604020202020204" pitchFamily="34" charset="0"/>
                <a:cs typeface="Arial" panose="020B0604020202020204" pitchFamily="34" charset="0"/>
              </a:rPr>
              <a:t>Text Preprocessing</a:t>
            </a:r>
          </a:p>
          <a:p>
            <a:pPr marL="285750" indent="-285750" defTabSz="914126">
              <a:buFontTx/>
              <a:buChar char="-"/>
            </a:pPr>
            <a:r>
              <a:rPr lang="en-US" sz="1600" dirty="0">
                <a:solidFill>
                  <a:prstClr val="black">
                    <a:lumMod val="75000"/>
                    <a:lumOff val="25000"/>
                  </a:prstClr>
                </a:solidFill>
                <a:latin typeface="Arial" panose="020B0604020202020204" pitchFamily="34" charset="0"/>
                <a:cs typeface="Arial" panose="020B0604020202020204" pitchFamily="34" charset="0"/>
              </a:rPr>
              <a:t>Remove </a:t>
            </a:r>
            <a:r>
              <a:rPr lang="en-US" sz="1600" dirty="0" err="1">
                <a:solidFill>
                  <a:prstClr val="black">
                    <a:lumMod val="75000"/>
                    <a:lumOff val="25000"/>
                  </a:prstClr>
                </a:solidFill>
                <a:latin typeface="Arial" panose="020B0604020202020204" pitchFamily="34" charset="0"/>
                <a:cs typeface="Arial" panose="020B0604020202020204" pitchFamily="34" charset="0"/>
              </a:rPr>
              <a:t>Stopword</a:t>
            </a:r>
            <a:endParaRPr lang="en-US" sz="1600" dirty="0">
              <a:solidFill>
                <a:prstClr val="black">
                  <a:lumMod val="75000"/>
                  <a:lumOff val="25000"/>
                </a:prstClr>
              </a:solidFill>
              <a:latin typeface="Arial" panose="020B0604020202020204" pitchFamily="34" charset="0"/>
              <a:cs typeface="Arial" panose="020B0604020202020204" pitchFamily="34" charset="0"/>
            </a:endParaRPr>
          </a:p>
          <a:p>
            <a:pPr marL="285750" indent="-285750" defTabSz="914126">
              <a:buFontTx/>
              <a:buChar char="-"/>
            </a:pPr>
            <a:r>
              <a:rPr lang="en-US" sz="1600" dirty="0">
                <a:solidFill>
                  <a:prstClr val="black">
                    <a:lumMod val="75000"/>
                    <a:lumOff val="25000"/>
                  </a:prstClr>
                </a:solidFill>
                <a:latin typeface="Arial" panose="020B0604020202020204" pitchFamily="34" charset="0"/>
                <a:cs typeface="Arial" panose="020B0604020202020204" pitchFamily="34" charset="0"/>
              </a:rPr>
              <a:t>Lowercase</a:t>
            </a:r>
          </a:p>
          <a:p>
            <a:pPr marL="285750" indent="-285750" defTabSz="914126">
              <a:buFontTx/>
              <a:buChar char="-"/>
            </a:pPr>
            <a:r>
              <a:rPr lang="en-US" sz="1600" dirty="0">
                <a:solidFill>
                  <a:prstClr val="black">
                    <a:lumMod val="75000"/>
                    <a:lumOff val="25000"/>
                  </a:prstClr>
                </a:solidFill>
                <a:latin typeface="Arial" panose="020B0604020202020204" pitchFamily="34" charset="0"/>
                <a:cs typeface="Arial" panose="020B0604020202020204" pitchFamily="34" charset="0"/>
              </a:rPr>
              <a:t>Min/ Max Count</a:t>
            </a:r>
          </a:p>
          <a:p>
            <a:pPr marL="285750" indent="-285750" defTabSz="914126">
              <a:buFontTx/>
              <a:buChar char="-"/>
            </a:pPr>
            <a:endParaRPr lang="en-US" sz="1600" dirty="0">
              <a:solidFill>
                <a:prstClr val="black">
                  <a:lumMod val="75000"/>
                  <a:lumOff val="25000"/>
                </a:prstClr>
              </a:solidFill>
              <a:latin typeface="Arial" panose="020B0604020202020204" pitchFamily="34" charset="0"/>
              <a:cs typeface="Arial" panose="020B0604020202020204" pitchFamily="34" charset="0"/>
            </a:endParaRPr>
          </a:p>
        </p:txBody>
      </p:sp>
      <p:sp>
        <p:nvSpPr>
          <p:cNvPr id="46" name="Freeform 12">
            <a:extLst>
              <a:ext uri="{FF2B5EF4-FFF2-40B4-BE49-F238E27FC236}">
                <a16:creationId xmlns:a16="http://schemas.microsoft.com/office/drawing/2014/main" id="{C58A8292-58B4-4F61-A958-A8E098A35E72}"/>
              </a:ext>
            </a:extLst>
          </p:cNvPr>
          <p:cNvSpPr>
            <a:spLocks noEditPoints="1"/>
          </p:cNvSpPr>
          <p:nvPr/>
        </p:nvSpPr>
        <p:spPr bwMode="auto">
          <a:xfrm>
            <a:off x="8174604" y="4601660"/>
            <a:ext cx="443487" cy="479663"/>
          </a:xfrm>
          <a:custGeom>
            <a:avLst/>
            <a:gdLst>
              <a:gd name="T0" fmla="*/ 300 w 3642"/>
              <a:gd name="T1" fmla="*/ 2114 h 3222"/>
              <a:gd name="T2" fmla="*/ 1370 w 3642"/>
              <a:gd name="T3" fmla="*/ 3076 h 3222"/>
              <a:gd name="T4" fmla="*/ 3506 w 3642"/>
              <a:gd name="T5" fmla="*/ 3076 h 3222"/>
              <a:gd name="T6" fmla="*/ 3353 w 3642"/>
              <a:gd name="T7" fmla="*/ 1855 h 3222"/>
              <a:gd name="T8" fmla="*/ 3547 w 3642"/>
              <a:gd name="T9" fmla="*/ 1733 h 3222"/>
              <a:gd name="T10" fmla="*/ 3639 w 3642"/>
              <a:gd name="T11" fmla="*/ 1846 h 3222"/>
              <a:gd name="T12" fmla="*/ 3615 w 3642"/>
              <a:gd name="T13" fmla="*/ 3152 h 3222"/>
              <a:gd name="T14" fmla="*/ 3485 w 3642"/>
              <a:gd name="T15" fmla="*/ 3222 h 3222"/>
              <a:gd name="T16" fmla="*/ 1278 w 3642"/>
              <a:gd name="T17" fmla="*/ 3176 h 3222"/>
              <a:gd name="T18" fmla="*/ 1232 w 3642"/>
              <a:gd name="T19" fmla="*/ 1878 h 3222"/>
              <a:gd name="T20" fmla="*/ 1301 w 3642"/>
              <a:gd name="T21" fmla="*/ 1747 h 3222"/>
              <a:gd name="T22" fmla="*/ 1652 w 3642"/>
              <a:gd name="T23" fmla="*/ 1508 h 3222"/>
              <a:gd name="T24" fmla="*/ 1176 w 3642"/>
              <a:gd name="T25" fmla="*/ 1603 h 3222"/>
              <a:gd name="T26" fmla="*/ 1099 w 3642"/>
              <a:gd name="T27" fmla="*/ 1738 h 3222"/>
              <a:gd name="T28" fmla="*/ 1560 w 3642"/>
              <a:gd name="T29" fmla="*/ 1032 h 3222"/>
              <a:gd name="T30" fmla="*/ 1652 w 3642"/>
              <a:gd name="T31" fmla="*/ 1123 h 3222"/>
              <a:gd name="T32" fmla="*/ 1774 w 3642"/>
              <a:gd name="T33" fmla="*/ 1246 h 3222"/>
              <a:gd name="T34" fmla="*/ 2500 w 3642"/>
              <a:gd name="T35" fmla="*/ 709 h 3222"/>
              <a:gd name="T36" fmla="*/ 2416 w 3642"/>
              <a:gd name="T37" fmla="*/ 969 h 3222"/>
              <a:gd name="T38" fmla="*/ 2564 w 3642"/>
              <a:gd name="T39" fmla="*/ 970 h 3222"/>
              <a:gd name="T40" fmla="*/ 2657 w 3642"/>
              <a:gd name="T41" fmla="*/ 978 h 3222"/>
              <a:gd name="T42" fmla="*/ 2847 w 3642"/>
              <a:gd name="T43" fmla="*/ 1040 h 3222"/>
              <a:gd name="T44" fmla="*/ 3032 w 3642"/>
              <a:gd name="T45" fmla="*/ 1206 h 3222"/>
              <a:gd name="T46" fmla="*/ 3114 w 3642"/>
              <a:gd name="T47" fmla="*/ 1462 h 3222"/>
              <a:gd name="T48" fmla="*/ 2871 w 3642"/>
              <a:gd name="T49" fmla="*/ 1386 h 3222"/>
              <a:gd name="T50" fmla="*/ 2752 w 3642"/>
              <a:gd name="T51" fmla="*/ 1246 h 3222"/>
              <a:gd name="T52" fmla="*/ 2613 w 3642"/>
              <a:gd name="T53" fmla="*/ 1199 h 3222"/>
              <a:gd name="T54" fmla="*/ 2511 w 3642"/>
              <a:gd name="T55" fmla="*/ 1441 h 3222"/>
              <a:gd name="T56" fmla="*/ 2480 w 3642"/>
              <a:gd name="T57" fmla="*/ 1455 h 3222"/>
              <a:gd name="T58" fmla="*/ 2010 w 3642"/>
              <a:gd name="T59" fmla="*/ 1082 h 3222"/>
              <a:gd name="T60" fmla="*/ 2480 w 3642"/>
              <a:gd name="T61" fmla="*/ 711 h 3222"/>
              <a:gd name="T62" fmla="*/ 1505 w 3642"/>
              <a:gd name="T63" fmla="*/ 326 h 3222"/>
              <a:gd name="T64" fmla="*/ 1560 w 3642"/>
              <a:gd name="T65" fmla="*/ 396 h 3222"/>
              <a:gd name="T66" fmla="*/ 1505 w 3642"/>
              <a:gd name="T67" fmla="*/ 468 h 3222"/>
              <a:gd name="T68" fmla="*/ 1421 w 3642"/>
              <a:gd name="T69" fmla="*/ 435 h 3222"/>
              <a:gd name="T70" fmla="*/ 1434 w 3642"/>
              <a:gd name="T71" fmla="*/ 345 h 3222"/>
              <a:gd name="T72" fmla="*/ 1024 w 3642"/>
              <a:gd name="T73" fmla="*/ 326 h 3222"/>
              <a:gd name="T74" fmla="*/ 1077 w 3642"/>
              <a:gd name="T75" fmla="*/ 396 h 3222"/>
              <a:gd name="T76" fmla="*/ 1024 w 3642"/>
              <a:gd name="T77" fmla="*/ 468 h 3222"/>
              <a:gd name="T78" fmla="*/ 940 w 3642"/>
              <a:gd name="T79" fmla="*/ 435 h 3222"/>
              <a:gd name="T80" fmla="*/ 951 w 3642"/>
              <a:gd name="T81" fmla="*/ 345 h 3222"/>
              <a:gd name="T82" fmla="*/ 1450 w 3642"/>
              <a:gd name="T83" fmla="*/ 203 h 3222"/>
              <a:gd name="T84" fmla="*/ 1316 w 3642"/>
              <a:gd name="T85" fmla="*/ 297 h 3222"/>
              <a:gd name="T86" fmla="*/ 1303 w 3642"/>
              <a:gd name="T87" fmla="*/ 465 h 3222"/>
              <a:gd name="T88" fmla="*/ 1418 w 3642"/>
              <a:gd name="T89" fmla="*/ 581 h 3222"/>
              <a:gd name="T90" fmla="*/ 1585 w 3642"/>
              <a:gd name="T91" fmla="*/ 567 h 3222"/>
              <a:gd name="T92" fmla="*/ 1679 w 3642"/>
              <a:gd name="T93" fmla="*/ 432 h 3222"/>
              <a:gd name="T94" fmla="*/ 1635 w 3642"/>
              <a:gd name="T95" fmla="*/ 270 h 3222"/>
              <a:gd name="T96" fmla="*/ 1486 w 3642"/>
              <a:gd name="T97" fmla="*/ 201 h 3222"/>
              <a:gd name="T98" fmla="*/ 877 w 3642"/>
              <a:gd name="T99" fmla="*/ 247 h 3222"/>
              <a:gd name="T100" fmla="*/ 808 w 3642"/>
              <a:gd name="T101" fmla="*/ 396 h 3222"/>
              <a:gd name="T102" fmla="*/ 877 w 3642"/>
              <a:gd name="T103" fmla="*/ 547 h 3222"/>
              <a:gd name="T104" fmla="*/ 1038 w 3642"/>
              <a:gd name="T105" fmla="*/ 591 h 3222"/>
              <a:gd name="T106" fmla="*/ 1173 w 3642"/>
              <a:gd name="T107" fmla="*/ 497 h 3222"/>
              <a:gd name="T108" fmla="*/ 1187 w 3642"/>
              <a:gd name="T109" fmla="*/ 329 h 3222"/>
              <a:gd name="T110" fmla="*/ 1072 w 3642"/>
              <a:gd name="T111" fmla="*/ 213 h 3222"/>
              <a:gd name="T112" fmla="*/ 1933 w 3642"/>
              <a:gd name="T113" fmla="*/ 1576 h 3222"/>
              <a:gd name="T114" fmla="*/ 1098 w 3642"/>
              <a:gd name="T115" fmla="*/ 1860 h 3222"/>
              <a:gd name="T116" fmla="*/ 1098 w 3642"/>
              <a:gd name="T117" fmla="*/ 2726 h 3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642" h="3222">
                <a:moveTo>
                  <a:pt x="300" y="2114"/>
                </a:moveTo>
                <a:lnTo>
                  <a:pt x="1098" y="2114"/>
                </a:lnTo>
                <a:lnTo>
                  <a:pt x="1098" y="2344"/>
                </a:lnTo>
                <a:lnTo>
                  <a:pt x="300" y="2344"/>
                </a:lnTo>
                <a:lnTo>
                  <a:pt x="300" y="2114"/>
                </a:lnTo>
                <a:close/>
                <a:moveTo>
                  <a:pt x="3508" y="1913"/>
                </a:moveTo>
                <a:lnTo>
                  <a:pt x="2445" y="2657"/>
                </a:lnTo>
                <a:lnTo>
                  <a:pt x="1366" y="1941"/>
                </a:lnTo>
                <a:lnTo>
                  <a:pt x="1366" y="3064"/>
                </a:lnTo>
                <a:lnTo>
                  <a:pt x="1370" y="3076"/>
                </a:lnTo>
                <a:lnTo>
                  <a:pt x="1378" y="3083"/>
                </a:lnTo>
                <a:lnTo>
                  <a:pt x="1389" y="3087"/>
                </a:lnTo>
                <a:lnTo>
                  <a:pt x="3485" y="3087"/>
                </a:lnTo>
                <a:lnTo>
                  <a:pt x="3497" y="3083"/>
                </a:lnTo>
                <a:lnTo>
                  <a:pt x="3506" y="3076"/>
                </a:lnTo>
                <a:lnTo>
                  <a:pt x="3508" y="3064"/>
                </a:lnTo>
                <a:lnTo>
                  <a:pt x="3508" y="1913"/>
                </a:lnTo>
                <a:close/>
                <a:moveTo>
                  <a:pt x="1483" y="1855"/>
                </a:moveTo>
                <a:lnTo>
                  <a:pt x="2443" y="2494"/>
                </a:lnTo>
                <a:lnTo>
                  <a:pt x="3353" y="1855"/>
                </a:lnTo>
                <a:lnTo>
                  <a:pt x="1483" y="1855"/>
                </a:lnTo>
                <a:close/>
                <a:moveTo>
                  <a:pt x="1389" y="1720"/>
                </a:moveTo>
                <a:lnTo>
                  <a:pt x="3485" y="1720"/>
                </a:lnTo>
                <a:lnTo>
                  <a:pt x="3517" y="1724"/>
                </a:lnTo>
                <a:lnTo>
                  <a:pt x="3547" y="1733"/>
                </a:lnTo>
                <a:lnTo>
                  <a:pt x="3573" y="1747"/>
                </a:lnTo>
                <a:lnTo>
                  <a:pt x="3596" y="1766"/>
                </a:lnTo>
                <a:lnTo>
                  <a:pt x="3615" y="1790"/>
                </a:lnTo>
                <a:lnTo>
                  <a:pt x="3630" y="1817"/>
                </a:lnTo>
                <a:lnTo>
                  <a:pt x="3639" y="1846"/>
                </a:lnTo>
                <a:lnTo>
                  <a:pt x="3642" y="1878"/>
                </a:lnTo>
                <a:lnTo>
                  <a:pt x="3642" y="3064"/>
                </a:lnTo>
                <a:lnTo>
                  <a:pt x="3639" y="3096"/>
                </a:lnTo>
                <a:lnTo>
                  <a:pt x="3630" y="3125"/>
                </a:lnTo>
                <a:lnTo>
                  <a:pt x="3615" y="3152"/>
                </a:lnTo>
                <a:lnTo>
                  <a:pt x="3596" y="3176"/>
                </a:lnTo>
                <a:lnTo>
                  <a:pt x="3573" y="3195"/>
                </a:lnTo>
                <a:lnTo>
                  <a:pt x="3547" y="3209"/>
                </a:lnTo>
                <a:lnTo>
                  <a:pt x="3517" y="3218"/>
                </a:lnTo>
                <a:lnTo>
                  <a:pt x="3485" y="3222"/>
                </a:lnTo>
                <a:lnTo>
                  <a:pt x="1389" y="3222"/>
                </a:lnTo>
                <a:lnTo>
                  <a:pt x="1357" y="3218"/>
                </a:lnTo>
                <a:lnTo>
                  <a:pt x="1328" y="3209"/>
                </a:lnTo>
                <a:lnTo>
                  <a:pt x="1301" y="3195"/>
                </a:lnTo>
                <a:lnTo>
                  <a:pt x="1278" y="3176"/>
                </a:lnTo>
                <a:lnTo>
                  <a:pt x="1259" y="3152"/>
                </a:lnTo>
                <a:lnTo>
                  <a:pt x="1244" y="3125"/>
                </a:lnTo>
                <a:lnTo>
                  <a:pt x="1235" y="3096"/>
                </a:lnTo>
                <a:lnTo>
                  <a:pt x="1232" y="3064"/>
                </a:lnTo>
                <a:lnTo>
                  <a:pt x="1232" y="1878"/>
                </a:lnTo>
                <a:lnTo>
                  <a:pt x="1235" y="1846"/>
                </a:lnTo>
                <a:lnTo>
                  <a:pt x="1244" y="1817"/>
                </a:lnTo>
                <a:lnTo>
                  <a:pt x="1259" y="1790"/>
                </a:lnTo>
                <a:lnTo>
                  <a:pt x="1278" y="1766"/>
                </a:lnTo>
                <a:lnTo>
                  <a:pt x="1301" y="1747"/>
                </a:lnTo>
                <a:lnTo>
                  <a:pt x="1328" y="1733"/>
                </a:lnTo>
                <a:lnTo>
                  <a:pt x="1357" y="1724"/>
                </a:lnTo>
                <a:lnTo>
                  <a:pt x="1389" y="1720"/>
                </a:lnTo>
                <a:close/>
                <a:moveTo>
                  <a:pt x="300" y="1508"/>
                </a:moveTo>
                <a:lnTo>
                  <a:pt x="1652" y="1508"/>
                </a:lnTo>
                <a:lnTo>
                  <a:pt x="1652" y="1576"/>
                </a:lnTo>
                <a:lnTo>
                  <a:pt x="1268" y="1576"/>
                </a:lnTo>
                <a:lnTo>
                  <a:pt x="1234" y="1580"/>
                </a:lnTo>
                <a:lnTo>
                  <a:pt x="1204" y="1589"/>
                </a:lnTo>
                <a:lnTo>
                  <a:pt x="1176" y="1603"/>
                </a:lnTo>
                <a:lnTo>
                  <a:pt x="1151" y="1623"/>
                </a:lnTo>
                <a:lnTo>
                  <a:pt x="1130" y="1647"/>
                </a:lnTo>
                <a:lnTo>
                  <a:pt x="1114" y="1675"/>
                </a:lnTo>
                <a:lnTo>
                  <a:pt x="1103" y="1706"/>
                </a:lnTo>
                <a:lnTo>
                  <a:pt x="1099" y="1738"/>
                </a:lnTo>
                <a:lnTo>
                  <a:pt x="300" y="1738"/>
                </a:lnTo>
                <a:lnTo>
                  <a:pt x="300" y="1508"/>
                </a:lnTo>
                <a:close/>
                <a:moveTo>
                  <a:pt x="1375" y="967"/>
                </a:moveTo>
                <a:lnTo>
                  <a:pt x="1375" y="1032"/>
                </a:lnTo>
                <a:lnTo>
                  <a:pt x="1560" y="1032"/>
                </a:lnTo>
                <a:lnTo>
                  <a:pt x="1560" y="967"/>
                </a:lnTo>
                <a:lnTo>
                  <a:pt x="1375" y="967"/>
                </a:lnTo>
                <a:close/>
                <a:moveTo>
                  <a:pt x="300" y="892"/>
                </a:moveTo>
                <a:lnTo>
                  <a:pt x="1652" y="892"/>
                </a:lnTo>
                <a:lnTo>
                  <a:pt x="1652" y="1123"/>
                </a:lnTo>
                <a:lnTo>
                  <a:pt x="300" y="1123"/>
                </a:lnTo>
                <a:lnTo>
                  <a:pt x="300" y="892"/>
                </a:lnTo>
                <a:close/>
                <a:moveTo>
                  <a:pt x="179" y="770"/>
                </a:moveTo>
                <a:lnTo>
                  <a:pt x="179" y="1246"/>
                </a:lnTo>
                <a:lnTo>
                  <a:pt x="1774" y="1246"/>
                </a:lnTo>
                <a:lnTo>
                  <a:pt x="1774" y="770"/>
                </a:lnTo>
                <a:lnTo>
                  <a:pt x="179" y="770"/>
                </a:lnTo>
                <a:close/>
                <a:moveTo>
                  <a:pt x="2492" y="707"/>
                </a:moveTo>
                <a:lnTo>
                  <a:pt x="2495" y="708"/>
                </a:lnTo>
                <a:lnTo>
                  <a:pt x="2500" y="709"/>
                </a:lnTo>
                <a:lnTo>
                  <a:pt x="2503" y="711"/>
                </a:lnTo>
                <a:lnTo>
                  <a:pt x="2509" y="717"/>
                </a:lnTo>
                <a:lnTo>
                  <a:pt x="2511" y="725"/>
                </a:lnTo>
                <a:lnTo>
                  <a:pt x="2509" y="733"/>
                </a:lnTo>
                <a:lnTo>
                  <a:pt x="2416" y="969"/>
                </a:lnTo>
                <a:lnTo>
                  <a:pt x="2536" y="969"/>
                </a:lnTo>
                <a:lnTo>
                  <a:pt x="2539" y="970"/>
                </a:lnTo>
                <a:lnTo>
                  <a:pt x="2549" y="970"/>
                </a:lnTo>
                <a:lnTo>
                  <a:pt x="2564" y="971"/>
                </a:lnTo>
                <a:lnTo>
                  <a:pt x="2564" y="970"/>
                </a:lnTo>
                <a:lnTo>
                  <a:pt x="2569" y="970"/>
                </a:lnTo>
                <a:lnTo>
                  <a:pt x="2583" y="970"/>
                </a:lnTo>
                <a:lnTo>
                  <a:pt x="2602" y="971"/>
                </a:lnTo>
                <a:lnTo>
                  <a:pt x="2628" y="973"/>
                </a:lnTo>
                <a:lnTo>
                  <a:pt x="2657" y="978"/>
                </a:lnTo>
                <a:lnTo>
                  <a:pt x="2690" y="984"/>
                </a:lnTo>
                <a:lnTo>
                  <a:pt x="2726" y="993"/>
                </a:lnTo>
                <a:lnTo>
                  <a:pt x="2765" y="1005"/>
                </a:lnTo>
                <a:lnTo>
                  <a:pt x="2806" y="1021"/>
                </a:lnTo>
                <a:lnTo>
                  <a:pt x="2847" y="1040"/>
                </a:lnTo>
                <a:lnTo>
                  <a:pt x="2887" y="1063"/>
                </a:lnTo>
                <a:lnTo>
                  <a:pt x="2928" y="1093"/>
                </a:lnTo>
                <a:lnTo>
                  <a:pt x="2966" y="1126"/>
                </a:lnTo>
                <a:lnTo>
                  <a:pt x="3002" y="1165"/>
                </a:lnTo>
                <a:lnTo>
                  <a:pt x="3032" y="1206"/>
                </a:lnTo>
                <a:lnTo>
                  <a:pt x="3058" y="1251"/>
                </a:lnTo>
                <a:lnTo>
                  <a:pt x="3079" y="1298"/>
                </a:lnTo>
                <a:lnTo>
                  <a:pt x="3095" y="1350"/>
                </a:lnTo>
                <a:lnTo>
                  <a:pt x="3107" y="1404"/>
                </a:lnTo>
                <a:lnTo>
                  <a:pt x="3114" y="1462"/>
                </a:lnTo>
                <a:lnTo>
                  <a:pt x="3116" y="1522"/>
                </a:lnTo>
                <a:lnTo>
                  <a:pt x="2891" y="1522"/>
                </a:lnTo>
                <a:lnTo>
                  <a:pt x="2888" y="1473"/>
                </a:lnTo>
                <a:lnTo>
                  <a:pt x="2882" y="1428"/>
                </a:lnTo>
                <a:lnTo>
                  <a:pt x="2871" y="1386"/>
                </a:lnTo>
                <a:lnTo>
                  <a:pt x="2854" y="1350"/>
                </a:lnTo>
                <a:lnTo>
                  <a:pt x="2834" y="1316"/>
                </a:lnTo>
                <a:lnTo>
                  <a:pt x="2808" y="1287"/>
                </a:lnTo>
                <a:lnTo>
                  <a:pt x="2781" y="1265"/>
                </a:lnTo>
                <a:lnTo>
                  <a:pt x="2752" y="1246"/>
                </a:lnTo>
                <a:lnTo>
                  <a:pt x="2722" y="1230"/>
                </a:lnTo>
                <a:lnTo>
                  <a:pt x="2691" y="1219"/>
                </a:lnTo>
                <a:lnTo>
                  <a:pt x="2663" y="1210"/>
                </a:lnTo>
                <a:lnTo>
                  <a:pt x="2636" y="1204"/>
                </a:lnTo>
                <a:lnTo>
                  <a:pt x="2613" y="1199"/>
                </a:lnTo>
                <a:lnTo>
                  <a:pt x="2593" y="1197"/>
                </a:lnTo>
                <a:lnTo>
                  <a:pt x="2578" y="1196"/>
                </a:lnTo>
                <a:lnTo>
                  <a:pt x="2416" y="1196"/>
                </a:lnTo>
                <a:lnTo>
                  <a:pt x="2509" y="1432"/>
                </a:lnTo>
                <a:lnTo>
                  <a:pt x="2511" y="1441"/>
                </a:lnTo>
                <a:lnTo>
                  <a:pt x="2509" y="1448"/>
                </a:lnTo>
                <a:lnTo>
                  <a:pt x="2503" y="1455"/>
                </a:lnTo>
                <a:lnTo>
                  <a:pt x="2495" y="1458"/>
                </a:lnTo>
                <a:lnTo>
                  <a:pt x="2488" y="1458"/>
                </a:lnTo>
                <a:lnTo>
                  <a:pt x="2480" y="1455"/>
                </a:lnTo>
                <a:lnTo>
                  <a:pt x="2018" y="1098"/>
                </a:lnTo>
                <a:lnTo>
                  <a:pt x="2015" y="1095"/>
                </a:lnTo>
                <a:lnTo>
                  <a:pt x="2013" y="1091"/>
                </a:lnTo>
                <a:lnTo>
                  <a:pt x="2012" y="1087"/>
                </a:lnTo>
                <a:lnTo>
                  <a:pt x="2010" y="1082"/>
                </a:lnTo>
                <a:lnTo>
                  <a:pt x="2012" y="1078"/>
                </a:lnTo>
                <a:lnTo>
                  <a:pt x="2013" y="1075"/>
                </a:lnTo>
                <a:lnTo>
                  <a:pt x="2015" y="1071"/>
                </a:lnTo>
                <a:lnTo>
                  <a:pt x="2018" y="1068"/>
                </a:lnTo>
                <a:lnTo>
                  <a:pt x="2480" y="711"/>
                </a:lnTo>
                <a:lnTo>
                  <a:pt x="2484" y="709"/>
                </a:lnTo>
                <a:lnTo>
                  <a:pt x="2488" y="708"/>
                </a:lnTo>
                <a:lnTo>
                  <a:pt x="2492" y="707"/>
                </a:lnTo>
                <a:close/>
                <a:moveTo>
                  <a:pt x="1486" y="322"/>
                </a:moveTo>
                <a:lnTo>
                  <a:pt x="1505" y="326"/>
                </a:lnTo>
                <a:lnTo>
                  <a:pt x="1523" y="332"/>
                </a:lnTo>
                <a:lnTo>
                  <a:pt x="1539" y="345"/>
                </a:lnTo>
                <a:lnTo>
                  <a:pt x="1550" y="359"/>
                </a:lnTo>
                <a:lnTo>
                  <a:pt x="1558" y="377"/>
                </a:lnTo>
                <a:lnTo>
                  <a:pt x="1560" y="396"/>
                </a:lnTo>
                <a:lnTo>
                  <a:pt x="1558" y="417"/>
                </a:lnTo>
                <a:lnTo>
                  <a:pt x="1550" y="435"/>
                </a:lnTo>
                <a:lnTo>
                  <a:pt x="1539" y="449"/>
                </a:lnTo>
                <a:lnTo>
                  <a:pt x="1523" y="462"/>
                </a:lnTo>
                <a:lnTo>
                  <a:pt x="1505" y="468"/>
                </a:lnTo>
                <a:lnTo>
                  <a:pt x="1486" y="472"/>
                </a:lnTo>
                <a:lnTo>
                  <a:pt x="1466" y="468"/>
                </a:lnTo>
                <a:lnTo>
                  <a:pt x="1448" y="462"/>
                </a:lnTo>
                <a:lnTo>
                  <a:pt x="1434" y="449"/>
                </a:lnTo>
                <a:lnTo>
                  <a:pt x="1421" y="435"/>
                </a:lnTo>
                <a:lnTo>
                  <a:pt x="1415" y="417"/>
                </a:lnTo>
                <a:lnTo>
                  <a:pt x="1411" y="396"/>
                </a:lnTo>
                <a:lnTo>
                  <a:pt x="1415" y="377"/>
                </a:lnTo>
                <a:lnTo>
                  <a:pt x="1421" y="359"/>
                </a:lnTo>
                <a:lnTo>
                  <a:pt x="1434" y="345"/>
                </a:lnTo>
                <a:lnTo>
                  <a:pt x="1448" y="332"/>
                </a:lnTo>
                <a:lnTo>
                  <a:pt x="1466" y="326"/>
                </a:lnTo>
                <a:lnTo>
                  <a:pt x="1486" y="322"/>
                </a:lnTo>
                <a:close/>
                <a:moveTo>
                  <a:pt x="1004" y="322"/>
                </a:moveTo>
                <a:lnTo>
                  <a:pt x="1024" y="326"/>
                </a:lnTo>
                <a:lnTo>
                  <a:pt x="1040" y="332"/>
                </a:lnTo>
                <a:lnTo>
                  <a:pt x="1056" y="345"/>
                </a:lnTo>
                <a:lnTo>
                  <a:pt x="1067" y="359"/>
                </a:lnTo>
                <a:lnTo>
                  <a:pt x="1075" y="377"/>
                </a:lnTo>
                <a:lnTo>
                  <a:pt x="1077" y="396"/>
                </a:lnTo>
                <a:lnTo>
                  <a:pt x="1075" y="417"/>
                </a:lnTo>
                <a:lnTo>
                  <a:pt x="1067" y="435"/>
                </a:lnTo>
                <a:lnTo>
                  <a:pt x="1056" y="449"/>
                </a:lnTo>
                <a:lnTo>
                  <a:pt x="1040" y="462"/>
                </a:lnTo>
                <a:lnTo>
                  <a:pt x="1024" y="468"/>
                </a:lnTo>
                <a:lnTo>
                  <a:pt x="1004" y="472"/>
                </a:lnTo>
                <a:lnTo>
                  <a:pt x="983" y="468"/>
                </a:lnTo>
                <a:lnTo>
                  <a:pt x="967" y="462"/>
                </a:lnTo>
                <a:lnTo>
                  <a:pt x="951" y="449"/>
                </a:lnTo>
                <a:lnTo>
                  <a:pt x="940" y="435"/>
                </a:lnTo>
                <a:lnTo>
                  <a:pt x="932" y="417"/>
                </a:lnTo>
                <a:lnTo>
                  <a:pt x="930" y="396"/>
                </a:lnTo>
                <a:lnTo>
                  <a:pt x="932" y="377"/>
                </a:lnTo>
                <a:lnTo>
                  <a:pt x="940" y="359"/>
                </a:lnTo>
                <a:lnTo>
                  <a:pt x="951" y="345"/>
                </a:lnTo>
                <a:lnTo>
                  <a:pt x="967" y="332"/>
                </a:lnTo>
                <a:lnTo>
                  <a:pt x="983" y="326"/>
                </a:lnTo>
                <a:lnTo>
                  <a:pt x="1004" y="322"/>
                </a:lnTo>
                <a:close/>
                <a:moveTo>
                  <a:pt x="1486" y="201"/>
                </a:moveTo>
                <a:lnTo>
                  <a:pt x="1450" y="203"/>
                </a:lnTo>
                <a:lnTo>
                  <a:pt x="1418" y="213"/>
                </a:lnTo>
                <a:lnTo>
                  <a:pt x="1387" y="228"/>
                </a:lnTo>
                <a:lnTo>
                  <a:pt x="1360" y="247"/>
                </a:lnTo>
                <a:lnTo>
                  <a:pt x="1336" y="270"/>
                </a:lnTo>
                <a:lnTo>
                  <a:pt x="1316" y="297"/>
                </a:lnTo>
                <a:lnTo>
                  <a:pt x="1303" y="329"/>
                </a:lnTo>
                <a:lnTo>
                  <a:pt x="1292" y="362"/>
                </a:lnTo>
                <a:lnTo>
                  <a:pt x="1290" y="396"/>
                </a:lnTo>
                <a:lnTo>
                  <a:pt x="1292" y="432"/>
                </a:lnTo>
                <a:lnTo>
                  <a:pt x="1303" y="465"/>
                </a:lnTo>
                <a:lnTo>
                  <a:pt x="1316" y="497"/>
                </a:lnTo>
                <a:lnTo>
                  <a:pt x="1336" y="523"/>
                </a:lnTo>
                <a:lnTo>
                  <a:pt x="1360" y="547"/>
                </a:lnTo>
                <a:lnTo>
                  <a:pt x="1387" y="567"/>
                </a:lnTo>
                <a:lnTo>
                  <a:pt x="1418" y="581"/>
                </a:lnTo>
                <a:lnTo>
                  <a:pt x="1450" y="591"/>
                </a:lnTo>
                <a:lnTo>
                  <a:pt x="1486" y="593"/>
                </a:lnTo>
                <a:lnTo>
                  <a:pt x="1521" y="591"/>
                </a:lnTo>
                <a:lnTo>
                  <a:pt x="1555" y="581"/>
                </a:lnTo>
                <a:lnTo>
                  <a:pt x="1585" y="567"/>
                </a:lnTo>
                <a:lnTo>
                  <a:pt x="1612" y="547"/>
                </a:lnTo>
                <a:lnTo>
                  <a:pt x="1635" y="523"/>
                </a:lnTo>
                <a:lnTo>
                  <a:pt x="1655" y="497"/>
                </a:lnTo>
                <a:lnTo>
                  <a:pt x="1670" y="465"/>
                </a:lnTo>
                <a:lnTo>
                  <a:pt x="1679" y="432"/>
                </a:lnTo>
                <a:lnTo>
                  <a:pt x="1682" y="396"/>
                </a:lnTo>
                <a:lnTo>
                  <a:pt x="1679" y="362"/>
                </a:lnTo>
                <a:lnTo>
                  <a:pt x="1670" y="329"/>
                </a:lnTo>
                <a:lnTo>
                  <a:pt x="1655" y="297"/>
                </a:lnTo>
                <a:lnTo>
                  <a:pt x="1635" y="270"/>
                </a:lnTo>
                <a:lnTo>
                  <a:pt x="1612" y="247"/>
                </a:lnTo>
                <a:lnTo>
                  <a:pt x="1585" y="228"/>
                </a:lnTo>
                <a:lnTo>
                  <a:pt x="1555" y="213"/>
                </a:lnTo>
                <a:lnTo>
                  <a:pt x="1521" y="203"/>
                </a:lnTo>
                <a:lnTo>
                  <a:pt x="1486" y="201"/>
                </a:lnTo>
                <a:close/>
                <a:moveTo>
                  <a:pt x="1004" y="201"/>
                </a:moveTo>
                <a:lnTo>
                  <a:pt x="968" y="203"/>
                </a:lnTo>
                <a:lnTo>
                  <a:pt x="935" y="213"/>
                </a:lnTo>
                <a:lnTo>
                  <a:pt x="905" y="228"/>
                </a:lnTo>
                <a:lnTo>
                  <a:pt x="877" y="247"/>
                </a:lnTo>
                <a:lnTo>
                  <a:pt x="853" y="270"/>
                </a:lnTo>
                <a:lnTo>
                  <a:pt x="834" y="297"/>
                </a:lnTo>
                <a:lnTo>
                  <a:pt x="820" y="329"/>
                </a:lnTo>
                <a:lnTo>
                  <a:pt x="811" y="362"/>
                </a:lnTo>
                <a:lnTo>
                  <a:pt x="808" y="396"/>
                </a:lnTo>
                <a:lnTo>
                  <a:pt x="811" y="432"/>
                </a:lnTo>
                <a:lnTo>
                  <a:pt x="820" y="465"/>
                </a:lnTo>
                <a:lnTo>
                  <a:pt x="834" y="497"/>
                </a:lnTo>
                <a:lnTo>
                  <a:pt x="853" y="523"/>
                </a:lnTo>
                <a:lnTo>
                  <a:pt x="877" y="547"/>
                </a:lnTo>
                <a:lnTo>
                  <a:pt x="905" y="567"/>
                </a:lnTo>
                <a:lnTo>
                  <a:pt x="935" y="581"/>
                </a:lnTo>
                <a:lnTo>
                  <a:pt x="968" y="591"/>
                </a:lnTo>
                <a:lnTo>
                  <a:pt x="1004" y="593"/>
                </a:lnTo>
                <a:lnTo>
                  <a:pt x="1038" y="591"/>
                </a:lnTo>
                <a:lnTo>
                  <a:pt x="1072" y="581"/>
                </a:lnTo>
                <a:lnTo>
                  <a:pt x="1102" y="567"/>
                </a:lnTo>
                <a:lnTo>
                  <a:pt x="1130" y="547"/>
                </a:lnTo>
                <a:lnTo>
                  <a:pt x="1154" y="523"/>
                </a:lnTo>
                <a:lnTo>
                  <a:pt x="1173" y="497"/>
                </a:lnTo>
                <a:lnTo>
                  <a:pt x="1187" y="465"/>
                </a:lnTo>
                <a:lnTo>
                  <a:pt x="1196" y="432"/>
                </a:lnTo>
                <a:lnTo>
                  <a:pt x="1200" y="396"/>
                </a:lnTo>
                <a:lnTo>
                  <a:pt x="1196" y="362"/>
                </a:lnTo>
                <a:lnTo>
                  <a:pt x="1187" y="329"/>
                </a:lnTo>
                <a:lnTo>
                  <a:pt x="1173" y="297"/>
                </a:lnTo>
                <a:lnTo>
                  <a:pt x="1154" y="270"/>
                </a:lnTo>
                <a:lnTo>
                  <a:pt x="1130" y="247"/>
                </a:lnTo>
                <a:lnTo>
                  <a:pt x="1102" y="228"/>
                </a:lnTo>
                <a:lnTo>
                  <a:pt x="1072" y="213"/>
                </a:lnTo>
                <a:lnTo>
                  <a:pt x="1038" y="203"/>
                </a:lnTo>
                <a:lnTo>
                  <a:pt x="1004" y="201"/>
                </a:lnTo>
                <a:close/>
                <a:moveTo>
                  <a:pt x="0" y="0"/>
                </a:moveTo>
                <a:lnTo>
                  <a:pt x="1933" y="2"/>
                </a:lnTo>
                <a:lnTo>
                  <a:pt x="1933" y="1576"/>
                </a:lnTo>
                <a:lnTo>
                  <a:pt x="1774" y="1576"/>
                </a:lnTo>
                <a:lnTo>
                  <a:pt x="1774" y="1385"/>
                </a:lnTo>
                <a:lnTo>
                  <a:pt x="179" y="1385"/>
                </a:lnTo>
                <a:lnTo>
                  <a:pt x="179" y="1860"/>
                </a:lnTo>
                <a:lnTo>
                  <a:pt x="1098" y="1860"/>
                </a:lnTo>
                <a:lnTo>
                  <a:pt x="1098" y="1991"/>
                </a:lnTo>
                <a:lnTo>
                  <a:pt x="179" y="1991"/>
                </a:lnTo>
                <a:lnTo>
                  <a:pt x="179" y="2467"/>
                </a:lnTo>
                <a:lnTo>
                  <a:pt x="1098" y="2467"/>
                </a:lnTo>
                <a:lnTo>
                  <a:pt x="1098" y="2726"/>
                </a:lnTo>
                <a:lnTo>
                  <a:pt x="0" y="2726"/>
                </a:lnTo>
                <a:lnTo>
                  <a:pt x="0" y="0"/>
                </a:lnTo>
                <a:close/>
              </a:path>
            </a:pathLst>
          </a:custGeom>
          <a:solidFill>
            <a:schemeClr val="bg1"/>
          </a:solid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prstClr val="black"/>
              </a:solidFill>
            </a:endParaRPr>
          </a:p>
        </p:txBody>
      </p:sp>
      <p:pic>
        <p:nvPicPr>
          <p:cNvPr id="2050" name="Picture 2" descr="https://blog.biolab.si/wp-content/uploads/2018/10/Screen-Shot-2018-10-04-at-13.26.31.png">
            <a:extLst>
              <a:ext uri="{FF2B5EF4-FFF2-40B4-BE49-F238E27FC236}">
                <a16:creationId xmlns:a16="http://schemas.microsoft.com/office/drawing/2014/main" id="{361A875A-93EB-40D4-8F01-1A2483AC10F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42487" t="12162" r="49045" b="73424"/>
          <a:stretch/>
        </p:blipFill>
        <p:spPr bwMode="auto">
          <a:xfrm>
            <a:off x="3459627" y="3654085"/>
            <a:ext cx="533400" cy="481078"/>
          </a:xfrm>
          <a:prstGeom prst="rect">
            <a:avLst/>
          </a:prstGeom>
          <a:noFill/>
          <a:extLst>
            <a:ext uri="{909E8E84-426E-40DD-AFC4-6F175D3DCCD1}">
              <a14:hiddenFill xmlns:a14="http://schemas.microsoft.com/office/drawing/2010/main">
                <a:solidFill>
                  <a:srgbClr val="FFFFFF"/>
                </a:solidFill>
              </a14:hiddenFill>
            </a:ext>
          </a:extLst>
        </p:spPr>
      </p:pic>
      <p:sp>
        <p:nvSpPr>
          <p:cNvPr id="47" name="Rectangle 46">
            <a:extLst>
              <a:ext uri="{FF2B5EF4-FFF2-40B4-BE49-F238E27FC236}">
                <a16:creationId xmlns:a16="http://schemas.microsoft.com/office/drawing/2014/main" id="{12E9D61D-5AD5-41EF-BABD-248DD7FE710A}"/>
              </a:ext>
            </a:extLst>
          </p:cNvPr>
          <p:cNvSpPr/>
          <p:nvPr/>
        </p:nvSpPr>
        <p:spPr>
          <a:xfrm>
            <a:off x="9083655" y="4222284"/>
            <a:ext cx="3053349" cy="1831271"/>
          </a:xfrm>
          <a:prstGeom prst="rect">
            <a:avLst/>
          </a:prstGeom>
        </p:spPr>
        <p:txBody>
          <a:bodyPr wrap="square">
            <a:spAutoFit/>
          </a:bodyPr>
          <a:lstStyle/>
          <a:p>
            <a:pPr defTabSz="914126">
              <a:spcAft>
                <a:spcPts val="600"/>
              </a:spcAft>
            </a:pPr>
            <a:r>
              <a:rPr lang="en-US" sz="2200" dirty="0">
                <a:solidFill>
                  <a:prstClr val="black">
                    <a:lumMod val="75000"/>
                    <a:lumOff val="25000"/>
                  </a:prstClr>
                </a:solidFill>
                <a:latin typeface="Arial" panose="020B0604020202020204" pitchFamily="34" charset="0"/>
                <a:cs typeface="Arial" panose="020B0604020202020204" pitchFamily="34" charset="0"/>
              </a:rPr>
              <a:t>Count-based Word Embedding</a:t>
            </a:r>
          </a:p>
          <a:p>
            <a:pPr marL="285750" indent="-285750" defTabSz="914126">
              <a:buFontTx/>
              <a:buChar char="-"/>
            </a:pPr>
            <a:r>
              <a:rPr lang="en-US" sz="1600" dirty="0" err="1">
                <a:solidFill>
                  <a:prstClr val="black">
                    <a:lumMod val="75000"/>
                    <a:lumOff val="25000"/>
                  </a:prstClr>
                </a:solidFill>
                <a:latin typeface="Arial" panose="020B0604020202020204" pitchFamily="34" charset="0"/>
                <a:cs typeface="Arial" panose="020B0604020202020204" pitchFamily="34" charset="0"/>
              </a:rPr>
              <a:t>CountVectorizer</a:t>
            </a:r>
            <a:endParaRPr lang="en-US" sz="1600" dirty="0">
              <a:solidFill>
                <a:prstClr val="black">
                  <a:lumMod val="75000"/>
                  <a:lumOff val="25000"/>
                </a:prstClr>
              </a:solidFill>
              <a:latin typeface="Arial" panose="020B0604020202020204" pitchFamily="34" charset="0"/>
              <a:cs typeface="Arial" panose="020B0604020202020204" pitchFamily="34" charset="0"/>
            </a:endParaRPr>
          </a:p>
          <a:p>
            <a:pPr marL="285750" indent="-285750" defTabSz="914126">
              <a:buFontTx/>
              <a:buChar char="-"/>
            </a:pPr>
            <a:r>
              <a:rPr lang="en-US" sz="1600" dirty="0">
                <a:solidFill>
                  <a:prstClr val="black">
                    <a:lumMod val="75000"/>
                    <a:lumOff val="25000"/>
                  </a:prstClr>
                </a:solidFill>
                <a:latin typeface="Arial" panose="020B0604020202020204" pitchFamily="34" charset="0"/>
                <a:cs typeface="Arial" panose="020B0604020202020204" pitchFamily="34" charset="0"/>
              </a:rPr>
              <a:t>Term Frequency-Inverse Document Frequency (</a:t>
            </a:r>
            <a:r>
              <a:rPr lang="en-US" sz="1600" dirty="0" err="1">
                <a:solidFill>
                  <a:prstClr val="black">
                    <a:lumMod val="75000"/>
                    <a:lumOff val="25000"/>
                  </a:prstClr>
                </a:solidFill>
                <a:latin typeface="Arial" panose="020B0604020202020204" pitchFamily="34" charset="0"/>
                <a:cs typeface="Arial" panose="020B0604020202020204" pitchFamily="34" charset="0"/>
              </a:rPr>
              <a:t>tf-idf</a:t>
            </a:r>
            <a:r>
              <a:rPr lang="en-US" sz="1600" dirty="0">
                <a:solidFill>
                  <a:prstClr val="black">
                    <a:lumMod val="75000"/>
                    <a:lumOff val="25000"/>
                  </a:prstClr>
                </a:solidFill>
                <a:latin typeface="Arial" panose="020B0604020202020204" pitchFamily="34" charset="0"/>
                <a:cs typeface="Arial" panose="020B0604020202020204" pitchFamily="34" charset="0"/>
              </a:rPr>
              <a:t>)</a:t>
            </a:r>
          </a:p>
          <a:p>
            <a:pPr marL="285750" indent="-285750" defTabSz="914126">
              <a:buFontTx/>
              <a:buChar char="-"/>
            </a:pPr>
            <a:endParaRPr lang="en-US" sz="1600" dirty="0">
              <a:solidFill>
                <a:prstClr val="black">
                  <a:lumMod val="75000"/>
                  <a:lumOff val="25000"/>
                </a:prstClr>
              </a:solidFill>
              <a:latin typeface="Arial" panose="020B0604020202020204" pitchFamily="34" charset="0"/>
              <a:cs typeface="Arial" panose="020B0604020202020204" pitchFamily="34" charset="0"/>
            </a:endParaRPr>
          </a:p>
        </p:txBody>
      </p:sp>
      <p:pic>
        <p:nvPicPr>
          <p:cNvPr id="2054" name="Picture 6" descr="Image result for machine learning logo">
            <a:extLst>
              <a:ext uri="{FF2B5EF4-FFF2-40B4-BE49-F238E27FC236}">
                <a16:creationId xmlns:a16="http://schemas.microsoft.com/office/drawing/2014/main" id="{8BC5F485-014A-4EB3-A548-0D6185ED78DF}"/>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35193" t="715" r="35122" b="38506"/>
          <a:stretch/>
        </p:blipFill>
        <p:spPr bwMode="auto">
          <a:xfrm>
            <a:off x="3521834" y="5646652"/>
            <a:ext cx="462022" cy="525548"/>
          </a:xfrm>
          <a:prstGeom prst="rect">
            <a:avLst/>
          </a:prstGeom>
          <a:noFill/>
          <a:extLst>
            <a:ext uri="{909E8E84-426E-40DD-AFC4-6F175D3DCCD1}">
              <a14:hiddenFill xmlns:a14="http://schemas.microsoft.com/office/drawing/2010/main">
                <a:solidFill>
                  <a:srgbClr val="FFFFFF"/>
                </a:solidFill>
              </a14:hiddenFill>
            </a:ext>
          </a:extLst>
        </p:spPr>
      </p:pic>
      <p:sp>
        <p:nvSpPr>
          <p:cNvPr id="53" name="Rectangle 52">
            <a:extLst>
              <a:ext uri="{FF2B5EF4-FFF2-40B4-BE49-F238E27FC236}">
                <a16:creationId xmlns:a16="http://schemas.microsoft.com/office/drawing/2014/main" id="{8D1F6101-88FD-4AC8-B698-798F463B70CC}"/>
              </a:ext>
            </a:extLst>
          </p:cNvPr>
          <p:cNvSpPr/>
          <p:nvPr/>
        </p:nvSpPr>
        <p:spPr>
          <a:xfrm>
            <a:off x="609600" y="4953000"/>
            <a:ext cx="2605617" cy="1708160"/>
          </a:xfrm>
          <a:prstGeom prst="rect">
            <a:avLst/>
          </a:prstGeom>
        </p:spPr>
        <p:txBody>
          <a:bodyPr wrap="square">
            <a:spAutoFit/>
          </a:bodyPr>
          <a:lstStyle/>
          <a:p>
            <a:pPr algn="just" defTabSz="914126">
              <a:spcAft>
                <a:spcPts val="600"/>
              </a:spcAft>
            </a:pPr>
            <a:r>
              <a:rPr lang="en-US" sz="2000" dirty="0">
                <a:solidFill>
                  <a:prstClr val="black">
                    <a:lumMod val="75000"/>
                    <a:lumOff val="25000"/>
                  </a:prstClr>
                </a:solidFill>
                <a:latin typeface="Arial" panose="020B0604020202020204" pitchFamily="34" charset="0"/>
                <a:cs typeface="Arial" panose="020B0604020202020204" pitchFamily="34" charset="0"/>
              </a:rPr>
              <a:t>ML Models </a:t>
            </a:r>
            <a:r>
              <a:rPr lang="en-US" sz="1800" dirty="0">
                <a:solidFill>
                  <a:prstClr val="black">
                    <a:lumMod val="75000"/>
                    <a:lumOff val="25000"/>
                  </a:prstClr>
                </a:solidFill>
                <a:latin typeface="Arial" panose="020B0604020202020204" pitchFamily="34" charset="0"/>
                <a:cs typeface="Arial" panose="020B0604020202020204" pitchFamily="34" charset="0"/>
              </a:rPr>
              <a:t>(train, test)</a:t>
            </a:r>
          </a:p>
          <a:p>
            <a:pPr marL="285750" indent="-285750" algn="just" defTabSz="914126">
              <a:buFontTx/>
              <a:buChar char="-"/>
            </a:pPr>
            <a:r>
              <a:rPr lang="en-US" sz="1600" dirty="0">
                <a:solidFill>
                  <a:prstClr val="black">
                    <a:lumMod val="75000"/>
                    <a:lumOff val="25000"/>
                  </a:prstClr>
                </a:solidFill>
                <a:latin typeface="Arial" panose="020B0604020202020204" pitchFamily="34" charset="0"/>
                <a:cs typeface="Arial" panose="020B0604020202020204" pitchFamily="34" charset="0"/>
              </a:rPr>
              <a:t>Logistic Regression</a:t>
            </a:r>
          </a:p>
          <a:p>
            <a:pPr marL="285750" indent="-285750" algn="just" defTabSz="914126">
              <a:buFontTx/>
              <a:buChar char="-"/>
            </a:pPr>
            <a:r>
              <a:rPr lang="en-US" sz="1600" dirty="0">
                <a:solidFill>
                  <a:prstClr val="black">
                    <a:lumMod val="75000"/>
                    <a:lumOff val="25000"/>
                  </a:prstClr>
                </a:solidFill>
                <a:latin typeface="Arial" panose="020B0604020202020204" pitchFamily="34" charset="0"/>
                <a:cs typeface="Arial" panose="020B0604020202020204" pitchFamily="34" charset="0"/>
              </a:rPr>
              <a:t>Linear SVM</a:t>
            </a:r>
          </a:p>
          <a:p>
            <a:pPr marL="285750" indent="-285750" algn="just" defTabSz="914126">
              <a:buFontTx/>
              <a:buChar char="-"/>
            </a:pPr>
            <a:r>
              <a:rPr lang="en-US" sz="1600" dirty="0">
                <a:solidFill>
                  <a:prstClr val="black">
                    <a:lumMod val="75000"/>
                    <a:lumOff val="25000"/>
                  </a:prstClr>
                </a:solidFill>
                <a:latin typeface="Arial" panose="020B0604020202020204" pitchFamily="34" charset="0"/>
                <a:cs typeface="Arial" panose="020B0604020202020204" pitchFamily="34" charset="0"/>
              </a:rPr>
              <a:t>Naïve Bayes</a:t>
            </a:r>
          </a:p>
          <a:p>
            <a:pPr marL="285750" indent="-285750" algn="just" defTabSz="914126">
              <a:buFontTx/>
              <a:buChar char="-"/>
            </a:pPr>
            <a:r>
              <a:rPr lang="en-US" sz="1600" dirty="0">
                <a:solidFill>
                  <a:prstClr val="black">
                    <a:lumMod val="75000"/>
                    <a:lumOff val="25000"/>
                  </a:prstClr>
                </a:solidFill>
                <a:latin typeface="Arial" panose="020B0604020202020204" pitchFamily="34" charset="0"/>
                <a:cs typeface="Arial" panose="020B0604020202020204" pitchFamily="34" charset="0"/>
              </a:rPr>
              <a:t>Random Forest</a:t>
            </a:r>
          </a:p>
          <a:p>
            <a:pPr marL="285750" indent="-285750" algn="just" defTabSz="914126">
              <a:buFontTx/>
              <a:buChar char="-"/>
            </a:pPr>
            <a:r>
              <a:rPr lang="en-US" sz="1600" dirty="0" err="1">
                <a:solidFill>
                  <a:prstClr val="black">
                    <a:lumMod val="75000"/>
                    <a:lumOff val="25000"/>
                  </a:prstClr>
                </a:solidFill>
                <a:latin typeface="Arial" panose="020B0604020202020204" pitchFamily="34" charset="0"/>
                <a:cs typeface="Arial" panose="020B0604020202020204" pitchFamily="34" charset="0"/>
              </a:rPr>
              <a:t>XGBoost</a:t>
            </a:r>
            <a:endParaRPr lang="en-US" sz="1600" dirty="0">
              <a:solidFill>
                <a:prstClr val="black">
                  <a:lumMod val="75000"/>
                  <a:lumOff val="25000"/>
                </a:prstClr>
              </a:solidFill>
              <a:latin typeface="Arial" panose="020B0604020202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5DA0C61A-156A-49C8-B304-3D0F7BC67B78}"/>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27</a:t>
            </a:fld>
            <a:endParaRPr lang="en-US">
              <a:solidFill>
                <a:prstClr val="black">
                  <a:tint val="75000"/>
                </a:prstClr>
              </a:solidFill>
            </a:endParaRPr>
          </a:p>
        </p:txBody>
      </p:sp>
    </p:spTree>
    <p:extLst>
      <p:ext uri="{BB962C8B-B14F-4D97-AF65-F5344CB8AC3E}">
        <p14:creationId xmlns:p14="http://schemas.microsoft.com/office/powerpoint/2010/main" val="3565236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fade">
                                      <p:cBhvr>
                                        <p:cTn id="18" dur="500"/>
                                        <p:tgtEl>
                                          <p:spTgt spid="13"/>
                                        </p:tgtEl>
                                      </p:cBhvr>
                                    </p:animEffect>
                                  </p:childTnLst>
                                </p:cTn>
                              </p:par>
                              <p:par>
                                <p:cTn id="19" presetID="10" presetClass="entr" presetSubtype="0" fill="hold" nodeType="withEffect">
                                  <p:stCondLst>
                                    <p:cond delay="0"/>
                                  </p:stCondLst>
                                  <p:childTnLst>
                                    <p:set>
                                      <p:cBhvr>
                                        <p:cTn id="20" dur="1" fill="hold">
                                          <p:stCondLst>
                                            <p:cond delay="0"/>
                                          </p:stCondLst>
                                        </p:cTn>
                                        <p:tgtEl>
                                          <p:spTgt spid="44"/>
                                        </p:tgtEl>
                                        <p:attrNameLst>
                                          <p:attrName>style.visibility</p:attrName>
                                        </p:attrNameLst>
                                      </p:cBhvr>
                                      <p:to>
                                        <p:strVal val="visible"/>
                                      </p:to>
                                    </p:set>
                                    <p:animEffect transition="in" filter="fade">
                                      <p:cBhvr>
                                        <p:cTn id="21" dur="500"/>
                                        <p:tgtEl>
                                          <p:spTgt spid="44"/>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animEffect transition="in" filter="fade">
                                      <p:cBhvr>
                                        <p:cTn id="29" dur="500"/>
                                        <p:tgtEl>
                                          <p:spTgt spid="45"/>
                                        </p:tgtEl>
                                      </p:cBhvr>
                                    </p:animEffect>
                                  </p:childTnLst>
                                </p:cTn>
                              </p:par>
                              <p:par>
                                <p:cTn id="30" presetID="10" presetClass="entr" presetSubtype="0" fill="hold" nodeType="withEffect">
                                  <p:stCondLst>
                                    <p:cond delay="0"/>
                                  </p:stCondLst>
                                  <p:childTnLst>
                                    <p:set>
                                      <p:cBhvr>
                                        <p:cTn id="31" dur="1" fill="hold">
                                          <p:stCondLst>
                                            <p:cond delay="0"/>
                                          </p:stCondLst>
                                        </p:cTn>
                                        <p:tgtEl>
                                          <p:spTgt spid="2050"/>
                                        </p:tgtEl>
                                        <p:attrNameLst>
                                          <p:attrName>style.visibility</p:attrName>
                                        </p:attrNameLst>
                                      </p:cBhvr>
                                      <p:to>
                                        <p:strVal val="visible"/>
                                      </p:to>
                                    </p:set>
                                    <p:animEffect transition="in" filter="fade">
                                      <p:cBhvr>
                                        <p:cTn id="32" dur="500"/>
                                        <p:tgtEl>
                                          <p:spTgt spid="205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5"/>
                                        </p:tgtEl>
                                        <p:attrNameLst>
                                          <p:attrName>style.visibility</p:attrName>
                                        </p:attrNameLst>
                                      </p:cBhvr>
                                      <p:to>
                                        <p:strVal val="visible"/>
                                      </p:to>
                                    </p:set>
                                    <p:animEffect transition="in" filter="fade">
                                      <p:cBhvr>
                                        <p:cTn id="37" dur="500"/>
                                        <p:tgtEl>
                                          <p:spTgt spid="15"/>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6"/>
                                        </p:tgtEl>
                                        <p:attrNameLst>
                                          <p:attrName>style.visibility</p:attrName>
                                        </p:attrNameLst>
                                      </p:cBhvr>
                                      <p:to>
                                        <p:strVal val="visible"/>
                                      </p:to>
                                    </p:set>
                                    <p:animEffect transition="in" filter="fade">
                                      <p:cBhvr>
                                        <p:cTn id="40" dur="500"/>
                                        <p:tgtEl>
                                          <p:spTgt spid="4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7"/>
                                        </p:tgtEl>
                                        <p:attrNameLst>
                                          <p:attrName>style.visibility</p:attrName>
                                        </p:attrNameLst>
                                      </p:cBhvr>
                                      <p:to>
                                        <p:strVal val="visible"/>
                                      </p:to>
                                    </p:set>
                                    <p:animEffect transition="in" filter="fade">
                                      <p:cBhvr>
                                        <p:cTn id="43" dur="500"/>
                                        <p:tgtEl>
                                          <p:spTgt spid="47"/>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fade">
                                      <p:cBhvr>
                                        <p:cTn id="48" dur="500"/>
                                        <p:tgtEl>
                                          <p:spTgt spid="43"/>
                                        </p:tgtEl>
                                      </p:cBhvr>
                                    </p:animEffect>
                                  </p:childTnLst>
                                </p:cTn>
                              </p:par>
                              <p:par>
                                <p:cTn id="49" presetID="10" presetClass="entr" presetSubtype="0" fill="hold" nodeType="withEffect">
                                  <p:stCondLst>
                                    <p:cond delay="0"/>
                                  </p:stCondLst>
                                  <p:childTnLst>
                                    <p:set>
                                      <p:cBhvr>
                                        <p:cTn id="50" dur="1" fill="hold">
                                          <p:stCondLst>
                                            <p:cond delay="0"/>
                                          </p:stCondLst>
                                        </p:cTn>
                                        <p:tgtEl>
                                          <p:spTgt spid="2054"/>
                                        </p:tgtEl>
                                        <p:attrNameLst>
                                          <p:attrName>style.visibility</p:attrName>
                                        </p:attrNameLst>
                                      </p:cBhvr>
                                      <p:to>
                                        <p:strVal val="visible"/>
                                      </p:to>
                                    </p:set>
                                    <p:animEffect transition="in" filter="fade">
                                      <p:cBhvr>
                                        <p:cTn id="51" dur="500"/>
                                        <p:tgtEl>
                                          <p:spTgt spid="205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3"/>
                                        </p:tgtEl>
                                        <p:attrNameLst>
                                          <p:attrName>style.visibility</p:attrName>
                                        </p:attrNameLst>
                                      </p:cBhvr>
                                      <p:to>
                                        <p:strVal val="visible"/>
                                      </p:to>
                                    </p:set>
                                    <p:animEffect transition="in" filter="fade">
                                      <p:cBhvr>
                                        <p:cTn id="54"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7" grpId="0"/>
      <p:bldP spid="18" grpId="0"/>
      <p:bldP spid="13" grpId="0" animBg="1"/>
      <p:bldP spid="15" grpId="0" animBg="1"/>
      <p:bldP spid="45" grpId="0"/>
      <p:bldP spid="46" grpId="0" animBg="1"/>
      <p:bldP spid="47" grpId="0"/>
      <p:bldP spid="53" grpId="0"/>
    </p:bldLst>
  </p:timing>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Box 9"/>
          <p:cNvSpPr txBox="1"/>
          <p:nvPr/>
        </p:nvSpPr>
        <p:spPr>
          <a:xfrm>
            <a:off x="2171699" y="152400"/>
            <a:ext cx="7848600" cy="1323439"/>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Model Scores Comparison </a:t>
            </a:r>
          </a:p>
          <a:p>
            <a:pPr algn="ctr" defTabSz="914126"/>
            <a:r>
              <a:rPr lang="en-US" sz="4000" dirty="0">
                <a:solidFill>
                  <a:schemeClr val="tx2"/>
                </a:solidFill>
                <a:latin typeface="Arial" panose="020B0604020202020204" pitchFamily="34" charset="0"/>
                <a:cs typeface="Arial" panose="020B0604020202020204" pitchFamily="34" charset="0"/>
              </a:rPr>
              <a:t>On Training and Test Datasets</a:t>
            </a:r>
          </a:p>
        </p:txBody>
      </p:sp>
      <p:pic>
        <p:nvPicPr>
          <p:cNvPr id="19" name="Picture 18">
            <a:extLst>
              <a:ext uri="{FF2B5EF4-FFF2-40B4-BE49-F238E27FC236}">
                <a16:creationId xmlns:a16="http://schemas.microsoft.com/office/drawing/2014/main" id="{0FA62DF2-CE9D-4E90-A7F3-42D2EED2EC3E}"/>
              </a:ext>
            </a:extLst>
          </p:cNvPr>
          <p:cNvPicPr>
            <a:picLocks noChangeAspect="1"/>
          </p:cNvPicPr>
          <p:nvPr/>
        </p:nvPicPr>
        <p:blipFill rotWithShape="1">
          <a:blip r:embed="rId3"/>
          <a:srcRect t="7550"/>
          <a:stretch/>
        </p:blipFill>
        <p:spPr>
          <a:xfrm>
            <a:off x="319199" y="1637546"/>
            <a:ext cx="11553601" cy="4229854"/>
          </a:xfrm>
          <a:prstGeom prst="rect">
            <a:avLst/>
          </a:prstGeom>
        </p:spPr>
      </p:pic>
      <p:sp>
        <p:nvSpPr>
          <p:cNvPr id="3" name="Rectangle 2">
            <a:extLst>
              <a:ext uri="{FF2B5EF4-FFF2-40B4-BE49-F238E27FC236}">
                <a16:creationId xmlns:a16="http://schemas.microsoft.com/office/drawing/2014/main" id="{4EB82060-26C9-4650-A6AD-C9F4ECC29409}"/>
              </a:ext>
            </a:extLst>
          </p:cNvPr>
          <p:cNvSpPr/>
          <p:nvPr/>
        </p:nvSpPr>
        <p:spPr>
          <a:xfrm>
            <a:off x="990600" y="1637546"/>
            <a:ext cx="10882200" cy="384885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4" name="Slide Number Placeholder 3">
            <a:extLst>
              <a:ext uri="{FF2B5EF4-FFF2-40B4-BE49-F238E27FC236}">
                <a16:creationId xmlns:a16="http://schemas.microsoft.com/office/drawing/2014/main" id="{F7708E28-5CEE-4C6A-85DF-7C95EED56A13}"/>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28</a:t>
            </a:fld>
            <a:endParaRPr lang="en-US">
              <a:solidFill>
                <a:prstClr val="black">
                  <a:tint val="75000"/>
                </a:prstClr>
              </a:solidFill>
            </a:endParaRPr>
          </a:p>
        </p:txBody>
      </p:sp>
    </p:spTree>
    <p:extLst>
      <p:ext uri="{BB962C8B-B14F-4D97-AF65-F5344CB8AC3E}">
        <p14:creationId xmlns:p14="http://schemas.microsoft.com/office/powerpoint/2010/main" val="558548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Box 9"/>
          <p:cNvSpPr txBox="1"/>
          <p:nvPr/>
        </p:nvSpPr>
        <p:spPr>
          <a:xfrm>
            <a:off x="2171699" y="152400"/>
            <a:ext cx="7848600" cy="1323439"/>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Model Scores Comparison </a:t>
            </a:r>
          </a:p>
          <a:p>
            <a:pPr algn="ctr" defTabSz="914126"/>
            <a:r>
              <a:rPr lang="en-US" sz="4000" dirty="0">
                <a:solidFill>
                  <a:schemeClr val="tx2"/>
                </a:solidFill>
                <a:latin typeface="Arial" panose="020B0604020202020204" pitchFamily="34" charset="0"/>
                <a:cs typeface="Arial" panose="020B0604020202020204" pitchFamily="34" charset="0"/>
              </a:rPr>
              <a:t>On Training and Test Datasets</a:t>
            </a:r>
          </a:p>
        </p:txBody>
      </p:sp>
      <p:pic>
        <p:nvPicPr>
          <p:cNvPr id="19" name="Picture 18">
            <a:extLst>
              <a:ext uri="{FF2B5EF4-FFF2-40B4-BE49-F238E27FC236}">
                <a16:creationId xmlns:a16="http://schemas.microsoft.com/office/drawing/2014/main" id="{0FA62DF2-CE9D-4E90-A7F3-42D2EED2EC3E}"/>
              </a:ext>
            </a:extLst>
          </p:cNvPr>
          <p:cNvPicPr>
            <a:picLocks noChangeAspect="1"/>
          </p:cNvPicPr>
          <p:nvPr/>
        </p:nvPicPr>
        <p:blipFill rotWithShape="1">
          <a:blip r:embed="rId3"/>
          <a:srcRect t="7550"/>
          <a:stretch/>
        </p:blipFill>
        <p:spPr>
          <a:xfrm>
            <a:off x="319199" y="1637546"/>
            <a:ext cx="11553601" cy="4229854"/>
          </a:xfrm>
          <a:prstGeom prst="rect">
            <a:avLst/>
          </a:prstGeom>
        </p:spPr>
      </p:pic>
      <p:sp>
        <p:nvSpPr>
          <p:cNvPr id="20" name="Rectangle 19">
            <a:extLst>
              <a:ext uri="{FF2B5EF4-FFF2-40B4-BE49-F238E27FC236}">
                <a16:creationId xmlns:a16="http://schemas.microsoft.com/office/drawing/2014/main" id="{62AC677A-638D-4607-A8E8-C08BF5CF7C6B}"/>
              </a:ext>
            </a:extLst>
          </p:cNvPr>
          <p:cNvSpPr/>
          <p:nvPr/>
        </p:nvSpPr>
        <p:spPr>
          <a:xfrm>
            <a:off x="5334000" y="1713746"/>
            <a:ext cx="1066800" cy="4114800"/>
          </a:xfrm>
          <a:prstGeom prst="rect">
            <a:avLst/>
          </a:prstGeom>
          <a:solidFill>
            <a:srgbClr val="FFFF00">
              <a:alpha val="4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2" name="Rectangle 31">
            <a:extLst>
              <a:ext uri="{FF2B5EF4-FFF2-40B4-BE49-F238E27FC236}">
                <a16:creationId xmlns:a16="http://schemas.microsoft.com/office/drawing/2014/main" id="{5EDDB703-3E89-4A3C-8D7E-73DFFFEBD0BF}"/>
              </a:ext>
            </a:extLst>
          </p:cNvPr>
          <p:cNvSpPr/>
          <p:nvPr/>
        </p:nvSpPr>
        <p:spPr>
          <a:xfrm>
            <a:off x="2019300" y="5997714"/>
            <a:ext cx="2590800" cy="707886"/>
          </a:xfrm>
          <a:prstGeom prst="rect">
            <a:avLst/>
          </a:prstGeom>
        </p:spPr>
        <p:txBody>
          <a:bodyPr wrap="square">
            <a:spAutoFit/>
          </a:bodyPr>
          <a:lstStyle/>
          <a:p>
            <a:pPr algn="ctr" defTabSz="914126"/>
            <a:r>
              <a:rPr lang="en-US" sz="2000" dirty="0">
                <a:solidFill>
                  <a:schemeClr val="accent1"/>
                </a:solidFill>
                <a:latin typeface="Arial" panose="020B0604020202020204" pitchFamily="34" charset="0"/>
                <a:cs typeface="Arial" panose="020B0604020202020204" pitchFamily="34" charset="0"/>
              </a:rPr>
              <a:t>Train Accuracy Score</a:t>
            </a:r>
          </a:p>
          <a:p>
            <a:pPr algn="ctr" defTabSz="914126"/>
            <a:r>
              <a:rPr lang="en-US" sz="2000" dirty="0">
                <a:solidFill>
                  <a:schemeClr val="accent1"/>
                </a:solidFill>
                <a:latin typeface="Arial" panose="020B0604020202020204" pitchFamily="34" charset="0"/>
                <a:cs typeface="Arial" panose="020B0604020202020204" pitchFamily="34" charset="0"/>
              </a:rPr>
              <a:t>0.92</a:t>
            </a:r>
          </a:p>
        </p:txBody>
      </p:sp>
      <p:sp>
        <p:nvSpPr>
          <p:cNvPr id="33" name="Rectangle 32">
            <a:extLst>
              <a:ext uri="{FF2B5EF4-FFF2-40B4-BE49-F238E27FC236}">
                <a16:creationId xmlns:a16="http://schemas.microsoft.com/office/drawing/2014/main" id="{9DB51AC0-E521-4F59-A491-F2CB247E3DED}"/>
              </a:ext>
            </a:extLst>
          </p:cNvPr>
          <p:cNvSpPr/>
          <p:nvPr/>
        </p:nvSpPr>
        <p:spPr>
          <a:xfrm>
            <a:off x="4800600" y="5997341"/>
            <a:ext cx="2590800" cy="707886"/>
          </a:xfrm>
          <a:prstGeom prst="rect">
            <a:avLst/>
          </a:prstGeom>
        </p:spPr>
        <p:txBody>
          <a:bodyPr wrap="square">
            <a:spAutoFit/>
          </a:bodyPr>
          <a:lstStyle/>
          <a:p>
            <a:pPr algn="ctr" defTabSz="914126"/>
            <a:r>
              <a:rPr lang="en-US" sz="2000" dirty="0">
                <a:solidFill>
                  <a:srgbClr val="669900"/>
                </a:solidFill>
                <a:latin typeface="Arial" panose="020B0604020202020204" pitchFamily="34" charset="0"/>
                <a:cs typeface="Arial" panose="020B0604020202020204" pitchFamily="34" charset="0"/>
              </a:rPr>
              <a:t>Test Accuracy Score</a:t>
            </a:r>
          </a:p>
          <a:p>
            <a:pPr algn="ctr" defTabSz="914126"/>
            <a:r>
              <a:rPr lang="en-US" sz="2000" dirty="0">
                <a:solidFill>
                  <a:srgbClr val="669900"/>
                </a:solidFill>
                <a:latin typeface="Arial" panose="020B0604020202020204" pitchFamily="34" charset="0"/>
                <a:cs typeface="Arial" panose="020B0604020202020204" pitchFamily="34" charset="0"/>
              </a:rPr>
              <a:t>0.94</a:t>
            </a:r>
          </a:p>
        </p:txBody>
      </p:sp>
      <p:sp>
        <p:nvSpPr>
          <p:cNvPr id="34" name="Rectangle 33">
            <a:extLst>
              <a:ext uri="{FF2B5EF4-FFF2-40B4-BE49-F238E27FC236}">
                <a16:creationId xmlns:a16="http://schemas.microsoft.com/office/drawing/2014/main" id="{BCB7D3FA-EAE3-4AA5-BF3D-6FB418949F9C}"/>
              </a:ext>
            </a:extLst>
          </p:cNvPr>
          <p:cNvSpPr/>
          <p:nvPr/>
        </p:nvSpPr>
        <p:spPr>
          <a:xfrm>
            <a:off x="7581900" y="5997341"/>
            <a:ext cx="2590800" cy="707886"/>
          </a:xfrm>
          <a:prstGeom prst="rect">
            <a:avLst/>
          </a:prstGeom>
        </p:spPr>
        <p:txBody>
          <a:bodyPr wrap="square">
            <a:spAutoFit/>
          </a:bodyPr>
          <a:lstStyle/>
          <a:p>
            <a:pPr algn="ctr" defTabSz="914126"/>
            <a:r>
              <a:rPr lang="en-US" sz="2000" dirty="0">
                <a:solidFill>
                  <a:srgbClr val="E39F16"/>
                </a:solidFill>
                <a:latin typeface="Arial" panose="020B0604020202020204" pitchFamily="34" charset="0"/>
                <a:cs typeface="Arial" panose="020B0604020202020204" pitchFamily="34" charset="0"/>
              </a:rPr>
              <a:t>ROC_AUC Score</a:t>
            </a:r>
          </a:p>
          <a:p>
            <a:pPr algn="ctr" defTabSz="914126"/>
            <a:r>
              <a:rPr lang="en-US" sz="2000" dirty="0">
                <a:solidFill>
                  <a:srgbClr val="E39F16"/>
                </a:solidFill>
                <a:latin typeface="Arial" panose="020B0604020202020204" pitchFamily="34" charset="0"/>
                <a:cs typeface="Arial" panose="020B0604020202020204" pitchFamily="34" charset="0"/>
              </a:rPr>
              <a:t>0.99</a:t>
            </a:r>
          </a:p>
        </p:txBody>
      </p:sp>
      <p:sp>
        <p:nvSpPr>
          <p:cNvPr id="8" name="Rectangle 7">
            <a:extLst>
              <a:ext uri="{FF2B5EF4-FFF2-40B4-BE49-F238E27FC236}">
                <a16:creationId xmlns:a16="http://schemas.microsoft.com/office/drawing/2014/main" id="{F765896B-DF74-498E-8950-9E0CB7E1A59E}"/>
              </a:ext>
            </a:extLst>
          </p:cNvPr>
          <p:cNvSpPr/>
          <p:nvPr/>
        </p:nvSpPr>
        <p:spPr>
          <a:xfrm>
            <a:off x="9677400" y="799346"/>
            <a:ext cx="2590800" cy="707886"/>
          </a:xfrm>
          <a:prstGeom prst="rect">
            <a:avLst/>
          </a:prstGeom>
        </p:spPr>
        <p:txBody>
          <a:bodyPr wrap="square">
            <a:spAutoFit/>
          </a:bodyPr>
          <a:lstStyle/>
          <a:p>
            <a:pPr algn="ctr" defTabSz="914126"/>
            <a:r>
              <a:rPr lang="en-US" sz="2000" dirty="0">
                <a:latin typeface="Arial" panose="020B0604020202020204" pitchFamily="34" charset="0"/>
                <a:cs typeface="Arial" panose="020B0604020202020204" pitchFamily="34" charset="0"/>
              </a:rPr>
              <a:t>Train set: 2/3 data</a:t>
            </a:r>
          </a:p>
          <a:p>
            <a:pPr algn="ctr" defTabSz="914126"/>
            <a:r>
              <a:rPr lang="en-US" sz="2000" dirty="0">
                <a:latin typeface="Arial" panose="020B0604020202020204" pitchFamily="34" charset="0"/>
                <a:cs typeface="Arial" panose="020B0604020202020204" pitchFamily="34" charset="0"/>
              </a:rPr>
              <a:t>Test set: 1/3 data</a:t>
            </a:r>
          </a:p>
        </p:txBody>
      </p:sp>
      <p:sp>
        <p:nvSpPr>
          <p:cNvPr id="2" name="Slide Number Placeholder 1">
            <a:extLst>
              <a:ext uri="{FF2B5EF4-FFF2-40B4-BE49-F238E27FC236}">
                <a16:creationId xmlns:a16="http://schemas.microsoft.com/office/drawing/2014/main" id="{97738D3D-091B-4A5E-8D10-447C8A6C4E17}"/>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29</a:t>
            </a:fld>
            <a:endParaRPr lang="en-US">
              <a:solidFill>
                <a:prstClr val="black">
                  <a:tint val="75000"/>
                </a:prstClr>
              </a:solidFill>
            </a:endParaRPr>
          </a:p>
        </p:txBody>
      </p:sp>
    </p:spTree>
    <p:extLst>
      <p:ext uri="{BB962C8B-B14F-4D97-AF65-F5344CB8AC3E}">
        <p14:creationId xmlns:p14="http://schemas.microsoft.com/office/powerpoint/2010/main" val="7639505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4"/>
                                        </p:tgtEl>
                                        <p:attrNameLst>
                                          <p:attrName>style.visibility</p:attrName>
                                        </p:attrNameLst>
                                      </p:cBhvr>
                                      <p:to>
                                        <p:strVal val="visible"/>
                                      </p:to>
                                    </p:set>
                                    <p:animEffect transition="in" filter="fade">
                                      <p:cBhvr>
                                        <p:cTn id="12" dur="500"/>
                                        <p:tgtEl>
                                          <p:spTgt spid="34"/>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fade">
                                      <p:cBhvr>
                                        <p:cTn id="15" dur="500"/>
                                        <p:tgtEl>
                                          <p:spTgt spid="3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2"/>
                                        </p:tgtEl>
                                        <p:attrNameLst>
                                          <p:attrName>style.visibility</p:attrName>
                                        </p:attrNameLst>
                                      </p:cBhvr>
                                      <p:to>
                                        <p:strVal val="visible"/>
                                      </p:to>
                                    </p:set>
                                    <p:animEffect transition="in" filter="fade">
                                      <p:cBhvr>
                                        <p:cTn id="1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32" grpId="0"/>
      <p:bldP spid="33" grpId="0"/>
      <p:bldP spid="3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781800" y="3282980"/>
            <a:ext cx="4741383" cy="2889219"/>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sp>
        <p:nvSpPr>
          <p:cNvPr id="11" name="TextBox 10"/>
          <p:cNvSpPr txBox="1"/>
          <p:nvPr/>
        </p:nvSpPr>
        <p:spPr>
          <a:xfrm>
            <a:off x="6934200" y="3359180"/>
            <a:ext cx="4485945" cy="2677656"/>
          </a:xfrm>
          <a:prstGeom prst="rect">
            <a:avLst/>
          </a:prstGeom>
          <a:noFill/>
        </p:spPr>
        <p:txBody>
          <a:bodyPr wrap="square" rtlCol="0">
            <a:spAutoFit/>
          </a:bodyPr>
          <a:lstStyle/>
          <a:p>
            <a:pPr algn="just"/>
            <a:r>
              <a:rPr lang="en-SG" dirty="0">
                <a:solidFill>
                  <a:schemeClr val="tx1">
                    <a:lumMod val="75000"/>
                    <a:lumOff val="25000"/>
                  </a:schemeClr>
                </a:solidFill>
                <a:latin typeface="Arial" pitchFamily="34" charset="0"/>
                <a:cs typeface="Arial" pitchFamily="34" charset="0"/>
              </a:rPr>
              <a:t>… Ms </a:t>
            </a:r>
            <a:r>
              <a:rPr lang="en-SG" dirty="0" err="1">
                <a:solidFill>
                  <a:schemeClr val="tx1">
                    <a:lumMod val="75000"/>
                    <a:lumOff val="25000"/>
                  </a:schemeClr>
                </a:solidFill>
                <a:latin typeface="Arial" pitchFamily="34" charset="0"/>
                <a:cs typeface="Arial" pitchFamily="34" charset="0"/>
              </a:rPr>
              <a:t>Baey</a:t>
            </a:r>
            <a:r>
              <a:rPr lang="en-SG" dirty="0">
                <a:solidFill>
                  <a:schemeClr val="tx1">
                    <a:lumMod val="75000"/>
                    <a:lumOff val="25000"/>
                  </a:schemeClr>
                </a:solidFill>
                <a:latin typeface="Arial" pitchFamily="34" charset="0"/>
                <a:cs typeface="Arial" pitchFamily="34" charset="0"/>
              </a:rPr>
              <a:t>, from the city of Sengkang in Johor Bahru, made national headlines this week after being caught on camera unzipping her trousers and forcing a stranger into a bed afterwards.</a:t>
            </a:r>
            <a:endParaRPr lang="en-US" dirty="0">
              <a:solidFill>
                <a:schemeClr val="tx1">
                  <a:lumMod val="75000"/>
                  <a:lumOff val="25000"/>
                </a:schemeClr>
              </a:solidFill>
              <a:latin typeface="Arial" pitchFamily="34" charset="0"/>
              <a:cs typeface="Arial" pitchFamily="34" charset="0"/>
            </a:endParaRPr>
          </a:p>
        </p:txBody>
      </p:sp>
      <p:sp>
        <p:nvSpPr>
          <p:cNvPr id="36" name="TextBox 35">
            <a:extLst>
              <a:ext uri="{FF2B5EF4-FFF2-40B4-BE49-F238E27FC236}">
                <a16:creationId xmlns:a16="http://schemas.microsoft.com/office/drawing/2014/main" id="{97FAB4A7-B10E-4197-9247-86024C55D944}"/>
              </a:ext>
            </a:extLst>
          </p:cNvPr>
          <p:cNvSpPr txBox="1"/>
          <p:nvPr/>
        </p:nvSpPr>
        <p:spPr>
          <a:xfrm>
            <a:off x="304800" y="1219200"/>
            <a:ext cx="11506200" cy="1569660"/>
          </a:xfrm>
          <a:prstGeom prst="rect">
            <a:avLst/>
          </a:prstGeom>
          <a:noFill/>
        </p:spPr>
        <p:txBody>
          <a:bodyPr wrap="square" rtlCol="0">
            <a:spAutoFit/>
          </a:bodyPr>
          <a:lstStyle/>
          <a:p>
            <a:pPr algn="just"/>
            <a:r>
              <a:rPr lang="en-SG" dirty="0">
                <a:solidFill>
                  <a:schemeClr val="tx1">
                    <a:lumMod val="75000"/>
                    <a:lumOff val="25000"/>
                  </a:schemeClr>
                </a:solidFill>
                <a:latin typeface="Arial" pitchFamily="34" charset="0"/>
                <a:cs typeface="Arial" pitchFamily="34" charset="0"/>
              </a:rPr>
              <a:t>Emotions ran high at the town hall on sexual misconduct held at the National University of Singapore (NUS), as vice-provost of student life Florence Ling said that it had failed undergraduate Monica </a:t>
            </a:r>
            <a:r>
              <a:rPr lang="en-SG" dirty="0" err="1">
                <a:solidFill>
                  <a:schemeClr val="tx1">
                    <a:lumMod val="75000"/>
                    <a:lumOff val="25000"/>
                  </a:schemeClr>
                </a:solidFill>
                <a:latin typeface="Arial" pitchFamily="34" charset="0"/>
                <a:cs typeface="Arial" pitchFamily="34" charset="0"/>
              </a:rPr>
              <a:t>Baey</a:t>
            </a:r>
            <a:r>
              <a:rPr lang="en-SG" dirty="0">
                <a:solidFill>
                  <a:schemeClr val="tx1">
                    <a:lumMod val="75000"/>
                    <a:lumOff val="25000"/>
                  </a:schemeClr>
                </a:solidFill>
                <a:latin typeface="Arial" pitchFamily="34" charset="0"/>
                <a:cs typeface="Arial" pitchFamily="34" charset="0"/>
              </a:rPr>
              <a:t> after she was illegally filmed while showering in a hostel toilet.</a:t>
            </a:r>
          </a:p>
        </p:txBody>
      </p:sp>
      <p:grpSp>
        <p:nvGrpSpPr>
          <p:cNvPr id="33" name="Group 18">
            <a:extLst>
              <a:ext uri="{FF2B5EF4-FFF2-40B4-BE49-F238E27FC236}">
                <a16:creationId xmlns:a16="http://schemas.microsoft.com/office/drawing/2014/main" id="{34323F7C-C27E-47CC-928D-D91AD060F825}"/>
              </a:ext>
            </a:extLst>
          </p:cNvPr>
          <p:cNvGrpSpPr/>
          <p:nvPr/>
        </p:nvGrpSpPr>
        <p:grpSpPr>
          <a:xfrm>
            <a:off x="6248400" y="2428527"/>
            <a:ext cx="2617141" cy="1280815"/>
            <a:chOff x="-1309419" y="1785926"/>
            <a:chExt cx="2617823" cy="1281148"/>
          </a:xfrm>
        </p:grpSpPr>
        <p:sp>
          <p:nvSpPr>
            <p:cNvPr id="34" name="Oval 33">
              <a:extLst>
                <a:ext uri="{FF2B5EF4-FFF2-40B4-BE49-F238E27FC236}">
                  <a16:creationId xmlns:a16="http://schemas.microsoft.com/office/drawing/2014/main" id="{30DFDE44-1BFF-48A9-A6D6-5C3B081A4550}"/>
                </a:ext>
              </a:extLst>
            </p:cNvPr>
            <p:cNvSpPr/>
            <p:nvPr/>
          </p:nvSpPr>
          <p:spPr>
            <a:xfrm>
              <a:off x="-1309419" y="2443619"/>
              <a:ext cx="623455" cy="623455"/>
            </a:xfrm>
            <a:prstGeom prst="ellipse">
              <a:avLst/>
            </a:prstGeom>
            <a:solidFill>
              <a:schemeClr val="bg1"/>
            </a:solid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399" dirty="0">
                  <a:solidFill>
                    <a:schemeClr val="tx2"/>
                  </a:solidFill>
                  <a:latin typeface="Arial" panose="020B0604020202020204" pitchFamily="34" charset="0"/>
                  <a:cs typeface="Arial" panose="020B0604020202020204" pitchFamily="34" charset="0"/>
                </a:rPr>
                <a:t>B</a:t>
              </a:r>
            </a:p>
          </p:txBody>
        </p:sp>
        <p:sp>
          <p:nvSpPr>
            <p:cNvPr id="35" name="TextBox 34">
              <a:extLst>
                <a:ext uri="{FF2B5EF4-FFF2-40B4-BE49-F238E27FC236}">
                  <a16:creationId xmlns:a16="http://schemas.microsoft.com/office/drawing/2014/main" id="{2BED1ED9-A33F-403A-843A-696D88B1D629}"/>
                </a:ext>
              </a:extLst>
            </p:cNvPr>
            <p:cNvSpPr txBox="1"/>
            <p:nvPr/>
          </p:nvSpPr>
          <p:spPr>
            <a:xfrm>
              <a:off x="1123625" y="1785926"/>
              <a:ext cx="184779" cy="369300"/>
            </a:xfrm>
            <a:prstGeom prst="rect">
              <a:avLst/>
            </a:prstGeom>
            <a:noFill/>
          </p:spPr>
          <p:txBody>
            <a:bodyPr wrap="none" rtlCol="0">
              <a:spAutoFit/>
            </a:bodyPr>
            <a:lstStyle/>
            <a:p>
              <a:endParaRPr lang="en-US" sz="1799" dirty="0">
                <a:solidFill>
                  <a:schemeClr val="tx1">
                    <a:lumMod val="75000"/>
                    <a:lumOff val="25000"/>
                  </a:schemeClr>
                </a:solidFill>
                <a:latin typeface="Arial" pitchFamily="34" charset="0"/>
                <a:cs typeface="Arial" pitchFamily="34" charset="0"/>
              </a:endParaRPr>
            </a:p>
          </p:txBody>
        </p:sp>
      </p:grpSp>
      <p:sp>
        <p:nvSpPr>
          <p:cNvPr id="38" name="TextBox 37">
            <a:extLst>
              <a:ext uri="{FF2B5EF4-FFF2-40B4-BE49-F238E27FC236}">
                <a16:creationId xmlns:a16="http://schemas.microsoft.com/office/drawing/2014/main" id="{EFD11FE5-F824-4FCF-AC1F-19D471894608}"/>
              </a:ext>
            </a:extLst>
          </p:cNvPr>
          <p:cNvSpPr txBox="1"/>
          <p:nvPr/>
        </p:nvSpPr>
        <p:spPr>
          <a:xfrm>
            <a:off x="2973547" y="263044"/>
            <a:ext cx="6244901"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Which is Fake?</a:t>
            </a:r>
          </a:p>
        </p:txBody>
      </p:sp>
      <p:sp>
        <p:nvSpPr>
          <p:cNvPr id="42" name="Rectangle 41">
            <a:extLst>
              <a:ext uri="{FF2B5EF4-FFF2-40B4-BE49-F238E27FC236}">
                <a16:creationId xmlns:a16="http://schemas.microsoft.com/office/drawing/2014/main" id="{5393397B-0317-4378-A86E-B690DCAB03FD}"/>
              </a:ext>
            </a:extLst>
          </p:cNvPr>
          <p:cNvSpPr/>
          <p:nvPr/>
        </p:nvSpPr>
        <p:spPr>
          <a:xfrm>
            <a:off x="821217" y="3282981"/>
            <a:ext cx="4741383" cy="2127219"/>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sp>
        <p:nvSpPr>
          <p:cNvPr id="52" name="TextBox 51">
            <a:extLst>
              <a:ext uri="{FF2B5EF4-FFF2-40B4-BE49-F238E27FC236}">
                <a16:creationId xmlns:a16="http://schemas.microsoft.com/office/drawing/2014/main" id="{BF414B0C-D816-435E-BB49-7C1418B098C6}"/>
              </a:ext>
            </a:extLst>
          </p:cNvPr>
          <p:cNvSpPr txBox="1"/>
          <p:nvPr/>
        </p:nvSpPr>
        <p:spPr>
          <a:xfrm>
            <a:off x="948935" y="3378671"/>
            <a:ext cx="4485945" cy="1938992"/>
          </a:xfrm>
          <a:prstGeom prst="rect">
            <a:avLst/>
          </a:prstGeom>
          <a:noFill/>
        </p:spPr>
        <p:txBody>
          <a:bodyPr wrap="square" rtlCol="0">
            <a:spAutoFit/>
          </a:bodyPr>
          <a:lstStyle/>
          <a:p>
            <a:pPr algn="just"/>
            <a:r>
              <a:rPr lang="en-SG" dirty="0">
                <a:solidFill>
                  <a:schemeClr val="tx1">
                    <a:lumMod val="75000"/>
                    <a:lumOff val="25000"/>
                  </a:schemeClr>
                </a:solidFill>
                <a:latin typeface="Arial" pitchFamily="34" charset="0"/>
                <a:cs typeface="Arial" pitchFamily="34" charset="0"/>
              </a:rPr>
              <a:t>… Professor Ling said in her opening remarks: “I apologise to Monica, and anyone of you who has felt unsafe on campus.”</a:t>
            </a:r>
            <a:endParaRPr lang="en-US" dirty="0">
              <a:solidFill>
                <a:schemeClr val="tx1">
                  <a:lumMod val="75000"/>
                  <a:lumOff val="25000"/>
                </a:schemeClr>
              </a:solidFill>
              <a:latin typeface="Arial" pitchFamily="34" charset="0"/>
              <a:cs typeface="Arial" pitchFamily="34" charset="0"/>
            </a:endParaRPr>
          </a:p>
        </p:txBody>
      </p:sp>
      <p:grpSp>
        <p:nvGrpSpPr>
          <p:cNvPr id="10" name="Group 18"/>
          <p:cNvGrpSpPr/>
          <p:nvPr/>
        </p:nvGrpSpPr>
        <p:grpSpPr>
          <a:xfrm>
            <a:off x="278459" y="2402656"/>
            <a:ext cx="2617141" cy="1280815"/>
            <a:chOff x="-1309419" y="1785926"/>
            <a:chExt cx="2617823" cy="1281148"/>
          </a:xfrm>
        </p:grpSpPr>
        <p:sp>
          <p:nvSpPr>
            <p:cNvPr id="4" name="Oval 3"/>
            <p:cNvSpPr/>
            <p:nvPr/>
          </p:nvSpPr>
          <p:spPr>
            <a:xfrm>
              <a:off x="-1309419" y="2443619"/>
              <a:ext cx="623455" cy="623455"/>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399" dirty="0">
                  <a:solidFill>
                    <a:schemeClr val="tx2"/>
                  </a:solidFill>
                  <a:latin typeface="Arial" panose="020B0604020202020204" pitchFamily="34" charset="0"/>
                  <a:cs typeface="Arial" panose="020B0604020202020204" pitchFamily="34" charset="0"/>
                </a:rPr>
                <a:t>A</a:t>
              </a:r>
            </a:p>
          </p:txBody>
        </p:sp>
        <p:sp>
          <p:nvSpPr>
            <p:cNvPr id="8" name="TextBox 7"/>
            <p:cNvSpPr txBox="1"/>
            <p:nvPr/>
          </p:nvSpPr>
          <p:spPr>
            <a:xfrm>
              <a:off x="1123625" y="1785926"/>
              <a:ext cx="184779" cy="369300"/>
            </a:xfrm>
            <a:prstGeom prst="rect">
              <a:avLst/>
            </a:prstGeom>
            <a:noFill/>
          </p:spPr>
          <p:txBody>
            <a:bodyPr wrap="none" rtlCol="0">
              <a:spAutoFit/>
            </a:bodyPr>
            <a:lstStyle/>
            <a:p>
              <a:endParaRPr lang="en-US" sz="1799" dirty="0">
                <a:solidFill>
                  <a:schemeClr val="tx1">
                    <a:lumMod val="75000"/>
                    <a:lumOff val="25000"/>
                  </a:schemeClr>
                </a:solidFill>
                <a:latin typeface="Arial" pitchFamily="34" charset="0"/>
                <a:cs typeface="Arial" pitchFamily="34" charset="0"/>
              </a:endParaRPr>
            </a:p>
          </p:txBody>
        </p:sp>
      </p:grpSp>
      <p:sp>
        <p:nvSpPr>
          <p:cNvPr id="2" name="Rectangle 1">
            <a:extLst>
              <a:ext uri="{FF2B5EF4-FFF2-40B4-BE49-F238E27FC236}">
                <a16:creationId xmlns:a16="http://schemas.microsoft.com/office/drawing/2014/main" id="{66ECD415-37B3-4128-9422-C6860D0907B2}"/>
              </a:ext>
            </a:extLst>
          </p:cNvPr>
          <p:cNvSpPr/>
          <p:nvPr/>
        </p:nvSpPr>
        <p:spPr>
          <a:xfrm>
            <a:off x="6871693" y="3785542"/>
            <a:ext cx="4548452" cy="329258"/>
          </a:xfrm>
          <a:prstGeom prst="rect">
            <a:avLst/>
          </a:prstGeom>
          <a:solidFill>
            <a:srgbClr val="FF0000">
              <a:tint val="66000"/>
              <a:satMod val="160000"/>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dirty="0"/>
          </a:p>
        </p:txBody>
      </p:sp>
      <p:sp>
        <p:nvSpPr>
          <p:cNvPr id="5" name="Slide Number Placeholder 4">
            <a:extLst>
              <a:ext uri="{FF2B5EF4-FFF2-40B4-BE49-F238E27FC236}">
                <a16:creationId xmlns:a16="http://schemas.microsoft.com/office/drawing/2014/main" id="{B53C351E-98C9-4B4E-896F-275D28E32832}"/>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a:t>
            </a:fld>
            <a:endParaRPr lang="en-US">
              <a:solidFill>
                <a:prstClr val="black">
                  <a:tint val="75000"/>
                </a:prstClr>
              </a:solidFill>
            </a:endParaRPr>
          </a:p>
        </p:txBody>
      </p:sp>
      <p:sp>
        <p:nvSpPr>
          <p:cNvPr id="16" name="Oval 15">
            <a:extLst>
              <a:ext uri="{FF2B5EF4-FFF2-40B4-BE49-F238E27FC236}">
                <a16:creationId xmlns:a16="http://schemas.microsoft.com/office/drawing/2014/main" id="{E43888E2-67C6-4A50-B812-AC7575D48285}"/>
              </a:ext>
            </a:extLst>
          </p:cNvPr>
          <p:cNvSpPr/>
          <p:nvPr/>
        </p:nvSpPr>
        <p:spPr>
          <a:xfrm>
            <a:off x="6549608" y="2981884"/>
            <a:ext cx="5472328" cy="33833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831434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2"/>
                                        </p:tgtEl>
                                        <p:attrNameLst>
                                          <p:attrName>style.visibility</p:attrName>
                                        </p:attrNameLst>
                                      </p:cBhvr>
                                      <p:to>
                                        <p:strVal val="visible"/>
                                      </p:to>
                                    </p:set>
                                    <p:animEffect transition="in" filter="fade">
                                      <p:cBhvr>
                                        <p:cTn id="13" dur="500"/>
                                        <p:tgtEl>
                                          <p:spTgt spid="42"/>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2"/>
                                        </p:tgtEl>
                                        <p:attrNameLst>
                                          <p:attrName>style.visibility</p:attrName>
                                        </p:attrNameLst>
                                      </p:cBhvr>
                                      <p:to>
                                        <p:strVal val="visible"/>
                                      </p:to>
                                    </p:set>
                                    <p:animEffect transition="in" filter="fade">
                                      <p:cBhvr>
                                        <p:cTn id="16" dur="500"/>
                                        <p:tgtEl>
                                          <p:spTgt spid="52"/>
                                        </p:tgtEl>
                                      </p:cBhvr>
                                    </p:animEffect>
                                  </p:childTnLst>
                                </p:cTn>
                              </p:par>
                              <p:par>
                                <p:cTn id="17" presetID="10"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par>
                                <p:cTn id="20" presetID="10" presetClass="entr" presetSubtype="0" fill="hold" nodeType="withEffect">
                                  <p:stCondLst>
                                    <p:cond delay="0"/>
                                  </p:stCondLst>
                                  <p:childTnLst>
                                    <p:set>
                                      <p:cBhvr>
                                        <p:cTn id="21" dur="1" fill="hold">
                                          <p:stCondLst>
                                            <p:cond delay="0"/>
                                          </p:stCondLst>
                                        </p:cTn>
                                        <p:tgtEl>
                                          <p:spTgt spid="33"/>
                                        </p:tgtEl>
                                        <p:attrNameLst>
                                          <p:attrName>style.visibility</p:attrName>
                                        </p:attrNameLst>
                                      </p:cBhvr>
                                      <p:to>
                                        <p:strVal val="visible"/>
                                      </p:to>
                                    </p:set>
                                    <p:animEffect transition="in" filter="fade">
                                      <p:cBhvr>
                                        <p:cTn id="22" dur="500"/>
                                        <p:tgtEl>
                                          <p:spTgt spid="33"/>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1" grpId="0"/>
      <p:bldP spid="42" grpId="0" animBg="1"/>
      <p:bldP spid="52" grpId="0"/>
      <p:bldP spid="2" grpId="0" animBg="1"/>
      <p:bldP spid="16" grpId="0" animBg="1"/>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07" name="Group 106"/>
          <p:cNvGrpSpPr/>
          <p:nvPr/>
        </p:nvGrpSpPr>
        <p:grpSpPr>
          <a:xfrm>
            <a:off x="381000" y="1366961"/>
            <a:ext cx="10172345" cy="1121796"/>
            <a:chOff x="4113734" y="1462930"/>
            <a:chExt cx="10174994" cy="1122088"/>
          </a:xfrm>
        </p:grpSpPr>
        <p:sp>
          <p:nvSpPr>
            <p:cNvPr id="4" name="Rectangle 3"/>
            <p:cNvSpPr/>
            <p:nvPr/>
          </p:nvSpPr>
          <p:spPr>
            <a:xfrm>
              <a:off x="4690885" y="1471730"/>
              <a:ext cx="6465957" cy="110448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13" name="TextBox 12"/>
            <p:cNvSpPr txBox="1"/>
            <p:nvPr/>
          </p:nvSpPr>
          <p:spPr>
            <a:xfrm>
              <a:off x="5371715" y="1620010"/>
              <a:ext cx="8917013" cy="461657"/>
            </a:xfrm>
            <a:prstGeom prst="rect">
              <a:avLst/>
            </a:prstGeom>
            <a:noFill/>
          </p:spPr>
          <p:txBody>
            <a:bodyPr wrap="square" rtlCol="0" anchor="ctr">
              <a:spAutoFit/>
            </a:bodyPr>
            <a:lstStyle/>
            <a:p>
              <a:r>
                <a:rPr lang="en-SG" sz="2399" dirty="0"/>
                <a:t>"North </a:t>
              </a:r>
              <a:r>
                <a:rPr lang="en-SG" sz="2399" dirty="0" err="1"/>
                <a:t>korea</a:t>
              </a:r>
              <a:r>
                <a:rPr lang="en-SG" sz="2399" dirty="0"/>
                <a:t> is testing out missiles on </a:t>
              </a:r>
              <a:r>
                <a:rPr lang="en-SG" sz="2399" dirty="0" err="1"/>
                <a:t>americans</a:t>
              </a:r>
              <a:r>
                <a:rPr lang="en-SG" sz="2399" dirty="0"/>
                <a:t> living overseas.“</a:t>
              </a:r>
            </a:p>
          </p:txBody>
        </p:sp>
        <p:sp>
          <p:nvSpPr>
            <p:cNvPr id="103" name="Oval 102"/>
            <p:cNvSpPr>
              <a:spLocks noChangeAspect="1"/>
            </p:cNvSpPr>
            <p:nvPr/>
          </p:nvSpPr>
          <p:spPr>
            <a:xfrm>
              <a:off x="4113734" y="1462930"/>
              <a:ext cx="1122088" cy="1122088"/>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dirty="0">
                  <a:solidFill>
                    <a:schemeClr val="bg1"/>
                  </a:solidFill>
                  <a:latin typeface="Arial" pitchFamily="34" charset="0"/>
                  <a:cs typeface="Arial" pitchFamily="34" charset="0"/>
                </a:rPr>
                <a:t>1</a:t>
              </a:r>
            </a:p>
          </p:txBody>
        </p:sp>
      </p:grpSp>
      <p:grpSp>
        <p:nvGrpSpPr>
          <p:cNvPr id="6" name="Group 5"/>
          <p:cNvGrpSpPr/>
          <p:nvPr/>
        </p:nvGrpSpPr>
        <p:grpSpPr>
          <a:xfrm>
            <a:off x="363354" y="3162997"/>
            <a:ext cx="9542646" cy="1129014"/>
            <a:chOff x="4878898" y="3243971"/>
            <a:chExt cx="9542646" cy="1129014"/>
          </a:xfrm>
        </p:grpSpPr>
        <p:sp>
          <p:nvSpPr>
            <p:cNvPr id="19" name="Rectangle 18"/>
            <p:cNvSpPr/>
            <p:nvPr/>
          </p:nvSpPr>
          <p:spPr>
            <a:xfrm>
              <a:off x="5447627" y="3268786"/>
              <a:ext cx="6464271" cy="110419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21" name="TextBox 20"/>
            <p:cNvSpPr txBox="1"/>
            <p:nvPr/>
          </p:nvSpPr>
          <p:spPr>
            <a:xfrm>
              <a:off x="6374398" y="3433774"/>
              <a:ext cx="8047146" cy="461537"/>
            </a:xfrm>
            <a:prstGeom prst="rect">
              <a:avLst/>
            </a:prstGeom>
            <a:noFill/>
          </p:spPr>
          <p:txBody>
            <a:bodyPr wrap="square" rtlCol="0" anchor="ctr">
              <a:spAutoFit/>
            </a:bodyPr>
            <a:lstStyle/>
            <a:p>
              <a:r>
                <a:rPr lang="en-SG" sz="2399" dirty="0"/>
                <a:t>"The chemicals in the water is turning the freaking frogs gay.“</a:t>
              </a:r>
            </a:p>
          </p:txBody>
        </p:sp>
        <p:sp>
          <p:nvSpPr>
            <p:cNvPr id="105" name="Oval 104"/>
            <p:cNvSpPr>
              <a:spLocks noChangeAspect="1"/>
            </p:cNvSpPr>
            <p:nvPr/>
          </p:nvSpPr>
          <p:spPr>
            <a:xfrm>
              <a:off x="4878898" y="3243971"/>
              <a:ext cx="1121795" cy="1121795"/>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a:solidFill>
                    <a:schemeClr val="bg1"/>
                  </a:solidFill>
                  <a:latin typeface="Arial" pitchFamily="34" charset="0"/>
                  <a:cs typeface="Arial" pitchFamily="34" charset="0"/>
                </a:rPr>
                <a:t>2</a:t>
              </a:r>
            </a:p>
          </p:txBody>
        </p:sp>
      </p:grpSp>
      <p:grpSp>
        <p:nvGrpSpPr>
          <p:cNvPr id="7" name="Group 6"/>
          <p:cNvGrpSpPr/>
          <p:nvPr/>
        </p:nvGrpSpPr>
        <p:grpSpPr>
          <a:xfrm>
            <a:off x="439558" y="5067997"/>
            <a:ext cx="10014119" cy="1125634"/>
            <a:chOff x="4097345" y="5014193"/>
            <a:chExt cx="10014119" cy="1125634"/>
          </a:xfrm>
        </p:grpSpPr>
        <p:sp>
          <p:nvSpPr>
            <p:cNvPr id="112" name="Rectangle 111"/>
            <p:cNvSpPr/>
            <p:nvPr/>
          </p:nvSpPr>
          <p:spPr>
            <a:xfrm>
              <a:off x="4666071" y="5035626"/>
              <a:ext cx="6464272" cy="1104201"/>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113" name="TextBox 112"/>
            <p:cNvSpPr txBox="1"/>
            <p:nvPr/>
          </p:nvSpPr>
          <p:spPr>
            <a:xfrm>
              <a:off x="5493176" y="5143933"/>
              <a:ext cx="8618288" cy="461537"/>
            </a:xfrm>
            <a:prstGeom prst="rect">
              <a:avLst/>
            </a:prstGeom>
            <a:noFill/>
          </p:spPr>
          <p:txBody>
            <a:bodyPr wrap="square" rtlCol="0" anchor="ctr">
              <a:spAutoFit/>
            </a:bodyPr>
            <a:lstStyle/>
            <a:p>
              <a:r>
                <a:rPr lang="en-SG" sz="2399" dirty="0"/>
                <a:t>"Lee Hsien Loong is the greatest Prime Minister of all time period.“</a:t>
              </a:r>
            </a:p>
          </p:txBody>
        </p:sp>
        <p:sp>
          <p:nvSpPr>
            <p:cNvPr id="114" name="Oval 113"/>
            <p:cNvSpPr>
              <a:spLocks noChangeAspect="1"/>
            </p:cNvSpPr>
            <p:nvPr/>
          </p:nvSpPr>
          <p:spPr>
            <a:xfrm>
              <a:off x="4097345" y="5014193"/>
              <a:ext cx="1121795" cy="1121795"/>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a:solidFill>
                    <a:schemeClr val="bg1"/>
                  </a:solidFill>
                  <a:latin typeface="Arial" pitchFamily="34" charset="0"/>
                  <a:cs typeface="Arial" pitchFamily="34" charset="0"/>
                </a:rPr>
                <a:t>3</a:t>
              </a:r>
            </a:p>
          </p:txBody>
        </p:sp>
      </p:grpSp>
      <p:sp>
        <p:nvSpPr>
          <p:cNvPr id="172" name="TextBox 171">
            <a:extLst>
              <a:ext uri="{FF2B5EF4-FFF2-40B4-BE49-F238E27FC236}">
                <a16:creationId xmlns:a16="http://schemas.microsoft.com/office/drawing/2014/main" id="{5016967E-21B7-4095-8BA2-DEB07B0D1425}"/>
              </a:ext>
            </a:extLst>
          </p:cNvPr>
          <p:cNvSpPr txBox="1"/>
          <p:nvPr/>
        </p:nvSpPr>
        <p:spPr>
          <a:xfrm>
            <a:off x="612392" y="206514"/>
            <a:ext cx="10907439" cy="707886"/>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Predictions</a:t>
            </a:r>
          </a:p>
        </p:txBody>
      </p:sp>
      <p:grpSp>
        <p:nvGrpSpPr>
          <p:cNvPr id="194" name="Group 193">
            <a:extLst>
              <a:ext uri="{FF2B5EF4-FFF2-40B4-BE49-F238E27FC236}">
                <a16:creationId xmlns:a16="http://schemas.microsoft.com/office/drawing/2014/main" id="{53608937-02D5-480B-9A89-5D9DC13769D2}"/>
              </a:ext>
            </a:extLst>
          </p:cNvPr>
          <p:cNvGrpSpPr/>
          <p:nvPr/>
        </p:nvGrpSpPr>
        <p:grpSpPr>
          <a:xfrm>
            <a:off x="10471272" y="1325681"/>
            <a:ext cx="855587" cy="1104203"/>
            <a:chOff x="1903412" y="1676400"/>
            <a:chExt cx="1776606" cy="2835299"/>
          </a:xfrm>
        </p:grpSpPr>
        <p:sp>
          <p:nvSpPr>
            <p:cNvPr id="195" name="Freeform 7">
              <a:extLst>
                <a:ext uri="{FF2B5EF4-FFF2-40B4-BE49-F238E27FC236}">
                  <a16:creationId xmlns:a16="http://schemas.microsoft.com/office/drawing/2014/main" id="{600FABBA-DE54-44F8-9EEC-F58019AB7514}"/>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6" name="Freeform 8">
              <a:extLst>
                <a:ext uri="{FF2B5EF4-FFF2-40B4-BE49-F238E27FC236}">
                  <a16:creationId xmlns:a16="http://schemas.microsoft.com/office/drawing/2014/main" id="{06D3860A-F438-4A53-9A49-85F56827DB4E}"/>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7" name="Freeform 24">
              <a:extLst>
                <a:ext uri="{FF2B5EF4-FFF2-40B4-BE49-F238E27FC236}">
                  <a16:creationId xmlns:a16="http://schemas.microsoft.com/office/drawing/2014/main" id="{CC24D0BD-3601-412A-B722-F776488248AF}"/>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8" name="Freeform 25">
              <a:extLst>
                <a:ext uri="{FF2B5EF4-FFF2-40B4-BE49-F238E27FC236}">
                  <a16:creationId xmlns:a16="http://schemas.microsoft.com/office/drawing/2014/main" id="{779B5F2A-A6A4-47B3-9F48-E1338ED52CAC}"/>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9" name="Freeform 26">
              <a:extLst>
                <a:ext uri="{FF2B5EF4-FFF2-40B4-BE49-F238E27FC236}">
                  <a16:creationId xmlns:a16="http://schemas.microsoft.com/office/drawing/2014/main" id="{12EEA951-2CF6-4EFC-9B0C-E42069CB4B65}"/>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0" name="Freeform 27">
              <a:extLst>
                <a:ext uri="{FF2B5EF4-FFF2-40B4-BE49-F238E27FC236}">
                  <a16:creationId xmlns:a16="http://schemas.microsoft.com/office/drawing/2014/main" id="{3A86154A-3ED5-47B5-B909-8A49FE21495F}"/>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1" name="Freeform 28">
              <a:extLst>
                <a:ext uri="{FF2B5EF4-FFF2-40B4-BE49-F238E27FC236}">
                  <a16:creationId xmlns:a16="http://schemas.microsoft.com/office/drawing/2014/main" id="{273D6C3C-43F9-4E95-AF22-F43AE4AEB6A9}"/>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2" name="Freeform 29">
              <a:extLst>
                <a:ext uri="{FF2B5EF4-FFF2-40B4-BE49-F238E27FC236}">
                  <a16:creationId xmlns:a16="http://schemas.microsoft.com/office/drawing/2014/main" id="{AC4F72B0-7F8F-41B2-A007-297611B3D4FF}"/>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03" name="Group 202">
              <a:extLst>
                <a:ext uri="{FF2B5EF4-FFF2-40B4-BE49-F238E27FC236}">
                  <a16:creationId xmlns:a16="http://schemas.microsoft.com/office/drawing/2014/main" id="{B43B44AB-2E13-4BA4-9A0A-931E8C4207E0}"/>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212" name="Freeform 17">
                <a:extLst>
                  <a:ext uri="{FF2B5EF4-FFF2-40B4-BE49-F238E27FC236}">
                    <a16:creationId xmlns:a16="http://schemas.microsoft.com/office/drawing/2014/main" id="{A136FA70-55DA-4C45-A1C1-FFA9405E4DAB}"/>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3" name="Freeform 18">
                <a:extLst>
                  <a:ext uri="{FF2B5EF4-FFF2-40B4-BE49-F238E27FC236}">
                    <a16:creationId xmlns:a16="http://schemas.microsoft.com/office/drawing/2014/main" id="{48CD236B-BE3A-4BEB-B2FF-8B9B64ED1A8E}"/>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4" name="Oval 213">
                <a:extLst>
                  <a:ext uri="{FF2B5EF4-FFF2-40B4-BE49-F238E27FC236}">
                    <a16:creationId xmlns:a16="http://schemas.microsoft.com/office/drawing/2014/main" id="{12E5A08B-1A1B-450C-B47E-BF7DB08FCF46}"/>
                  </a:ext>
                </a:extLst>
              </p:cNvPr>
              <p:cNvSpPr/>
              <p:nvPr/>
            </p:nvSpPr>
            <p:spPr>
              <a:xfrm>
                <a:off x="5773858" y="1719807"/>
                <a:ext cx="648976" cy="66195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04" name="Group 203">
              <a:extLst>
                <a:ext uri="{FF2B5EF4-FFF2-40B4-BE49-F238E27FC236}">
                  <a16:creationId xmlns:a16="http://schemas.microsoft.com/office/drawing/2014/main" id="{38582B92-5268-4D54-98EF-DDEE582019AC}"/>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209" name="Freeform 13">
                <a:extLst>
                  <a:ext uri="{FF2B5EF4-FFF2-40B4-BE49-F238E27FC236}">
                    <a16:creationId xmlns:a16="http://schemas.microsoft.com/office/drawing/2014/main" id="{A49C146F-A150-47CA-9338-628CDE559D86}"/>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0" name="Freeform 14">
                <a:extLst>
                  <a:ext uri="{FF2B5EF4-FFF2-40B4-BE49-F238E27FC236}">
                    <a16:creationId xmlns:a16="http://schemas.microsoft.com/office/drawing/2014/main" id="{BA2F6636-5195-4A7C-8D55-A991E37561DC}"/>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1" name="Oval 210">
                <a:extLst>
                  <a:ext uri="{FF2B5EF4-FFF2-40B4-BE49-F238E27FC236}">
                    <a16:creationId xmlns:a16="http://schemas.microsoft.com/office/drawing/2014/main" id="{198F0B21-ABF6-41CD-AFE4-CDDF98B9D09F}"/>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05" name="Group 204">
              <a:extLst>
                <a:ext uri="{FF2B5EF4-FFF2-40B4-BE49-F238E27FC236}">
                  <a16:creationId xmlns:a16="http://schemas.microsoft.com/office/drawing/2014/main" id="{E84C8177-0FB1-4D07-841D-C036486DE54B}"/>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206" name="Freeform 9">
                <a:extLst>
                  <a:ext uri="{FF2B5EF4-FFF2-40B4-BE49-F238E27FC236}">
                    <a16:creationId xmlns:a16="http://schemas.microsoft.com/office/drawing/2014/main" id="{091054F6-8C42-4C00-960F-417929586219}"/>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7" name="Freeform 12">
                <a:extLst>
                  <a:ext uri="{FF2B5EF4-FFF2-40B4-BE49-F238E27FC236}">
                    <a16:creationId xmlns:a16="http://schemas.microsoft.com/office/drawing/2014/main" id="{BAEB1237-9FAB-4ED1-BE82-87961049FC08}"/>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8" name="Oval 207">
                <a:extLst>
                  <a:ext uri="{FF2B5EF4-FFF2-40B4-BE49-F238E27FC236}">
                    <a16:creationId xmlns:a16="http://schemas.microsoft.com/office/drawing/2014/main" id="{E8A15DA4-0DBF-43D4-90CE-DBD9E72DAD5E}"/>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215" name="Group 214">
            <a:extLst>
              <a:ext uri="{FF2B5EF4-FFF2-40B4-BE49-F238E27FC236}">
                <a16:creationId xmlns:a16="http://schemas.microsoft.com/office/drawing/2014/main" id="{CA781736-9063-4AAA-8E8A-CE1C686EF228}"/>
              </a:ext>
            </a:extLst>
          </p:cNvPr>
          <p:cNvGrpSpPr/>
          <p:nvPr/>
        </p:nvGrpSpPr>
        <p:grpSpPr>
          <a:xfrm>
            <a:off x="10471272" y="3200400"/>
            <a:ext cx="855587" cy="1115603"/>
            <a:chOff x="1903412" y="1676400"/>
            <a:chExt cx="1776606" cy="2835299"/>
          </a:xfrm>
        </p:grpSpPr>
        <p:sp>
          <p:nvSpPr>
            <p:cNvPr id="216" name="Freeform 7">
              <a:extLst>
                <a:ext uri="{FF2B5EF4-FFF2-40B4-BE49-F238E27FC236}">
                  <a16:creationId xmlns:a16="http://schemas.microsoft.com/office/drawing/2014/main" id="{41C045B7-FA29-463C-9A02-7F5361A239CD}"/>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7" name="Freeform 8">
              <a:extLst>
                <a:ext uri="{FF2B5EF4-FFF2-40B4-BE49-F238E27FC236}">
                  <a16:creationId xmlns:a16="http://schemas.microsoft.com/office/drawing/2014/main" id="{A7A75479-56C7-4844-B1B0-D8579DB09002}"/>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8" name="Freeform 24">
              <a:extLst>
                <a:ext uri="{FF2B5EF4-FFF2-40B4-BE49-F238E27FC236}">
                  <a16:creationId xmlns:a16="http://schemas.microsoft.com/office/drawing/2014/main" id="{EF11EC38-B427-436A-AD25-1C1AB97146DD}"/>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9" name="Freeform 25">
              <a:extLst>
                <a:ext uri="{FF2B5EF4-FFF2-40B4-BE49-F238E27FC236}">
                  <a16:creationId xmlns:a16="http://schemas.microsoft.com/office/drawing/2014/main" id="{23093657-A68E-4FF5-A23D-C904570673DC}"/>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0" name="Freeform 26">
              <a:extLst>
                <a:ext uri="{FF2B5EF4-FFF2-40B4-BE49-F238E27FC236}">
                  <a16:creationId xmlns:a16="http://schemas.microsoft.com/office/drawing/2014/main" id="{3E47896F-D543-41C0-A03A-A83A629918CF}"/>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1" name="Freeform 27">
              <a:extLst>
                <a:ext uri="{FF2B5EF4-FFF2-40B4-BE49-F238E27FC236}">
                  <a16:creationId xmlns:a16="http://schemas.microsoft.com/office/drawing/2014/main" id="{D65D043C-0356-4744-90B5-FED3BA610FA7}"/>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2" name="Freeform 28">
              <a:extLst>
                <a:ext uri="{FF2B5EF4-FFF2-40B4-BE49-F238E27FC236}">
                  <a16:creationId xmlns:a16="http://schemas.microsoft.com/office/drawing/2014/main" id="{F177E8DD-BA82-4CD3-BC58-AB4A01DAAC11}"/>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3" name="Freeform 29">
              <a:extLst>
                <a:ext uri="{FF2B5EF4-FFF2-40B4-BE49-F238E27FC236}">
                  <a16:creationId xmlns:a16="http://schemas.microsoft.com/office/drawing/2014/main" id="{82CE3D68-0698-4852-A543-BBADA44AE39B}"/>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24" name="Group 223">
              <a:extLst>
                <a:ext uri="{FF2B5EF4-FFF2-40B4-BE49-F238E27FC236}">
                  <a16:creationId xmlns:a16="http://schemas.microsoft.com/office/drawing/2014/main" id="{CD407A0C-5847-4495-8799-195482C3B28E}"/>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233" name="Freeform 17">
                <a:extLst>
                  <a:ext uri="{FF2B5EF4-FFF2-40B4-BE49-F238E27FC236}">
                    <a16:creationId xmlns:a16="http://schemas.microsoft.com/office/drawing/2014/main" id="{E83CFFC1-DA6B-4F1A-A061-40CFD4F36599}"/>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4" name="Freeform 18">
                <a:extLst>
                  <a:ext uri="{FF2B5EF4-FFF2-40B4-BE49-F238E27FC236}">
                    <a16:creationId xmlns:a16="http://schemas.microsoft.com/office/drawing/2014/main" id="{552BEA8F-A5CD-4067-A03D-E5F296AE72CD}"/>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5" name="Oval 234">
                <a:extLst>
                  <a:ext uri="{FF2B5EF4-FFF2-40B4-BE49-F238E27FC236}">
                    <a16:creationId xmlns:a16="http://schemas.microsoft.com/office/drawing/2014/main" id="{F6D92480-7EDD-426C-BA53-F797D40888C6}"/>
                  </a:ext>
                </a:extLst>
              </p:cNvPr>
              <p:cNvSpPr/>
              <p:nvPr/>
            </p:nvSpPr>
            <p:spPr>
              <a:xfrm>
                <a:off x="5773858" y="1719807"/>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25" name="Group 224">
              <a:extLst>
                <a:ext uri="{FF2B5EF4-FFF2-40B4-BE49-F238E27FC236}">
                  <a16:creationId xmlns:a16="http://schemas.microsoft.com/office/drawing/2014/main" id="{03193004-0782-4C2D-83AE-F7E8A17D218A}"/>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230" name="Freeform 13">
                <a:extLst>
                  <a:ext uri="{FF2B5EF4-FFF2-40B4-BE49-F238E27FC236}">
                    <a16:creationId xmlns:a16="http://schemas.microsoft.com/office/drawing/2014/main" id="{5EBFCC65-17B6-4386-A783-20D6BF5DD011}"/>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8E512"/>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1" name="Freeform 14">
                <a:extLst>
                  <a:ext uri="{FF2B5EF4-FFF2-40B4-BE49-F238E27FC236}">
                    <a16:creationId xmlns:a16="http://schemas.microsoft.com/office/drawing/2014/main" id="{DAF7FC32-F153-4FAC-B0A5-B0B5004A37A1}"/>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2" name="Oval 231">
                <a:extLst>
                  <a:ext uri="{FF2B5EF4-FFF2-40B4-BE49-F238E27FC236}">
                    <a16:creationId xmlns:a16="http://schemas.microsoft.com/office/drawing/2014/main" id="{E2D9A972-16F9-4CC4-A3DF-34727455C145}"/>
                  </a:ext>
                </a:extLst>
              </p:cNvPr>
              <p:cNvSpPr/>
              <p:nvPr/>
            </p:nvSpPr>
            <p:spPr>
              <a:xfrm>
                <a:off x="5773858" y="2623190"/>
                <a:ext cx="648976" cy="661956"/>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26" name="Group 225">
              <a:extLst>
                <a:ext uri="{FF2B5EF4-FFF2-40B4-BE49-F238E27FC236}">
                  <a16:creationId xmlns:a16="http://schemas.microsoft.com/office/drawing/2014/main" id="{C75937E1-2B93-4F60-8E6A-EE72BEC2C013}"/>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227" name="Freeform 9">
                <a:extLst>
                  <a:ext uri="{FF2B5EF4-FFF2-40B4-BE49-F238E27FC236}">
                    <a16:creationId xmlns:a16="http://schemas.microsoft.com/office/drawing/2014/main" id="{8EC6372C-4925-4839-8CD2-ADD0D3999A30}"/>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8" name="Freeform 12">
                <a:extLst>
                  <a:ext uri="{FF2B5EF4-FFF2-40B4-BE49-F238E27FC236}">
                    <a16:creationId xmlns:a16="http://schemas.microsoft.com/office/drawing/2014/main" id="{3E2BDE03-1C29-471D-AA9B-730FC5301CF1}"/>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9" name="Oval 228">
                <a:extLst>
                  <a:ext uri="{FF2B5EF4-FFF2-40B4-BE49-F238E27FC236}">
                    <a16:creationId xmlns:a16="http://schemas.microsoft.com/office/drawing/2014/main" id="{1F72C94D-B7C9-4CFC-B2E2-E6144372BF9C}"/>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236" name="Group 235">
            <a:extLst>
              <a:ext uri="{FF2B5EF4-FFF2-40B4-BE49-F238E27FC236}">
                <a16:creationId xmlns:a16="http://schemas.microsoft.com/office/drawing/2014/main" id="{BBE81639-32EE-41D0-B01E-A0DA33A5CC59}"/>
              </a:ext>
            </a:extLst>
          </p:cNvPr>
          <p:cNvGrpSpPr/>
          <p:nvPr/>
        </p:nvGrpSpPr>
        <p:grpSpPr>
          <a:xfrm>
            <a:off x="10473459" y="5144197"/>
            <a:ext cx="855587" cy="1104203"/>
            <a:chOff x="1903412" y="1676400"/>
            <a:chExt cx="1776606" cy="2835299"/>
          </a:xfrm>
        </p:grpSpPr>
        <p:sp>
          <p:nvSpPr>
            <p:cNvPr id="237" name="Freeform 7">
              <a:extLst>
                <a:ext uri="{FF2B5EF4-FFF2-40B4-BE49-F238E27FC236}">
                  <a16:creationId xmlns:a16="http://schemas.microsoft.com/office/drawing/2014/main" id="{A7D41CA8-2257-4A39-90F0-8506B45CE744}"/>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8" name="Freeform 8">
              <a:extLst>
                <a:ext uri="{FF2B5EF4-FFF2-40B4-BE49-F238E27FC236}">
                  <a16:creationId xmlns:a16="http://schemas.microsoft.com/office/drawing/2014/main" id="{E8D278BC-5FAC-4075-961A-B3E01259C9AE}"/>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9" name="Freeform 24">
              <a:extLst>
                <a:ext uri="{FF2B5EF4-FFF2-40B4-BE49-F238E27FC236}">
                  <a16:creationId xmlns:a16="http://schemas.microsoft.com/office/drawing/2014/main" id="{0E056482-F688-44A4-AB09-D9C9602CE9EF}"/>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0" name="Freeform 25">
              <a:extLst>
                <a:ext uri="{FF2B5EF4-FFF2-40B4-BE49-F238E27FC236}">
                  <a16:creationId xmlns:a16="http://schemas.microsoft.com/office/drawing/2014/main" id="{E5F55806-22DA-4297-B037-AC9F9B5EC81E}"/>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1" name="Freeform 26">
              <a:extLst>
                <a:ext uri="{FF2B5EF4-FFF2-40B4-BE49-F238E27FC236}">
                  <a16:creationId xmlns:a16="http://schemas.microsoft.com/office/drawing/2014/main" id="{79D05188-789E-4AB1-A2D0-EAC47F3AB501}"/>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2" name="Freeform 27">
              <a:extLst>
                <a:ext uri="{FF2B5EF4-FFF2-40B4-BE49-F238E27FC236}">
                  <a16:creationId xmlns:a16="http://schemas.microsoft.com/office/drawing/2014/main" id="{5A51FD97-694B-44D3-80FD-41C70660B2A7}"/>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3" name="Freeform 28">
              <a:extLst>
                <a:ext uri="{FF2B5EF4-FFF2-40B4-BE49-F238E27FC236}">
                  <a16:creationId xmlns:a16="http://schemas.microsoft.com/office/drawing/2014/main" id="{E9381FB4-6E9B-41B9-AC2F-535739549C61}"/>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4" name="Freeform 29">
              <a:extLst>
                <a:ext uri="{FF2B5EF4-FFF2-40B4-BE49-F238E27FC236}">
                  <a16:creationId xmlns:a16="http://schemas.microsoft.com/office/drawing/2014/main" id="{E3473690-7512-4573-831E-F563C4A97CF6}"/>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45" name="Group 244">
              <a:extLst>
                <a:ext uri="{FF2B5EF4-FFF2-40B4-BE49-F238E27FC236}">
                  <a16:creationId xmlns:a16="http://schemas.microsoft.com/office/drawing/2014/main" id="{D86149C7-7618-4250-9AE1-305FF915053D}"/>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254" name="Freeform 17">
                <a:extLst>
                  <a:ext uri="{FF2B5EF4-FFF2-40B4-BE49-F238E27FC236}">
                    <a16:creationId xmlns:a16="http://schemas.microsoft.com/office/drawing/2014/main" id="{109000E4-DC86-49D1-BBC9-D8C79501095F}"/>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5" name="Freeform 18">
                <a:extLst>
                  <a:ext uri="{FF2B5EF4-FFF2-40B4-BE49-F238E27FC236}">
                    <a16:creationId xmlns:a16="http://schemas.microsoft.com/office/drawing/2014/main" id="{5051D24E-E2E7-4AC5-9C7B-F21889A52C25}"/>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6" name="Oval 255">
                <a:extLst>
                  <a:ext uri="{FF2B5EF4-FFF2-40B4-BE49-F238E27FC236}">
                    <a16:creationId xmlns:a16="http://schemas.microsoft.com/office/drawing/2014/main" id="{559EAB35-684B-46D3-95DE-CCA3263A702F}"/>
                  </a:ext>
                </a:extLst>
              </p:cNvPr>
              <p:cNvSpPr/>
              <p:nvPr/>
            </p:nvSpPr>
            <p:spPr>
              <a:xfrm>
                <a:off x="5773858" y="1719807"/>
                <a:ext cx="648976" cy="66195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46" name="Group 245">
              <a:extLst>
                <a:ext uri="{FF2B5EF4-FFF2-40B4-BE49-F238E27FC236}">
                  <a16:creationId xmlns:a16="http://schemas.microsoft.com/office/drawing/2014/main" id="{EA568615-1A2E-49DA-AC08-3BE1B15B3081}"/>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251" name="Freeform 13">
                <a:extLst>
                  <a:ext uri="{FF2B5EF4-FFF2-40B4-BE49-F238E27FC236}">
                    <a16:creationId xmlns:a16="http://schemas.microsoft.com/office/drawing/2014/main" id="{62674DE7-C000-4F19-8D31-4AA53DE3B23B}"/>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2" name="Freeform 14">
                <a:extLst>
                  <a:ext uri="{FF2B5EF4-FFF2-40B4-BE49-F238E27FC236}">
                    <a16:creationId xmlns:a16="http://schemas.microsoft.com/office/drawing/2014/main" id="{7517C1BE-0F1D-491B-BBEA-DA680374868B}"/>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3" name="Oval 252">
                <a:extLst>
                  <a:ext uri="{FF2B5EF4-FFF2-40B4-BE49-F238E27FC236}">
                    <a16:creationId xmlns:a16="http://schemas.microsoft.com/office/drawing/2014/main" id="{79AB4DDC-A9D1-4D98-83A8-3C5F562C4EB6}"/>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47" name="Group 246">
              <a:extLst>
                <a:ext uri="{FF2B5EF4-FFF2-40B4-BE49-F238E27FC236}">
                  <a16:creationId xmlns:a16="http://schemas.microsoft.com/office/drawing/2014/main" id="{FF9ACF95-FBAE-4D6A-B751-9085131236F2}"/>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248" name="Freeform 9">
                <a:extLst>
                  <a:ext uri="{FF2B5EF4-FFF2-40B4-BE49-F238E27FC236}">
                    <a16:creationId xmlns:a16="http://schemas.microsoft.com/office/drawing/2014/main" id="{EDAA22E1-F988-46AC-981E-D5BC7B58FEE0}"/>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9" name="Freeform 12">
                <a:extLst>
                  <a:ext uri="{FF2B5EF4-FFF2-40B4-BE49-F238E27FC236}">
                    <a16:creationId xmlns:a16="http://schemas.microsoft.com/office/drawing/2014/main" id="{67231BE7-6211-4E84-84C3-DC8EA997E2D8}"/>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0" name="Oval 249">
                <a:extLst>
                  <a:ext uri="{FF2B5EF4-FFF2-40B4-BE49-F238E27FC236}">
                    <a16:creationId xmlns:a16="http://schemas.microsoft.com/office/drawing/2014/main" id="{3938D994-8350-47EE-976F-36BE3D96E3E2}"/>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sp>
        <p:nvSpPr>
          <p:cNvPr id="2" name="Slide Number Placeholder 1">
            <a:extLst>
              <a:ext uri="{FF2B5EF4-FFF2-40B4-BE49-F238E27FC236}">
                <a16:creationId xmlns:a16="http://schemas.microsoft.com/office/drawing/2014/main" id="{3D875FE7-7176-4E7A-A1B4-6028362C65C9}"/>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30</a:t>
            </a:fld>
            <a:endParaRPr lang="en-US">
              <a:solidFill>
                <a:prstClr val="black">
                  <a:tint val="75000"/>
                </a:prstClr>
              </a:solidFill>
            </a:endParaRPr>
          </a:p>
        </p:txBody>
      </p:sp>
      <p:sp>
        <p:nvSpPr>
          <p:cNvPr id="3" name="Rectangle 2">
            <a:extLst>
              <a:ext uri="{FF2B5EF4-FFF2-40B4-BE49-F238E27FC236}">
                <a16:creationId xmlns:a16="http://schemas.microsoft.com/office/drawing/2014/main" id="{8C020BD0-A80B-4513-9374-BB81851EDD77}"/>
              </a:ext>
            </a:extLst>
          </p:cNvPr>
          <p:cNvSpPr/>
          <p:nvPr/>
        </p:nvSpPr>
        <p:spPr>
          <a:xfrm>
            <a:off x="1728977" y="1905000"/>
            <a:ext cx="3833037" cy="461537"/>
          </a:xfrm>
          <a:prstGeom prst="rect">
            <a:avLst/>
          </a:prstGeom>
        </p:spPr>
        <p:txBody>
          <a:bodyPr wrap="none">
            <a:spAutoFit/>
          </a:bodyPr>
          <a:lstStyle/>
          <a:p>
            <a:r>
              <a:rPr lang="en-SG" sz="2399" b="1" dirty="0">
                <a:solidFill>
                  <a:schemeClr val="tx2"/>
                </a:solidFill>
              </a:rPr>
              <a:t>Probability that is FAKE: 76%</a:t>
            </a:r>
            <a:endParaRPr lang="en-US" sz="2399" b="1" dirty="0">
              <a:solidFill>
                <a:schemeClr val="tx2"/>
              </a:solidFill>
            </a:endParaRPr>
          </a:p>
        </p:txBody>
      </p:sp>
      <p:sp>
        <p:nvSpPr>
          <p:cNvPr id="5" name="Rectangle 4">
            <a:extLst>
              <a:ext uri="{FF2B5EF4-FFF2-40B4-BE49-F238E27FC236}">
                <a16:creationId xmlns:a16="http://schemas.microsoft.com/office/drawing/2014/main" id="{2BB07013-C9A3-4096-A5A9-B702E217DE03}"/>
              </a:ext>
            </a:extLst>
          </p:cNvPr>
          <p:cNvSpPr/>
          <p:nvPr/>
        </p:nvSpPr>
        <p:spPr>
          <a:xfrm>
            <a:off x="1859798" y="3762075"/>
            <a:ext cx="3833037" cy="461537"/>
          </a:xfrm>
          <a:prstGeom prst="rect">
            <a:avLst/>
          </a:prstGeom>
        </p:spPr>
        <p:txBody>
          <a:bodyPr wrap="none">
            <a:spAutoFit/>
          </a:bodyPr>
          <a:lstStyle/>
          <a:p>
            <a:r>
              <a:rPr lang="en-SG" sz="2399" b="1" dirty="0">
                <a:solidFill>
                  <a:schemeClr val="tx2"/>
                </a:solidFill>
              </a:rPr>
              <a:t>Probability that is FAKE: 52%</a:t>
            </a:r>
            <a:endParaRPr lang="en-US" sz="2399" b="1" dirty="0">
              <a:solidFill>
                <a:schemeClr val="tx2"/>
              </a:solidFill>
            </a:endParaRPr>
          </a:p>
        </p:txBody>
      </p:sp>
      <p:sp>
        <p:nvSpPr>
          <p:cNvPr id="8" name="Rectangle 7">
            <a:extLst>
              <a:ext uri="{FF2B5EF4-FFF2-40B4-BE49-F238E27FC236}">
                <a16:creationId xmlns:a16="http://schemas.microsoft.com/office/drawing/2014/main" id="{7A0BC106-5F0E-4714-B9BB-1DC90C17F98C}"/>
              </a:ext>
            </a:extLst>
          </p:cNvPr>
          <p:cNvSpPr/>
          <p:nvPr/>
        </p:nvSpPr>
        <p:spPr>
          <a:xfrm>
            <a:off x="1903374" y="5628894"/>
            <a:ext cx="3833037" cy="461537"/>
          </a:xfrm>
          <a:prstGeom prst="rect">
            <a:avLst/>
          </a:prstGeom>
        </p:spPr>
        <p:txBody>
          <a:bodyPr wrap="none">
            <a:spAutoFit/>
          </a:bodyPr>
          <a:lstStyle/>
          <a:p>
            <a:r>
              <a:rPr lang="en-SG" sz="2399" b="1" dirty="0">
                <a:solidFill>
                  <a:schemeClr val="tx2"/>
                </a:solidFill>
              </a:rPr>
              <a:t>Probability that is FAKE: 99%</a:t>
            </a:r>
            <a:endParaRPr lang="en-US" sz="2399" b="1" dirty="0">
              <a:solidFill>
                <a:schemeClr val="tx2"/>
              </a:solidFill>
            </a:endParaRPr>
          </a:p>
        </p:txBody>
      </p:sp>
    </p:spTree>
    <p:extLst>
      <p:ext uri="{BB962C8B-B14F-4D97-AF65-F5344CB8AC3E}">
        <p14:creationId xmlns:p14="http://schemas.microsoft.com/office/powerpoint/2010/main" val="1851894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7"/>
                                        </p:tgtEl>
                                        <p:attrNameLst>
                                          <p:attrName>style.visibility</p:attrName>
                                        </p:attrNameLst>
                                      </p:cBhvr>
                                      <p:to>
                                        <p:strVal val="visible"/>
                                      </p:to>
                                    </p:set>
                                    <p:animEffect transition="in" filter="fade">
                                      <p:cBhvr>
                                        <p:cTn id="7" dur="500"/>
                                        <p:tgtEl>
                                          <p:spTgt spid="10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500"/>
                                        <p:tgtEl>
                                          <p:spTgt spid="3"/>
                                        </p:tgtEl>
                                      </p:cBhvr>
                                    </p:animEffect>
                                  </p:childTnLst>
                                </p:cTn>
                              </p:par>
                              <p:par>
                                <p:cTn id="13" presetID="10" presetClass="entr" presetSubtype="0" fill="hold" nodeType="withEffect">
                                  <p:stCondLst>
                                    <p:cond delay="0"/>
                                  </p:stCondLst>
                                  <p:childTnLst>
                                    <p:set>
                                      <p:cBhvr>
                                        <p:cTn id="14" dur="1" fill="hold">
                                          <p:stCondLst>
                                            <p:cond delay="0"/>
                                          </p:stCondLst>
                                        </p:cTn>
                                        <p:tgtEl>
                                          <p:spTgt spid="194"/>
                                        </p:tgtEl>
                                        <p:attrNameLst>
                                          <p:attrName>style.visibility</p:attrName>
                                        </p:attrNameLst>
                                      </p:cBhvr>
                                      <p:to>
                                        <p:strVal val="visible"/>
                                      </p:to>
                                    </p:set>
                                    <p:animEffect transition="in" filter="fade">
                                      <p:cBhvr>
                                        <p:cTn id="15" dur="500"/>
                                        <p:tgtEl>
                                          <p:spTgt spid="19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childTnLst>
                                </p:cTn>
                              </p:par>
                              <p:par>
                                <p:cTn id="26" presetID="10" presetClass="entr" presetSubtype="0" fill="hold" nodeType="withEffect">
                                  <p:stCondLst>
                                    <p:cond delay="0"/>
                                  </p:stCondLst>
                                  <p:childTnLst>
                                    <p:set>
                                      <p:cBhvr>
                                        <p:cTn id="27" dur="1" fill="hold">
                                          <p:stCondLst>
                                            <p:cond delay="0"/>
                                          </p:stCondLst>
                                        </p:cTn>
                                        <p:tgtEl>
                                          <p:spTgt spid="215"/>
                                        </p:tgtEl>
                                        <p:attrNameLst>
                                          <p:attrName>style.visibility</p:attrName>
                                        </p:attrNameLst>
                                      </p:cBhvr>
                                      <p:to>
                                        <p:strVal val="visible"/>
                                      </p:to>
                                    </p:set>
                                    <p:animEffect transition="in" filter="fade">
                                      <p:cBhvr>
                                        <p:cTn id="28" dur="500"/>
                                        <p:tgtEl>
                                          <p:spTgt spid="215"/>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500"/>
                                        <p:tgtEl>
                                          <p:spTgt spid="8"/>
                                        </p:tgtEl>
                                      </p:cBhvr>
                                    </p:animEffect>
                                  </p:childTnLst>
                                </p:cTn>
                              </p:par>
                              <p:par>
                                <p:cTn id="39" presetID="10" presetClass="entr" presetSubtype="0" fill="hold" nodeType="withEffect">
                                  <p:stCondLst>
                                    <p:cond delay="0"/>
                                  </p:stCondLst>
                                  <p:childTnLst>
                                    <p:set>
                                      <p:cBhvr>
                                        <p:cTn id="40" dur="1" fill="hold">
                                          <p:stCondLst>
                                            <p:cond delay="0"/>
                                          </p:stCondLst>
                                        </p:cTn>
                                        <p:tgtEl>
                                          <p:spTgt spid="236"/>
                                        </p:tgtEl>
                                        <p:attrNameLst>
                                          <p:attrName>style.visibility</p:attrName>
                                        </p:attrNameLst>
                                      </p:cBhvr>
                                      <p:to>
                                        <p:strVal val="visible"/>
                                      </p:to>
                                    </p:set>
                                    <p:animEffect transition="in" filter="fade">
                                      <p:cBhvr>
                                        <p:cTn id="41" dur="500"/>
                                        <p:tgtEl>
                                          <p:spTgt spid="2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C7C0BEB-C647-4FDC-8799-C24F780DB9BA}"/>
              </a:ext>
            </a:extLst>
          </p:cNvPr>
          <p:cNvSpPr/>
          <p:nvPr/>
        </p:nvSpPr>
        <p:spPr>
          <a:xfrm>
            <a:off x="380401" y="3383544"/>
            <a:ext cx="11430000" cy="2748485"/>
          </a:xfrm>
          <a:prstGeom prst="rect">
            <a:avLst/>
          </a:prstGeom>
          <a:gradFill>
            <a:gsLst>
              <a:gs pos="100000">
                <a:sysClr val="window" lastClr="FFFFFF">
                  <a:lumMod val="75000"/>
                </a:sysClr>
              </a:gs>
              <a:gs pos="0">
                <a:sysClr val="window" lastClr="FFFFFF">
                  <a:lumMod val="95000"/>
                </a:sysClr>
              </a:gs>
            </a:gsLst>
            <a:lin ang="5400000" scaled="0"/>
          </a:gradFill>
          <a:ln w="12700" cap="flat" cmpd="sng" algn="ctr">
            <a:solidFill>
              <a:sysClr val="window" lastClr="FFFFFF">
                <a:lumMod val="50000"/>
              </a:sysClr>
            </a:solidFill>
            <a:prstDash val="solid"/>
          </a:ln>
          <a:effectLst>
            <a:reflection blurRad="6350" stA="52000" endA="300" endPos="20000" dir="5400000" sy="-100000" algn="bl" rotWithShape="0"/>
          </a:effectLst>
        </p:spPr>
        <p:txBody>
          <a:bodyPr lIns="121888" tIns="121888" rIns="121888" bIns="121888" rtlCol="0" anchor="t"/>
          <a:lstStyle/>
          <a:p>
            <a:endParaRPr lang="en-GB" sz="2133" kern="0">
              <a:solidFill>
                <a:sysClr val="windowText" lastClr="000000">
                  <a:lumMod val="85000"/>
                  <a:lumOff val="15000"/>
                </a:sysClr>
              </a:solidFill>
            </a:endParaRPr>
          </a:p>
        </p:txBody>
      </p:sp>
      <p:sp>
        <p:nvSpPr>
          <p:cNvPr id="15" name="Rectangle 14">
            <a:extLst>
              <a:ext uri="{FF2B5EF4-FFF2-40B4-BE49-F238E27FC236}">
                <a16:creationId xmlns:a16="http://schemas.microsoft.com/office/drawing/2014/main" id="{8BFCABEF-00CA-4D21-BE0E-D44E65F84126}"/>
              </a:ext>
            </a:extLst>
          </p:cNvPr>
          <p:cNvSpPr/>
          <p:nvPr/>
        </p:nvSpPr>
        <p:spPr>
          <a:xfrm>
            <a:off x="346879" y="1712429"/>
            <a:ext cx="11498241" cy="1716571"/>
          </a:xfrm>
          <a:prstGeom prst="rect">
            <a:avLst/>
          </a:prstGeom>
          <a:solidFill>
            <a:schemeClr val="accent2">
              <a:lumMod val="75000"/>
            </a:schemeClr>
          </a:solidFill>
          <a:ln w="190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2200">
              <a:solidFill>
                <a:prstClr val="white"/>
              </a:solidFill>
              <a:latin typeface="Arial" panose="020B0604020202020204" pitchFamily="34" charset="0"/>
              <a:cs typeface="Arial" panose="020B0604020202020204" pitchFamily="34" charset="0"/>
            </a:endParaRPr>
          </a:p>
        </p:txBody>
      </p:sp>
      <p:sp>
        <p:nvSpPr>
          <p:cNvPr id="16" name="Rounded Rectangle 16">
            <a:extLst>
              <a:ext uri="{FF2B5EF4-FFF2-40B4-BE49-F238E27FC236}">
                <a16:creationId xmlns:a16="http://schemas.microsoft.com/office/drawing/2014/main" id="{612D5597-7153-4E1F-B240-CB60E3587ACF}"/>
              </a:ext>
            </a:extLst>
          </p:cNvPr>
          <p:cNvSpPr/>
          <p:nvPr/>
        </p:nvSpPr>
        <p:spPr>
          <a:xfrm>
            <a:off x="609734" y="2017229"/>
            <a:ext cx="10920387" cy="1175067"/>
          </a:xfrm>
          <a:prstGeom prst="roundRect">
            <a:avLst/>
          </a:prstGeom>
          <a:solidFill>
            <a:schemeClr val="accent2">
              <a:lumMod val="75000"/>
            </a:schemeClr>
          </a:solidFill>
          <a:ln w="635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dirty="0">
                <a:solidFill>
                  <a:prstClr val="white"/>
                </a:solidFill>
                <a:latin typeface="Arial" panose="020B0604020202020204" pitchFamily="34" charset="0"/>
                <a:cs typeface="Arial" panose="020B0604020202020204" pitchFamily="34" charset="0"/>
              </a:rPr>
              <a:t>Pre- trained Word Embedding (</a:t>
            </a:r>
            <a:r>
              <a:rPr lang="en-GB" sz="2800" b="1" dirty="0" err="1">
                <a:solidFill>
                  <a:prstClr val="white"/>
                </a:solidFill>
                <a:latin typeface="Arial" panose="020B0604020202020204" pitchFamily="34" charset="0"/>
                <a:cs typeface="Arial" panose="020B0604020202020204" pitchFamily="34" charset="0"/>
              </a:rPr>
              <a:t>GloVe</a:t>
            </a:r>
            <a:r>
              <a:rPr lang="en-GB" sz="2800" b="1" dirty="0">
                <a:solidFill>
                  <a:prstClr val="white"/>
                </a:solidFill>
                <a:latin typeface="Arial" panose="020B0604020202020204" pitchFamily="34" charset="0"/>
                <a:cs typeface="Arial" panose="020B0604020202020204" pitchFamily="34" charset="0"/>
              </a:rPr>
              <a:t>)</a:t>
            </a:r>
            <a:endParaRPr lang="en-GB" sz="2200" b="1" dirty="0">
              <a:solidFill>
                <a:prstClr val="white"/>
              </a:solidFill>
              <a:latin typeface="Arial" panose="020B0604020202020204" pitchFamily="34" charset="0"/>
              <a:cs typeface="Arial" panose="020B0604020202020204" pitchFamily="34" charset="0"/>
            </a:endParaRPr>
          </a:p>
          <a:p>
            <a:pPr algn="ctr"/>
            <a:endParaRPr lang="en-GB" sz="3600" b="1" dirty="0">
              <a:solidFill>
                <a:prstClr val="white"/>
              </a:solidFill>
              <a:latin typeface="Arial" panose="020B0604020202020204" pitchFamily="34" charset="0"/>
              <a:cs typeface="Arial" panose="020B0604020202020204" pitchFamily="34" charset="0"/>
            </a:endParaRPr>
          </a:p>
          <a:p>
            <a:pPr algn="ctr"/>
            <a:r>
              <a:rPr lang="en-GB" sz="2800" b="1" dirty="0">
                <a:solidFill>
                  <a:prstClr val="white"/>
                </a:solidFill>
                <a:latin typeface="Arial" panose="020B0604020202020204" pitchFamily="34" charset="0"/>
                <a:cs typeface="Arial" panose="020B0604020202020204" pitchFamily="34" charset="0"/>
              </a:rPr>
              <a:t>LSTM Model</a:t>
            </a:r>
          </a:p>
        </p:txBody>
      </p:sp>
      <p:sp>
        <p:nvSpPr>
          <p:cNvPr id="18" name="TextBox 17">
            <a:extLst>
              <a:ext uri="{FF2B5EF4-FFF2-40B4-BE49-F238E27FC236}">
                <a16:creationId xmlns:a16="http://schemas.microsoft.com/office/drawing/2014/main" id="{3DAF9B85-A971-487D-8C82-0CC2DCB8A3C2}"/>
              </a:ext>
            </a:extLst>
          </p:cNvPr>
          <p:cNvSpPr txBox="1"/>
          <p:nvPr/>
        </p:nvSpPr>
        <p:spPr>
          <a:xfrm>
            <a:off x="603940" y="3549408"/>
            <a:ext cx="11024310" cy="2739211"/>
          </a:xfrm>
          <a:prstGeom prst="rect">
            <a:avLst/>
          </a:prstGeom>
          <a:noFill/>
        </p:spPr>
        <p:txBody>
          <a:bodyPr wrap="square" rtlCol="0">
            <a:spAutoFit/>
          </a:bodyPr>
          <a:lstStyle/>
          <a:p>
            <a:pPr marL="342900" indent="-342900">
              <a:spcAft>
                <a:spcPts val="600"/>
              </a:spcAft>
              <a:buFont typeface="Arial" panose="020B0604020202020204" pitchFamily="34" charset="0"/>
              <a:buChar char="•"/>
            </a:pPr>
            <a:r>
              <a:rPr lang="en-GB" sz="2200" dirty="0">
                <a:solidFill>
                  <a:prstClr val="black">
                    <a:lumMod val="75000"/>
                    <a:lumOff val="25000"/>
                  </a:prstClr>
                </a:solidFill>
                <a:latin typeface="Arial" panose="020B0604020202020204" pitchFamily="34" charset="0"/>
                <a:cs typeface="Arial" panose="020B0604020202020204" pitchFamily="34" charset="0"/>
              </a:rPr>
              <a:t>Able to capture the semantic relationships of words</a:t>
            </a:r>
          </a:p>
          <a:p>
            <a:pPr marL="952393" lvl="1" indent="-342900">
              <a:spcAft>
                <a:spcPts val="600"/>
              </a:spcAft>
              <a:buFont typeface="Courier New" panose="02070309020205020404" pitchFamily="49" charset="0"/>
              <a:buChar char="o"/>
            </a:pPr>
            <a:r>
              <a:rPr lang="en-GB" sz="2000" dirty="0">
                <a:solidFill>
                  <a:schemeClr val="accent2">
                    <a:lumMod val="75000"/>
                  </a:schemeClr>
                </a:solidFill>
                <a:latin typeface="Arial" panose="020B0604020202020204" pitchFamily="34" charset="0"/>
                <a:cs typeface="Arial" panose="020B0604020202020204" pitchFamily="34" charset="0"/>
              </a:rPr>
              <a:t>Lee Hsien Loong </a:t>
            </a:r>
            <a:r>
              <a:rPr lang="en-GB" sz="1800" dirty="0">
                <a:solidFill>
                  <a:prstClr val="black">
                    <a:lumMod val="75000"/>
                    <a:lumOff val="25000"/>
                  </a:prstClr>
                </a:solidFill>
                <a:latin typeface="Arial" panose="020B0604020202020204" pitchFamily="34" charset="0"/>
                <a:cs typeface="Arial" panose="020B0604020202020204" pitchFamily="34" charset="0"/>
              </a:rPr>
              <a:t>---- (related)</a:t>
            </a:r>
            <a:r>
              <a:rPr lang="en-GB" sz="1600" dirty="0">
                <a:solidFill>
                  <a:prstClr val="black">
                    <a:lumMod val="75000"/>
                    <a:lumOff val="25000"/>
                  </a:prstClr>
                </a:solidFill>
                <a:latin typeface="Arial" panose="020B0604020202020204" pitchFamily="34" charset="0"/>
                <a:cs typeface="Arial" panose="020B0604020202020204" pitchFamily="34" charset="0"/>
              </a:rPr>
              <a:t> </a:t>
            </a:r>
            <a:r>
              <a:rPr lang="en-GB" sz="1800" dirty="0">
                <a:solidFill>
                  <a:prstClr val="black">
                    <a:lumMod val="75000"/>
                    <a:lumOff val="25000"/>
                  </a:prstClr>
                </a:solidFill>
                <a:latin typeface="Arial" panose="020B0604020202020204" pitchFamily="34" charset="0"/>
                <a:cs typeface="Arial" panose="020B0604020202020204" pitchFamily="34" charset="0"/>
              </a:rPr>
              <a:t>---- </a:t>
            </a:r>
            <a:r>
              <a:rPr lang="en-GB" sz="2000" dirty="0">
                <a:solidFill>
                  <a:schemeClr val="accent2">
                    <a:lumMod val="75000"/>
                  </a:schemeClr>
                </a:solidFill>
                <a:latin typeface="Arial" panose="020B0604020202020204" pitchFamily="34" charset="0"/>
                <a:cs typeface="Arial" panose="020B0604020202020204" pitchFamily="34" charset="0"/>
              </a:rPr>
              <a:t>Prime Minister </a:t>
            </a:r>
          </a:p>
          <a:p>
            <a:pPr marL="952393" lvl="1" indent="-342900">
              <a:spcAft>
                <a:spcPts val="600"/>
              </a:spcAft>
              <a:buFont typeface="Courier New" panose="02070309020205020404" pitchFamily="49" charset="0"/>
              <a:buChar char="o"/>
            </a:pPr>
            <a:r>
              <a:rPr lang="en-GB" sz="2000" dirty="0">
                <a:solidFill>
                  <a:schemeClr val="accent2">
                    <a:lumMod val="75000"/>
                  </a:schemeClr>
                </a:solidFill>
                <a:latin typeface="Arial" panose="020B0604020202020204" pitchFamily="34" charset="0"/>
                <a:cs typeface="Arial" panose="020B0604020202020204" pitchFamily="34" charset="0"/>
              </a:rPr>
              <a:t>Lee Hsien Loong </a:t>
            </a:r>
            <a:r>
              <a:rPr lang="en-GB" sz="2000" dirty="0">
                <a:solidFill>
                  <a:prstClr val="black">
                    <a:lumMod val="75000"/>
                    <a:lumOff val="25000"/>
                  </a:prstClr>
                </a:solidFill>
                <a:latin typeface="Arial" panose="020B0604020202020204" pitchFamily="34" charset="0"/>
                <a:cs typeface="Arial" panose="020B0604020202020204" pitchFamily="34" charset="0"/>
              </a:rPr>
              <a:t>---------- (</a:t>
            </a:r>
            <a:r>
              <a:rPr lang="en-GB" sz="1800" dirty="0">
                <a:solidFill>
                  <a:prstClr val="black">
                    <a:lumMod val="75000"/>
                    <a:lumOff val="25000"/>
                  </a:prstClr>
                </a:solidFill>
                <a:latin typeface="Arial" panose="020B0604020202020204" pitchFamily="34" charset="0"/>
                <a:cs typeface="Arial" panose="020B0604020202020204" pitchFamily="34" charset="0"/>
              </a:rPr>
              <a:t>maybe related</a:t>
            </a:r>
            <a:r>
              <a:rPr lang="en-GB" sz="2000" dirty="0">
                <a:solidFill>
                  <a:prstClr val="black">
                    <a:lumMod val="75000"/>
                    <a:lumOff val="25000"/>
                  </a:prstClr>
                </a:solidFill>
                <a:latin typeface="Arial" panose="020B0604020202020204" pitchFamily="34" charset="0"/>
                <a:cs typeface="Arial" panose="020B0604020202020204" pitchFamily="34" charset="0"/>
              </a:rPr>
              <a:t>) ---------- </a:t>
            </a:r>
            <a:r>
              <a:rPr lang="en-GB" sz="2000" dirty="0">
                <a:solidFill>
                  <a:schemeClr val="accent2">
                    <a:lumMod val="75000"/>
                  </a:schemeClr>
                </a:solidFill>
                <a:latin typeface="Arial" panose="020B0604020202020204" pitchFamily="34" charset="0"/>
                <a:cs typeface="Arial" panose="020B0604020202020204" pitchFamily="34" charset="0"/>
              </a:rPr>
              <a:t>Best Prime Minister</a:t>
            </a:r>
          </a:p>
          <a:p>
            <a:pPr marL="952393" lvl="1" indent="-342900">
              <a:spcAft>
                <a:spcPts val="600"/>
              </a:spcAft>
              <a:buFont typeface="Courier New" panose="02070309020205020404" pitchFamily="49" charset="0"/>
              <a:buChar char="o"/>
            </a:pPr>
            <a:r>
              <a:rPr lang="en-GB" sz="2000" dirty="0">
                <a:solidFill>
                  <a:schemeClr val="accent2">
                    <a:lumMod val="75000"/>
                  </a:schemeClr>
                </a:solidFill>
                <a:latin typeface="Arial" panose="020B0604020202020204" pitchFamily="34" charset="0"/>
                <a:cs typeface="Arial" panose="020B0604020202020204" pitchFamily="34" charset="0"/>
              </a:rPr>
              <a:t>Lee Hsien Loong </a:t>
            </a:r>
            <a:r>
              <a:rPr lang="en-GB" sz="2000" dirty="0">
                <a:solidFill>
                  <a:prstClr val="black">
                    <a:lumMod val="75000"/>
                    <a:lumOff val="25000"/>
                  </a:prstClr>
                </a:solidFill>
                <a:latin typeface="Arial" panose="020B0604020202020204" pitchFamily="34" charset="0"/>
                <a:cs typeface="Arial" panose="020B0604020202020204" pitchFamily="34" charset="0"/>
              </a:rPr>
              <a:t>-------------------------- </a:t>
            </a:r>
            <a:r>
              <a:rPr lang="en-GB" sz="1800" dirty="0">
                <a:solidFill>
                  <a:prstClr val="black">
                    <a:lumMod val="75000"/>
                    <a:lumOff val="25000"/>
                  </a:prstClr>
                </a:solidFill>
                <a:latin typeface="Arial" panose="020B0604020202020204" pitchFamily="34" charset="0"/>
                <a:cs typeface="Arial" panose="020B0604020202020204" pitchFamily="34" charset="0"/>
              </a:rPr>
              <a:t>(not related)</a:t>
            </a:r>
            <a:r>
              <a:rPr lang="en-GB" sz="2000" dirty="0">
                <a:solidFill>
                  <a:prstClr val="black">
                    <a:lumMod val="75000"/>
                    <a:lumOff val="25000"/>
                  </a:prstClr>
                </a:solidFill>
                <a:latin typeface="Arial" panose="020B0604020202020204" pitchFamily="34" charset="0"/>
                <a:cs typeface="Arial" panose="020B0604020202020204" pitchFamily="34" charset="0"/>
              </a:rPr>
              <a:t> --------------------------- </a:t>
            </a:r>
            <a:r>
              <a:rPr lang="en-GB" sz="2000" dirty="0" err="1">
                <a:solidFill>
                  <a:schemeClr val="accent2">
                    <a:lumMod val="75000"/>
                  </a:schemeClr>
                </a:solidFill>
                <a:latin typeface="Arial" panose="020B0604020202020204" pitchFamily="34" charset="0"/>
                <a:cs typeface="Arial" panose="020B0604020202020204" pitchFamily="34" charset="0"/>
              </a:rPr>
              <a:t>Pokemon</a:t>
            </a:r>
            <a:r>
              <a:rPr lang="en-GB" sz="2000" dirty="0">
                <a:solidFill>
                  <a:schemeClr val="accent2">
                    <a:lumMod val="75000"/>
                  </a:schemeClr>
                </a:solidFill>
                <a:latin typeface="Arial" panose="020B0604020202020204" pitchFamily="34" charset="0"/>
                <a:cs typeface="Arial" panose="020B0604020202020204" pitchFamily="34" charset="0"/>
              </a:rPr>
              <a:t> Master</a:t>
            </a:r>
          </a:p>
          <a:p>
            <a:pPr marL="342900" indent="-342900">
              <a:spcAft>
                <a:spcPts val="600"/>
              </a:spcAft>
              <a:buFont typeface="Courier New" panose="02070309020205020404" pitchFamily="49" charset="0"/>
              <a:buChar char="o"/>
            </a:pPr>
            <a:endParaRPr lang="en-GB" sz="2000" dirty="0">
              <a:latin typeface="Arial" panose="020B0604020202020204" pitchFamily="34" charset="0"/>
              <a:cs typeface="Arial" panose="020B0604020202020204" pitchFamily="34" charset="0"/>
            </a:endParaRPr>
          </a:p>
          <a:p>
            <a:pPr marL="342900" indent="-342900">
              <a:spcAft>
                <a:spcPts val="600"/>
              </a:spcAft>
              <a:buFont typeface="Arial" panose="020B0604020202020204" pitchFamily="34" charset="0"/>
              <a:buChar char="•"/>
            </a:pPr>
            <a:r>
              <a:rPr lang="en-GB" sz="2000" dirty="0">
                <a:latin typeface="Arial" panose="020B0604020202020204" pitchFamily="34" charset="0"/>
                <a:cs typeface="Arial" panose="020B0604020202020204" pitchFamily="34" charset="0"/>
              </a:rPr>
              <a:t>Able to retain information on the order sequence of texts</a:t>
            </a:r>
          </a:p>
          <a:p>
            <a:pPr marL="952393" lvl="1" indent="-342900">
              <a:spcAft>
                <a:spcPts val="600"/>
              </a:spcAft>
              <a:buFont typeface="Arial" panose="020B0604020202020204" pitchFamily="34" charset="0"/>
              <a:buChar char="•"/>
            </a:pPr>
            <a:endParaRPr lang="en-GB" sz="2000" dirty="0">
              <a:solidFill>
                <a:schemeClr val="accent2">
                  <a:lumMod val="75000"/>
                </a:schemeClr>
              </a:solidFill>
              <a:latin typeface="Arial" panose="020B0604020202020204" pitchFamily="34" charset="0"/>
              <a:cs typeface="Arial" panose="020B0604020202020204" pitchFamily="34" charset="0"/>
            </a:endParaRPr>
          </a:p>
        </p:txBody>
      </p:sp>
      <p:sp>
        <p:nvSpPr>
          <p:cNvPr id="7" name="Arrow: Down 6">
            <a:extLst>
              <a:ext uri="{FF2B5EF4-FFF2-40B4-BE49-F238E27FC236}">
                <a16:creationId xmlns:a16="http://schemas.microsoft.com/office/drawing/2014/main" id="{8B03BC85-5D78-42D7-96BB-51DB8C1CCC15}"/>
              </a:ext>
            </a:extLst>
          </p:cNvPr>
          <p:cNvSpPr/>
          <p:nvPr/>
        </p:nvSpPr>
        <p:spPr>
          <a:xfrm>
            <a:off x="5670633" y="2398227"/>
            <a:ext cx="539465" cy="400041"/>
          </a:xfrm>
          <a:prstGeom prst="downArrow">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3" name="TextBox 72">
            <a:extLst>
              <a:ext uri="{FF2B5EF4-FFF2-40B4-BE49-F238E27FC236}">
                <a16:creationId xmlns:a16="http://schemas.microsoft.com/office/drawing/2014/main" id="{15E9615D-70CA-4290-9C33-0A3571213042}"/>
              </a:ext>
            </a:extLst>
          </p:cNvPr>
          <p:cNvSpPr txBox="1"/>
          <p:nvPr/>
        </p:nvSpPr>
        <p:spPr>
          <a:xfrm>
            <a:off x="642280" y="435114"/>
            <a:ext cx="10907439" cy="707886"/>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A “News” Approach</a:t>
            </a:r>
          </a:p>
        </p:txBody>
      </p:sp>
      <p:sp>
        <p:nvSpPr>
          <p:cNvPr id="2" name="Slide Number Placeholder 1">
            <a:extLst>
              <a:ext uri="{FF2B5EF4-FFF2-40B4-BE49-F238E27FC236}">
                <a16:creationId xmlns:a16="http://schemas.microsoft.com/office/drawing/2014/main" id="{09F26734-5ED0-4804-A4CD-73CE9C83EADB}"/>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31</a:t>
            </a:fld>
            <a:endParaRPr lang="en-US">
              <a:solidFill>
                <a:prstClr val="black">
                  <a:tint val="75000"/>
                </a:prstClr>
              </a:solidFill>
            </a:endParaRPr>
          </a:p>
        </p:txBody>
      </p:sp>
    </p:spTree>
    <p:extLst>
      <p:ext uri="{BB962C8B-B14F-4D97-AF65-F5344CB8AC3E}">
        <p14:creationId xmlns:p14="http://schemas.microsoft.com/office/powerpoint/2010/main" val="224857806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Rectangle 16"/>
          <p:cNvSpPr/>
          <p:nvPr/>
        </p:nvSpPr>
        <p:spPr>
          <a:xfrm>
            <a:off x="1844616" y="1730514"/>
            <a:ext cx="6858000" cy="707886"/>
          </a:xfrm>
          <a:prstGeom prst="rect">
            <a:avLst/>
          </a:prstGeom>
        </p:spPr>
        <p:txBody>
          <a:bodyPr wrap="square">
            <a:spAutoFit/>
          </a:bodyPr>
          <a:lstStyle/>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Unsupervised Learning Model for Word Embedding</a:t>
            </a:r>
          </a:p>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To represent Words with Numerical </a:t>
            </a:r>
            <a:r>
              <a:rPr lang="en-US" sz="2000" dirty="0" err="1">
                <a:solidFill>
                  <a:prstClr val="black">
                    <a:lumMod val="75000"/>
                    <a:lumOff val="25000"/>
                  </a:prstClr>
                </a:solidFill>
                <a:latin typeface="Arial" panose="020B0604020202020204" pitchFamily="34" charset="0"/>
                <a:cs typeface="Arial" panose="020B0604020202020204" pitchFamily="34" charset="0"/>
              </a:rPr>
              <a:t>Maxtrix</a:t>
            </a:r>
            <a:r>
              <a:rPr lang="en-US" sz="2000" dirty="0">
                <a:solidFill>
                  <a:prstClr val="black">
                    <a:lumMod val="75000"/>
                    <a:lumOff val="25000"/>
                  </a:prstClr>
                </a:solidFill>
                <a:latin typeface="Arial" panose="020B0604020202020204" pitchFamily="34" charset="0"/>
                <a:cs typeface="Arial" panose="020B0604020202020204" pitchFamily="34" charset="0"/>
              </a:rPr>
              <a:t> Vectors</a:t>
            </a:r>
          </a:p>
        </p:txBody>
      </p:sp>
      <p:sp>
        <p:nvSpPr>
          <p:cNvPr id="18" name="Rectangle 17"/>
          <p:cNvSpPr/>
          <p:nvPr/>
        </p:nvSpPr>
        <p:spPr>
          <a:xfrm>
            <a:off x="1905000" y="2952690"/>
            <a:ext cx="5197416" cy="400110"/>
          </a:xfrm>
          <a:prstGeom prst="rect">
            <a:avLst/>
          </a:prstGeom>
        </p:spPr>
        <p:txBody>
          <a:bodyPr wrap="square">
            <a:spAutoFit/>
          </a:bodyPr>
          <a:lstStyle/>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Open-source project by Stanford University</a:t>
            </a:r>
          </a:p>
        </p:txBody>
      </p:sp>
      <p:sp>
        <p:nvSpPr>
          <p:cNvPr id="19" name="Rectangle 18"/>
          <p:cNvSpPr/>
          <p:nvPr/>
        </p:nvSpPr>
        <p:spPr>
          <a:xfrm>
            <a:off x="1905000" y="4038600"/>
            <a:ext cx="5349816" cy="400110"/>
          </a:xfrm>
          <a:prstGeom prst="rect">
            <a:avLst/>
          </a:prstGeom>
        </p:spPr>
        <p:txBody>
          <a:bodyPr wrap="square">
            <a:spAutoFit/>
          </a:bodyPr>
          <a:lstStyle/>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6 billion Tokens with 400k Vocabulary Words </a:t>
            </a:r>
          </a:p>
        </p:txBody>
      </p:sp>
      <p:sp>
        <p:nvSpPr>
          <p:cNvPr id="26" name="TextBox 25"/>
          <p:cNvSpPr txBox="1"/>
          <p:nvPr/>
        </p:nvSpPr>
        <p:spPr>
          <a:xfrm>
            <a:off x="3256952" y="263952"/>
            <a:ext cx="6092504"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Global Vector (</a:t>
            </a:r>
            <a:r>
              <a:rPr lang="en-US" sz="4399" dirty="0" err="1">
                <a:solidFill>
                  <a:schemeClr val="tx2"/>
                </a:solidFill>
                <a:latin typeface="Arial" panose="020B0604020202020204" pitchFamily="34" charset="0"/>
                <a:cs typeface="Arial" panose="020B0604020202020204" pitchFamily="34" charset="0"/>
              </a:rPr>
              <a:t>GloVe</a:t>
            </a:r>
            <a:r>
              <a:rPr lang="en-US" sz="4399" dirty="0">
                <a:solidFill>
                  <a:schemeClr val="tx2"/>
                </a:solidFill>
                <a:latin typeface="Arial" panose="020B0604020202020204" pitchFamily="34" charset="0"/>
                <a:cs typeface="Arial" panose="020B0604020202020204" pitchFamily="34" charset="0"/>
              </a:rPr>
              <a:t>)</a:t>
            </a:r>
          </a:p>
        </p:txBody>
      </p:sp>
      <p:grpSp>
        <p:nvGrpSpPr>
          <p:cNvPr id="53" name="Group 52"/>
          <p:cNvGrpSpPr/>
          <p:nvPr/>
        </p:nvGrpSpPr>
        <p:grpSpPr>
          <a:xfrm>
            <a:off x="899422" y="2736335"/>
            <a:ext cx="822746" cy="822746"/>
            <a:chOff x="1078752" y="2716220"/>
            <a:chExt cx="822960" cy="822960"/>
          </a:xfrm>
        </p:grpSpPr>
        <p:sp>
          <p:nvSpPr>
            <p:cNvPr id="14" name="Rounded Rectangle 13"/>
            <p:cNvSpPr/>
            <p:nvPr/>
          </p:nvSpPr>
          <p:spPr>
            <a:xfrm>
              <a:off x="1078752" y="2716220"/>
              <a:ext cx="822960" cy="8229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a:solidFill>
                  <a:prstClr val="white"/>
                </a:solidFill>
              </a:endParaRPr>
            </a:p>
          </p:txBody>
        </p:sp>
        <p:grpSp>
          <p:nvGrpSpPr>
            <p:cNvPr id="29" name="Group 13"/>
            <p:cNvGrpSpPr>
              <a:grpSpLocks noChangeAspect="1"/>
            </p:cNvGrpSpPr>
            <p:nvPr/>
          </p:nvGrpSpPr>
          <p:grpSpPr bwMode="auto">
            <a:xfrm>
              <a:off x="1261632" y="2941167"/>
              <a:ext cx="457200" cy="373063"/>
              <a:chOff x="76" y="440"/>
              <a:chExt cx="288" cy="235"/>
            </a:xfrm>
            <a:solidFill>
              <a:schemeClr val="bg1"/>
            </a:solidFill>
          </p:grpSpPr>
          <p:sp>
            <p:nvSpPr>
              <p:cNvPr id="32" name="Freeform 15"/>
              <p:cNvSpPr>
                <a:spLocks/>
              </p:cNvSpPr>
              <p:nvPr/>
            </p:nvSpPr>
            <p:spPr bwMode="auto">
              <a:xfrm>
                <a:off x="76" y="440"/>
                <a:ext cx="199" cy="199"/>
              </a:xfrm>
              <a:custGeom>
                <a:avLst/>
                <a:gdLst>
                  <a:gd name="T0" fmla="*/ 1371 w 2391"/>
                  <a:gd name="T1" fmla="*/ 12 h 2382"/>
                  <a:gd name="T2" fmla="*/ 1618 w 2391"/>
                  <a:gd name="T3" fmla="*/ 76 h 2382"/>
                  <a:gd name="T4" fmla="*/ 1840 w 2391"/>
                  <a:gd name="T5" fmla="*/ 188 h 2382"/>
                  <a:gd name="T6" fmla="*/ 2035 w 2391"/>
                  <a:gd name="T7" fmla="*/ 343 h 2382"/>
                  <a:gd name="T8" fmla="*/ 2192 w 2391"/>
                  <a:gd name="T9" fmla="*/ 534 h 2382"/>
                  <a:gd name="T10" fmla="*/ 2307 w 2391"/>
                  <a:gd name="T11" fmla="*/ 755 h 2382"/>
                  <a:gd name="T12" fmla="*/ 2376 w 2391"/>
                  <a:gd name="T13" fmla="*/ 1000 h 2382"/>
                  <a:gd name="T14" fmla="*/ 2256 w 2391"/>
                  <a:gd name="T15" fmla="*/ 1173 h 2382"/>
                  <a:gd name="T16" fmla="*/ 2221 w 2391"/>
                  <a:gd name="T17" fmla="*/ 924 h 2382"/>
                  <a:gd name="T18" fmla="*/ 2132 w 2391"/>
                  <a:gd name="T19" fmla="*/ 695 h 2382"/>
                  <a:gd name="T20" fmla="*/ 1994 w 2391"/>
                  <a:gd name="T21" fmla="*/ 497 h 2382"/>
                  <a:gd name="T22" fmla="*/ 1816 w 2391"/>
                  <a:gd name="T23" fmla="*/ 334 h 2382"/>
                  <a:gd name="T24" fmla="*/ 1605 w 2391"/>
                  <a:gd name="T25" fmla="*/ 216 h 2382"/>
                  <a:gd name="T26" fmla="*/ 1367 w 2391"/>
                  <a:gd name="T27" fmla="*/ 148 h 2382"/>
                  <a:gd name="T28" fmla="*/ 1114 w 2391"/>
                  <a:gd name="T29" fmla="*/ 137 h 2382"/>
                  <a:gd name="T30" fmla="*/ 876 w 2391"/>
                  <a:gd name="T31" fmla="*/ 183 h 2382"/>
                  <a:gd name="T32" fmla="*/ 661 w 2391"/>
                  <a:gd name="T33" fmla="*/ 279 h 2382"/>
                  <a:gd name="T34" fmla="*/ 475 w 2391"/>
                  <a:gd name="T35" fmla="*/ 418 h 2382"/>
                  <a:gd name="T36" fmla="*/ 322 w 2391"/>
                  <a:gd name="T37" fmla="*/ 594 h 2382"/>
                  <a:gd name="T38" fmla="*/ 211 w 2391"/>
                  <a:gd name="T39" fmla="*/ 799 h 2382"/>
                  <a:gd name="T40" fmla="*/ 147 w 2391"/>
                  <a:gd name="T41" fmla="*/ 1030 h 2382"/>
                  <a:gd name="T42" fmla="*/ 139 w 2391"/>
                  <a:gd name="T43" fmla="*/ 1280 h 2382"/>
                  <a:gd name="T44" fmla="*/ 188 w 2391"/>
                  <a:gd name="T45" fmla="*/ 1526 h 2382"/>
                  <a:gd name="T46" fmla="*/ 291 w 2391"/>
                  <a:gd name="T47" fmla="*/ 1748 h 2382"/>
                  <a:gd name="T48" fmla="*/ 442 w 2391"/>
                  <a:gd name="T49" fmla="*/ 1938 h 2382"/>
                  <a:gd name="T50" fmla="*/ 631 w 2391"/>
                  <a:gd name="T51" fmla="*/ 2090 h 2382"/>
                  <a:gd name="T52" fmla="*/ 852 w 2391"/>
                  <a:gd name="T53" fmla="*/ 2195 h 2382"/>
                  <a:gd name="T54" fmla="*/ 1096 w 2391"/>
                  <a:gd name="T55" fmla="*/ 2249 h 2382"/>
                  <a:gd name="T56" fmla="*/ 998 w 2391"/>
                  <a:gd name="T57" fmla="*/ 2371 h 2382"/>
                  <a:gd name="T58" fmla="*/ 754 w 2391"/>
                  <a:gd name="T59" fmla="*/ 2303 h 2382"/>
                  <a:gd name="T60" fmla="*/ 533 w 2391"/>
                  <a:gd name="T61" fmla="*/ 2187 h 2382"/>
                  <a:gd name="T62" fmla="*/ 343 w 2391"/>
                  <a:gd name="T63" fmla="*/ 2030 h 2382"/>
                  <a:gd name="T64" fmla="*/ 189 w 2391"/>
                  <a:gd name="T65" fmla="*/ 1836 h 2382"/>
                  <a:gd name="T66" fmla="*/ 76 w 2391"/>
                  <a:gd name="T67" fmla="*/ 1614 h 2382"/>
                  <a:gd name="T68" fmla="*/ 13 w 2391"/>
                  <a:gd name="T69" fmla="*/ 1368 h 2382"/>
                  <a:gd name="T70" fmla="*/ 3 w 2391"/>
                  <a:gd name="T71" fmla="*/ 1105 h 2382"/>
                  <a:gd name="T72" fmla="*/ 51 w 2391"/>
                  <a:gd name="T73" fmla="*/ 849 h 2382"/>
                  <a:gd name="T74" fmla="*/ 149 w 2391"/>
                  <a:gd name="T75" fmla="*/ 616 h 2382"/>
                  <a:gd name="T76" fmla="*/ 293 w 2391"/>
                  <a:gd name="T77" fmla="*/ 411 h 2382"/>
                  <a:gd name="T78" fmla="*/ 477 w 2391"/>
                  <a:gd name="T79" fmla="*/ 241 h 2382"/>
                  <a:gd name="T80" fmla="*/ 693 w 2391"/>
                  <a:gd name="T81" fmla="*/ 111 h 2382"/>
                  <a:gd name="T82" fmla="*/ 935 w 2391"/>
                  <a:gd name="T83" fmla="*/ 28 h 2382"/>
                  <a:gd name="T84" fmla="*/ 1197 w 2391"/>
                  <a:gd name="T85" fmla="*/ 0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91" h="2382">
                    <a:moveTo>
                      <a:pt x="1197" y="0"/>
                    </a:moveTo>
                    <a:lnTo>
                      <a:pt x="1285" y="3"/>
                    </a:lnTo>
                    <a:lnTo>
                      <a:pt x="1371" y="12"/>
                    </a:lnTo>
                    <a:lnTo>
                      <a:pt x="1455" y="28"/>
                    </a:lnTo>
                    <a:lnTo>
                      <a:pt x="1538" y="49"/>
                    </a:lnTo>
                    <a:lnTo>
                      <a:pt x="1618" y="76"/>
                    </a:lnTo>
                    <a:lnTo>
                      <a:pt x="1695" y="109"/>
                    </a:lnTo>
                    <a:lnTo>
                      <a:pt x="1769" y="146"/>
                    </a:lnTo>
                    <a:lnTo>
                      <a:pt x="1840" y="188"/>
                    </a:lnTo>
                    <a:lnTo>
                      <a:pt x="1909" y="235"/>
                    </a:lnTo>
                    <a:lnTo>
                      <a:pt x="1973" y="288"/>
                    </a:lnTo>
                    <a:lnTo>
                      <a:pt x="2035" y="343"/>
                    </a:lnTo>
                    <a:lnTo>
                      <a:pt x="2091" y="403"/>
                    </a:lnTo>
                    <a:lnTo>
                      <a:pt x="2144" y="467"/>
                    </a:lnTo>
                    <a:lnTo>
                      <a:pt x="2192" y="534"/>
                    </a:lnTo>
                    <a:lnTo>
                      <a:pt x="2235" y="604"/>
                    </a:lnTo>
                    <a:lnTo>
                      <a:pt x="2275" y="678"/>
                    </a:lnTo>
                    <a:lnTo>
                      <a:pt x="2307" y="755"/>
                    </a:lnTo>
                    <a:lnTo>
                      <a:pt x="2336" y="834"/>
                    </a:lnTo>
                    <a:lnTo>
                      <a:pt x="2359" y="916"/>
                    </a:lnTo>
                    <a:lnTo>
                      <a:pt x="2376" y="1000"/>
                    </a:lnTo>
                    <a:lnTo>
                      <a:pt x="2387" y="1086"/>
                    </a:lnTo>
                    <a:lnTo>
                      <a:pt x="2391" y="1173"/>
                    </a:lnTo>
                    <a:lnTo>
                      <a:pt x="2256" y="1173"/>
                    </a:lnTo>
                    <a:lnTo>
                      <a:pt x="2252" y="1088"/>
                    </a:lnTo>
                    <a:lnTo>
                      <a:pt x="2240" y="1004"/>
                    </a:lnTo>
                    <a:lnTo>
                      <a:pt x="2221" y="924"/>
                    </a:lnTo>
                    <a:lnTo>
                      <a:pt x="2197" y="844"/>
                    </a:lnTo>
                    <a:lnTo>
                      <a:pt x="2168" y="768"/>
                    </a:lnTo>
                    <a:lnTo>
                      <a:pt x="2132" y="695"/>
                    </a:lnTo>
                    <a:lnTo>
                      <a:pt x="2091" y="625"/>
                    </a:lnTo>
                    <a:lnTo>
                      <a:pt x="2045" y="559"/>
                    </a:lnTo>
                    <a:lnTo>
                      <a:pt x="1994" y="497"/>
                    </a:lnTo>
                    <a:lnTo>
                      <a:pt x="1940" y="438"/>
                    </a:lnTo>
                    <a:lnTo>
                      <a:pt x="1880" y="383"/>
                    </a:lnTo>
                    <a:lnTo>
                      <a:pt x="1816" y="334"/>
                    </a:lnTo>
                    <a:lnTo>
                      <a:pt x="1749" y="290"/>
                    </a:lnTo>
                    <a:lnTo>
                      <a:pt x="1679" y="249"/>
                    </a:lnTo>
                    <a:lnTo>
                      <a:pt x="1605" y="216"/>
                    </a:lnTo>
                    <a:lnTo>
                      <a:pt x="1527" y="187"/>
                    </a:lnTo>
                    <a:lnTo>
                      <a:pt x="1449" y="164"/>
                    </a:lnTo>
                    <a:lnTo>
                      <a:pt x="1367" y="148"/>
                    </a:lnTo>
                    <a:lnTo>
                      <a:pt x="1283" y="137"/>
                    </a:lnTo>
                    <a:lnTo>
                      <a:pt x="1197" y="134"/>
                    </a:lnTo>
                    <a:lnTo>
                      <a:pt x="1114" y="137"/>
                    </a:lnTo>
                    <a:lnTo>
                      <a:pt x="1033" y="147"/>
                    </a:lnTo>
                    <a:lnTo>
                      <a:pt x="953" y="162"/>
                    </a:lnTo>
                    <a:lnTo>
                      <a:pt x="876" y="183"/>
                    </a:lnTo>
                    <a:lnTo>
                      <a:pt x="802" y="210"/>
                    </a:lnTo>
                    <a:lnTo>
                      <a:pt x="730" y="242"/>
                    </a:lnTo>
                    <a:lnTo>
                      <a:pt x="661" y="279"/>
                    </a:lnTo>
                    <a:lnTo>
                      <a:pt x="596" y="321"/>
                    </a:lnTo>
                    <a:lnTo>
                      <a:pt x="532" y="367"/>
                    </a:lnTo>
                    <a:lnTo>
                      <a:pt x="475" y="418"/>
                    </a:lnTo>
                    <a:lnTo>
                      <a:pt x="419" y="473"/>
                    </a:lnTo>
                    <a:lnTo>
                      <a:pt x="369" y="531"/>
                    </a:lnTo>
                    <a:lnTo>
                      <a:pt x="322" y="594"/>
                    </a:lnTo>
                    <a:lnTo>
                      <a:pt x="280" y="659"/>
                    </a:lnTo>
                    <a:lnTo>
                      <a:pt x="243" y="729"/>
                    </a:lnTo>
                    <a:lnTo>
                      <a:pt x="211" y="799"/>
                    </a:lnTo>
                    <a:lnTo>
                      <a:pt x="184" y="875"/>
                    </a:lnTo>
                    <a:lnTo>
                      <a:pt x="163" y="951"/>
                    </a:lnTo>
                    <a:lnTo>
                      <a:pt x="147" y="1030"/>
                    </a:lnTo>
                    <a:lnTo>
                      <a:pt x="137" y="1111"/>
                    </a:lnTo>
                    <a:lnTo>
                      <a:pt x="134" y="1194"/>
                    </a:lnTo>
                    <a:lnTo>
                      <a:pt x="139" y="1280"/>
                    </a:lnTo>
                    <a:lnTo>
                      <a:pt x="148" y="1365"/>
                    </a:lnTo>
                    <a:lnTo>
                      <a:pt x="165" y="1446"/>
                    </a:lnTo>
                    <a:lnTo>
                      <a:pt x="188" y="1526"/>
                    </a:lnTo>
                    <a:lnTo>
                      <a:pt x="217" y="1603"/>
                    </a:lnTo>
                    <a:lnTo>
                      <a:pt x="252" y="1677"/>
                    </a:lnTo>
                    <a:lnTo>
                      <a:pt x="291" y="1748"/>
                    </a:lnTo>
                    <a:lnTo>
                      <a:pt x="337" y="1815"/>
                    </a:lnTo>
                    <a:lnTo>
                      <a:pt x="387" y="1879"/>
                    </a:lnTo>
                    <a:lnTo>
                      <a:pt x="442" y="1938"/>
                    </a:lnTo>
                    <a:lnTo>
                      <a:pt x="501" y="1993"/>
                    </a:lnTo>
                    <a:lnTo>
                      <a:pt x="564" y="2044"/>
                    </a:lnTo>
                    <a:lnTo>
                      <a:pt x="631" y="2090"/>
                    </a:lnTo>
                    <a:lnTo>
                      <a:pt x="701" y="2131"/>
                    </a:lnTo>
                    <a:lnTo>
                      <a:pt x="775" y="2166"/>
                    </a:lnTo>
                    <a:lnTo>
                      <a:pt x="852" y="2195"/>
                    </a:lnTo>
                    <a:lnTo>
                      <a:pt x="931" y="2219"/>
                    </a:lnTo>
                    <a:lnTo>
                      <a:pt x="1012" y="2238"/>
                    </a:lnTo>
                    <a:lnTo>
                      <a:pt x="1096" y="2249"/>
                    </a:lnTo>
                    <a:lnTo>
                      <a:pt x="1096" y="2382"/>
                    </a:lnTo>
                    <a:lnTo>
                      <a:pt x="1084" y="2382"/>
                    </a:lnTo>
                    <a:lnTo>
                      <a:pt x="998" y="2371"/>
                    </a:lnTo>
                    <a:lnTo>
                      <a:pt x="915" y="2354"/>
                    </a:lnTo>
                    <a:lnTo>
                      <a:pt x="833" y="2332"/>
                    </a:lnTo>
                    <a:lnTo>
                      <a:pt x="754" y="2303"/>
                    </a:lnTo>
                    <a:lnTo>
                      <a:pt x="677" y="2270"/>
                    </a:lnTo>
                    <a:lnTo>
                      <a:pt x="604" y="2230"/>
                    </a:lnTo>
                    <a:lnTo>
                      <a:pt x="533" y="2187"/>
                    </a:lnTo>
                    <a:lnTo>
                      <a:pt x="466" y="2139"/>
                    </a:lnTo>
                    <a:lnTo>
                      <a:pt x="403" y="2087"/>
                    </a:lnTo>
                    <a:lnTo>
                      <a:pt x="343" y="2030"/>
                    </a:lnTo>
                    <a:lnTo>
                      <a:pt x="287" y="1969"/>
                    </a:lnTo>
                    <a:lnTo>
                      <a:pt x="236" y="1905"/>
                    </a:lnTo>
                    <a:lnTo>
                      <a:pt x="189" y="1836"/>
                    </a:lnTo>
                    <a:lnTo>
                      <a:pt x="146" y="1765"/>
                    </a:lnTo>
                    <a:lnTo>
                      <a:pt x="109" y="1691"/>
                    </a:lnTo>
                    <a:lnTo>
                      <a:pt x="76" y="1614"/>
                    </a:lnTo>
                    <a:lnTo>
                      <a:pt x="49" y="1534"/>
                    </a:lnTo>
                    <a:lnTo>
                      <a:pt x="28" y="1453"/>
                    </a:lnTo>
                    <a:lnTo>
                      <a:pt x="13" y="1368"/>
                    </a:lnTo>
                    <a:lnTo>
                      <a:pt x="3" y="1282"/>
                    </a:lnTo>
                    <a:lnTo>
                      <a:pt x="0" y="1194"/>
                    </a:lnTo>
                    <a:lnTo>
                      <a:pt x="3" y="1105"/>
                    </a:lnTo>
                    <a:lnTo>
                      <a:pt x="13" y="1018"/>
                    </a:lnTo>
                    <a:lnTo>
                      <a:pt x="28" y="932"/>
                    </a:lnTo>
                    <a:lnTo>
                      <a:pt x="51" y="849"/>
                    </a:lnTo>
                    <a:lnTo>
                      <a:pt x="79" y="769"/>
                    </a:lnTo>
                    <a:lnTo>
                      <a:pt x="111" y="692"/>
                    </a:lnTo>
                    <a:lnTo>
                      <a:pt x="149" y="616"/>
                    </a:lnTo>
                    <a:lnTo>
                      <a:pt x="193" y="545"/>
                    </a:lnTo>
                    <a:lnTo>
                      <a:pt x="241" y="476"/>
                    </a:lnTo>
                    <a:lnTo>
                      <a:pt x="293" y="411"/>
                    </a:lnTo>
                    <a:lnTo>
                      <a:pt x="351" y="350"/>
                    </a:lnTo>
                    <a:lnTo>
                      <a:pt x="412" y="293"/>
                    </a:lnTo>
                    <a:lnTo>
                      <a:pt x="477" y="241"/>
                    </a:lnTo>
                    <a:lnTo>
                      <a:pt x="545" y="193"/>
                    </a:lnTo>
                    <a:lnTo>
                      <a:pt x="617" y="149"/>
                    </a:lnTo>
                    <a:lnTo>
                      <a:pt x="693" y="111"/>
                    </a:lnTo>
                    <a:lnTo>
                      <a:pt x="770" y="78"/>
                    </a:lnTo>
                    <a:lnTo>
                      <a:pt x="851" y="50"/>
                    </a:lnTo>
                    <a:lnTo>
                      <a:pt x="935" y="28"/>
                    </a:lnTo>
                    <a:lnTo>
                      <a:pt x="1020" y="13"/>
                    </a:lnTo>
                    <a:lnTo>
                      <a:pt x="1107" y="3"/>
                    </a:lnTo>
                    <a:lnTo>
                      <a:pt x="1197"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sp>
            <p:nvSpPr>
              <p:cNvPr id="33" name="Freeform 16"/>
              <p:cNvSpPr>
                <a:spLocks noEditPoints="1"/>
              </p:cNvSpPr>
              <p:nvPr/>
            </p:nvSpPr>
            <p:spPr bwMode="auto">
              <a:xfrm>
                <a:off x="93" y="456"/>
                <a:ext cx="167" cy="165"/>
              </a:xfrm>
              <a:custGeom>
                <a:avLst/>
                <a:gdLst>
                  <a:gd name="T0" fmla="*/ 386 w 2006"/>
                  <a:gd name="T1" fmla="*/ 609 h 1986"/>
                  <a:gd name="T2" fmla="*/ 238 w 2006"/>
                  <a:gd name="T3" fmla="*/ 817 h 1986"/>
                  <a:gd name="T4" fmla="*/ 241 w 2006"/>
                  <a:gd name="T5" fmla="*/ 1084 h 1986"/>
                  <a:gd name="T6" fmla="*/ 289 w 2006"/>
                  <a:gd name="T7" fmla="*/ 1344 h 1986"/>
                  <a:gd name="T8" fmla="*/ 531 w 2006"/>
                  <a:gd name="T9" fmla="*/ 1397 h 1986"/>
                  <a:gd name="T10" fmla="*/ 533 w 2006"/>
                  <a:gd name="T11" fmla="*/ 1199 h 1986"/>
                  <a:gd name="T12" fmla="*/ 517 w 2006"/>
                  <a:gd name="T13" fmla="*/ 887 h 1986"/>
                  <a:gd name="T14" fmla="*/ 556 w 2006"/>
                  <a:gd name="T15" fmla="*/ 575 h 1986"/>
                  <a:gd name="T16" fmla="*/ 771 w 2006"/>
                  <a:gd name="T17" fmla="*/ 162 h 1986"/>
                  <a:gd name="T18" fmla="*/ 699 w 2006"/>
                  <a:gd name="T19" fmla="*/ 433 h 1986"/>
                  <a:gd name="T20" fmla="*/ 1010 w 2006"/>
                  <a:gd name="T21" fmla="*/ 412 h 1986"/>
                  <a:gd name="T22" fmla="*/ 1142 w 2006"/>
                  <a:gd name="T23" fmla="*/ 338 h 1986"/>
                  <a:gd name="T24" fmla="*/ 1065 w 2006"/>
                  <a:gd name="T25" fmla="*/ 93 h 1986"/>
                  <a:gd name="T26" fmla="*/ 1088 w 2006"/>
                  <a:gd name="T27" fmla="*/ 81 h 1986"/>
                  <a:gd name="T28" fmla="*/ 1180 w 2006"/>
                  <a:gd name="T29" fmla="*/ 230 h 1986"/>
                  <a:gd name="T30" fmla="*/ 1267 w 2006"/>
                  <a:gd name="T31" fmla="*/ 436 h 1986"/>
                  <a:gd name="T32" fmla="*/ 1534 w 2006"/>
                  <a:gd name="T33" fmla="*/ 500 h 1986"/>
                  <a:gd name="T34" fmla="*/ 1647 w 2006"/>
                  <a:gd name="T35" fmla="*/ 469 h 1986"/>
                  <a:gd name="T36" fmla="*/ 1532 w 2006"/>
                  <a:gd name="T37" fmla="*/ 227 h 1986"/>
                  <a:gd name="T38" fmla="*/ 1584 w 2006"/>
                  <a:gd name="T39" fmla="*/ 237 h 1986"/>
                  <a:gd name="T40" fmla="*/ 1711 w 2006"/>
                  <a:gd name="T41" fmla="*/ 396 h 1986"/>
                  <a:gd name="T42" fmla="*/ 1795 w 2006"/>
                  <a:gd name="T43" fmla="*/ 566 h 1986"/>
                  <a:gd name="T44" fmla="*/ 1944 w 2006"/>
                  <a:gd name="T45" fmla="*/ 688 h 1986"/>
                  <a:gd name="T46" fmla="*/ 1847 w 2006"/>
                  <a:gd name="T47" fmla="*/ 755 h 1986"/>
                  <a:gd name="T48" fmla="*/ 1862 w 2006"/>
                  <a:gd name="T49" fmla="*/ 985 h 1986"/>
                  <a:gd name="T50" fmla="*/ 1729 w 2006"/>
                  <a:gd name="T51" fmla="*/ 898 h 1986"/>
                  <a:gd name="T52" fmla="*/ 1700 w 2006"/>
                  <a:gd name="T53" fmla="*/ 646 h 1986"/>
                  <a:gd name="T54" fmla="*/ 1406 w 2006"/>
                  <a:gd name="T55" fmla="*/ 585 h 1986"/>
                  <a:gd name="T56" fmla="*/ 1340 w 2006"/>
                  <a:gd name="T57" fmla="*/ 776 h 1986"/>
                  <a:gd name="T58" fmla="*/ 1215 w 2006"/>
                  <a:gd name="T59" fmla="*/ 985 h 1986"/>
                  <a:gd name="T60" fmla="*/ 1201 w 2006"/>
                  <a:gd name="T61" fmla="*/ 664 h 1986"/>
                  <a:gd name="T62" fmla="*/ 1007 w 2006"/>
                  <a:gd name="T63" fmla="*/ 546 h 1986"/>
                  <a:gd name="T64" fmla="*/ 676 w 2006"/>
                  <a:gd name="T65" fmla="*/ 560 h 1986"/>
                  <a:gd name="T66" fmla="*/ 650 w 2006"/>
                  <a:gd name="T67" fmla="*/ 880 h 1986"/>
                  <a:gd name="T68" fmla="*/ 672 w 2006"/>
                  <a:gd name="T69" fmla="*/ 1275 h 1986"/>
                  <a:gd name="T70" fmla="*/ 892 w 2006"/>
                  <a:gd name="T71" fmla="*/ 1427 h 1986"/>
                  <a:gd name="T72" fmla="*/ 719 w 2006"/>
                  <a:gd name="T73" fmla="*/ 1547 h 1986"/>
                  <a:gd name="T74" fmla="*/ 833 w 2006"/>
                  <a:gd name="T75" fmla="*/ 1986 h 1986"/>
                  <a:gd name="T76" fmla="*/ 706 w 2006"/>
                  <a:gd name="T77" fmla="*/ 1766 h 1986"/>
                  <a:gd name="T78" fmla="*/ 610 w 2006"/>
                  <a:gd name="T79" fmla="*/ 1528 h 1986"/>
                  <a:gd name="T80" fmla="*/ 389 w 2006"/>
                  <a:gd name="T81" fmla="*/ 1467 h 1986"/>
                  <a:gd name="T82" fmla="*/ 416 w 2006"/>
                  <a:gd name="T83" fmla="*/ 1715 h 1986"/>
                  <a:gd name="T84" fmla="*/ 397 w 2006"/>
                  <a:gd name="T85" fmla="*/ 1766 h 1986"/>
                  <a:gd name="T86" fmla="*/ 285 w 2006"/>
                  <a:gd name="T87" fmla="*/ 1605 h 1986"/>
                  <a:gd name="T88" fmla="*/ 192 w 2006"/>
                  <a:gd name="T89" fmla="*/ 1417 h 1986"/>
                  <a:gd name="T90" fmla="*/ 105 w 2006"/>
                  <a:gd name="T91" fmla="*/ 1326 h 1986"/>
                  <a:gd name="T92" fmla="*/ 0 w 2006"/>
                  <a:gd name="T93" fmla="*/ 1245 h 1986"/>
                  <a:gd name="T94" fmla="*/ 132 w 2006"/>
                  <a:gd name="T95" fmla="*/ 1230 h 1986"/>
                  <a:gd name="T96" fmla="*/ 99 w 2006"/>
                  <a:gd name="T97" fmla="*/ 1002 h 1986"/>
                  <a:gd name="T98" fmla="*/ 116 w 2006"/>
                  <a:gd name="T99" fmla="*/ 762 h 1986"/>
                  <a:gd name="T100" fmla="*/ 17 w 2006"/>
                  <a:gd name="T101" fmla="*/ 729 h 1986"/>
                  <a:gd name="T102" fmla="*/ 122 w 2006"/>
                  <a:gd name="T103" fmla="*/ 648 h 1986"/>
                  <a:gd name="T104" fmla="*/ 187 w 2006"/>
                  <a:gd name="T105" fmla="*/ 530 h 1986"/>
                  <a:gd name="T106" fmla="*/ 289 w 2006"/>
                  <a:gd name="T107" fmla="*/ 352 h 1986"/>
                  <a:gd name="T108" fmla="*/ 425 w 2006"/>
                  <a:gd name="T109" fmla="*/ 203 h 1986"/>
                  <a:gd name="T110" fmla="*/ 388 w 2006"/>
                  <a:gd name="T111" fmla="*/ 315 h 1986"/>
                  <a:gd name="T112" fmla="*/ 289 w 2006"/>
                  <a:gd name="T113" fmla="*/ 555 h 1986"/>
                  <a:gd name="T114" fmla="*/ 482 w 2006"/>
                  <a:gd name="T115" fmla="*/ 482 h 1986"/>
                  <a:gd name="T116" fmla="*/ 616 w 2006"/>
                  <a:gd name="T117" fmla="*/ 373 h 1986"/>
                  <a:gd name="T118" fmla="*/ 717 w 2006"/>
                  <a:gd name="T119" fmla="*/ 159 h 1986"/>
                  <a:gd name="T120" fmla="*/ 804 w 2006"/>
                  <a:gd name="T121" fmla="*/ 33 h 1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06" h="1986">
                    <a:moveTo>
                      <a:pt x="556" y="575"/>
                    </a:moveTo>
                    <a:lnTo>
                      <a:pt x="507" y="584"/>
                    </a:lnTo>
                    <a:lnTo>
                      <a:pt x="386" y="609"/>
                    </a:lnTo>
                    <a:lnTo>
                      <a:pt x="266" y="640"/>
                    </a:lnTo>
                    <a:lnTo>
                      <a:pt x="249" y="728"/>
                    </a:lnTo>
                    <a:lnTo>
                      <a:pt x="238" y="817"/>
                    </a:lnTo>
                    <a:lnTo>
                      <a:pt x="233" y="906"/>
                    </a:lnTo>
                    <a:lnTo>
                      <a:pt x="235" y="996"/>
                    </a:lnTo>
                    <a:lnTo>
                      <a:pt x="241" y="1084"/>
                    </a:lnTo>
                    <a:lnTo>
                      <a:pt x="253" y="1171"/>
                    </a:lnTo>
                    <a:lnTo>
                      <a:pt x="268" y="1258"/>
                    </a:lnTo>
                    <a:lnTo>
                      <a:pt x="289" y="1344"/>
                    </a:lnTo>
                    <a:lnTo>
                      <a:pt x="389" y="1369"/>
                    </a:lnTo>
                    <a:lnTo>
                      <a:pt x="490" y="1390"/>
                    </a:lnTo>
                    <a:lnTo>
                      <a:pt x="531" y="1397"/>
                    </a:lnTo>
                    <a:lnTo>
                      <a:pt x="574" y="1403"/>
                    </a:lnTo>
                    <a:lnTo>
                      <a:pt x="551" y="1302"/>
                    </a:lnTo>
                    <a:lnTo>
                      <a:pt x="533" y="1199"/>
                    </a:lnTo>
                    <a:lnTo>
                      <a:pt x="521" y="1096"/>
                    </a:lnTo>
                    <a:lnTo>
                      <a:pt x="516" y="991"/>
                    </a:lnTo>
                    <a:lnTo>
                      <a:pt x="517" y="887"/>
                    </a:lnTo>
                    <a:lnTo>
                      <a:pt x="524" y="782"/>
                    </a:lnTo>
                    <a:lnTo>
                      <a:pt x="537" y="679"/>
                    </a:lnTo>
                    <a:lnTo>
                      <a:pt x="556" y="575"/>
                    </a:lnTo>
                    <a:close/>
                    <a:moveTo>
                      <a:pt x="833" y="0"/>
                    </a:moveTo>
                    <a:lnTo>
                      <a:pt x="801" y="81"/>
                    </a:lnTo>
                    <a:lnTo>
                      <a:pt x="771" y="162"/>
                    </a:lnTo>
                    <a:lnTo>
                      <a:pt x="746" y="242"/>
                    </a:lnTo>
                    <a:lnTo>
                      <a:pt x="720" y="337"/>
                    </a:lnTo>
                    <a:lnTo>
                      <a:pt x="699" y="433"/>
                    </a:lnTo>
                    <a:lnTo>
                      <a:pt x="803" y="420"/>
                    </a:lnTo>
                    <a:lnTo>
                      <a:pt x="907" y="412"/>
                    </a:lnTo>
                    <a:lnTo>
                      <a:pt x="1010" y="412"/>
                    </a:lnTo>
                    <a:lnTo>
                      <a:pt x="1087" y="415"/>
                    </a:lnTo>
                    <a:lnTo>
                      <a:pt x="1162" y="422"/>
                    </a:lnTo>
                    <a:lnTo>
                      <a:pt x="1142" y="338"/>
                    </a:lnTo>
                    <a:lnTo>
                      <a:pt x="1119" y="255"/>
                    </a:lnTo>
                    <a:lnTo>
                      <a:pt x="1094" y="174"/>
                    </a:lnTo>
                    <a:lnTo>
                      <a:pt x="1065" y="93"/>
                    </a:lnTo>
                    <a:lnTo>
                      <a:pt x="1032" y="12"/>
                    </a:lnTo>
                    <a:lnTo>
                      <a:pt x="1060" y="46"/>
                    </a:lnTo>
                    <a:lnTo>
                      <a:pt x="1088" y="81"/>
                    </a:lnTo>
                    <a:lnTo>
                      <a:pt x="1113" y="117"/>
                    </a:lnTo>
                    <a:lnTo>
                      <a:pt x="1149" y="172"/>
                    </a:lnTo>
                    <a:lnTo>
                      <a:pt x="1180" y="230"/>
                    </a:lnTo>
                    <a:lnTo>
                      <a:pt x="1213" y="298"/>
                    </a:lnTo>
                    <a:lnTo>
                      <a:pt x="1241" y="366"/>
                    </a:lnTo>
                    <a:lnTo>
                      <a:pt x="1267" y="436"/>
                    </a:lnTo>
                    <a:lnTo>
                      <a:pt x="1357" y="453"/>
                    </a:lnTo>
                    <a:lnTo>
                      <a:pt x="1445" y="475"/>
                    </a:lnTo>
                    <a:lnTo>
                      <a:pt x="1534" y="500"/>
                    </a:lnTo>
                    <a:lnTo>
                      <a:pt x="1605" y="525"/>
                    </a:lnTo>
                    <a:lnTo>
                      <a:pt x="1676" y="553"/>
                    </a:lnTo>
                    <a:lnTo>
                      <a:pt x="1647" y="469"/>
                    </a:lnTo>
                    <a:lnTo>
                      <a:pt x="1613" y="387"/>
                    </a:lnTo>
                    <a:lnTo>
                      <a:pt x="1575" y="306"/>
                    </a:lnTo>
                    <a:lnTo>
                      <a:pt x="1532" y="227"/>
                    </a:lnTo>
                    <a:lnTo>
                      <a:pt x="1485" y="147"/>
                    </a:lnTo>
                    <a:lnTo>
                      <a:pt x="1536" y="190"/>
                    </a:lnTo>
                    <a:lnTo>
                      <a:pt x="1584" y="237"/>
                    </a:lnTo>
                    <a:lnTo>
                      <a:pt x="1630" y="287"/>
                    </a:lnTo>
                    <a:lnTo>
                      <a:pt x="1671" y="340"/>
                    </a:lnTo>
                    <a:lnTo>
                      <a:pt x="1711" y="396"/>
                    </a:lnTo>
                    <a:lnTo>
                      <a:pt x="1744" y="456"/>
                    </a:lnTo>
                    <a:lnTo>
                      <a:pt x="1775" y="517"/>
                    </a:lnTo>
                    <a:lnTo>
                      <a:pt x="1795" y="566"/>
                    </a:lnTo>
                    <a:lnTo>
                      <a:pt x="1812" y="615"/>
                    </a:lnTo>
                    <a:lnTo>
                      <a:pt x="1879" y="649"/>
                    </a:lnTo>
                    <a:lnTo>
                      <a:pt x="1944" y="688"/>
                    </a:lnTo>
                    <a:lnTo>
                      <a:pt x="2006" y="729"/>
                    </a:lnTo>
                    <a:lnTo>
                      <a:pt x="1831" y="680"/>
                    </a:lnTo>
                    <a:lnTo>
                      <a:pt x="1847" y="755"/>
                    </a:lnTo>
                    <a:lnTo>
                      <a:pt x="1858" y="831"/>
                    </a:lnTo>
                    <a:lnTo>
                      <a:pt x="1862" y="909"/>
                    </a:lnTo>
                    <a:lnTo>
                      <a:pt x="1862" y="985"/>
                    </a:lnTo>
                    <a:lnTo>
                      <a:pt x="1727" y="985"/>
                    </a:lnTo>
                    <a:lnTo>
                      <a:pt x="1727" y="984"/>
                    </a:lnTo>
                    <a:lnTo>
                      <a:pt x="1729" y="898"/>
                    </a:lnTo>
                    <a:lnTo>
                      <a:pt x="1725" y="814"/>
                    </a:lnTo>
                    <a:lnTo>
                      <a:pt x="1715" y="729"/>
                    </a:lnTo>
                    <a:lnTo>
                      <a:pt x="1700" y="646"/>
                    </a:lnTo>
                    <a:lnTo>
                      <a:pt x="1604" y="623"/>
                    </a:lnTo>
                    <a:lnTo>
                      <a:pt x="1508" y="604"/>
                    </a:lnTo>
                    <a:lnTo>
                      <a:pt x="1406" y="585"/>
                    </a:lnTo>
                    <a:lnTo>
                      <a:pt x="1305" y="570"/>
                    </a:lnTo>
                    <a:lnTo>
                      <a:pt x="1325" y="672"/>
                    </a:lnTo>
                    <a:lnTo>
                      <a:pt x="1340" y="776"/>
                    </a:lnTo>
                    <a:lnTo>
                      <a:pt x="1347" y="880"/>
                    </a:lnTo>
                    <a:lnTo>
                      <a:pt x="1349" y="985"/>
                    </a:lnTo>
                    <a:lnTo>
                      <a:pt x="1215" y="985"/>
                    </a:lnTo>
                    <a:lnTo>
                      <a:pt x="1215" y="878"/>
                    </a:lnTo>
                    <a:lnTo>
                      <a:pt x="1210" y="770"/>
                    </a:lnTo>
                    <a:lnTo>
                      <a:pt x="1201" y="664"/>
                    </a:lnTo>
                    <a:lnTo>
                      <a:pt x="1187" y="557"/>
                    </a:lnTo>
                    <a:lnTo>
                      <a:pt x="1096" y="550"/>
                    </a:lnTo>
                    <a:lnTo>
                      <a:pt x="1007" y="546"/>
                    </a:lnTo>
                    <a:lnTo>
                      <a:pt x="897" y="546"/>
                    </a:lnTo>
                    <a:lnTo>
                      <a:pt x="787" y="550"/>
                    </a:lnTo>
                    <a:lnTo>
                      <a:pt x="676" y="560"/>
                    </a:lnTo>
                    <a:lnTo>
                      <a:pt x="662" y="667"/>
                    </a:lnTo>
                    <a:lnTo>
                      <a:pt x="653" y="774"/>
                    </a:lnTo>
                    <a:lnTo>
                      <a:pt x="650" y="880"/>
                    </a:lnTo>
                    <a:lnTo>
                      <a:pt x="650" y="988"/>
                    </a:lnTo>
                    <a:lnTo>
                      <a:pt x="658" y="1131"/>
                    </a:lnTo>
                    <a:lnTo>
                      <a:pt x="672" y="1275"/>
                    </a:lnTo>
                    <a:lnTo>
                      <a:pt x="694" y="1417"/>
                    </a:lnTo>
                    <a:lnTo>
                      <a:pt x="793" y="1424"/>
                    </a:lnTo>
                    <a:lnTo>
                      <a:pt x="892" y="1427"/>
                    </a:lnTo>
                    <a:lnTo>
                      <a:pt x="892" y="1561"/>
                    </a:lnTo>
                    <a:lnTo>
                      <a:pt x="806" y="1556"/>
                    </a:lnTo>
                    <a:lnTo>
                      <a:pt x="719" y="1547"/>
                    </a:lnTo>
                    <a:lnTo>
                      <a:pt x="754" y="1693"/>
                    </a:lnTo>
                    <a:lnTo>
                      <a:pt x="792" y="1839"/>
                    </a:lnTo>
                    <a:lnTo>
                      <a:pt x="833" y="1986"/>
                    </a:lnTo>
                    <a:lnTo>
                      <a:pt x="787" y="1915"/>
                    </a:lnTo>
                    <a:lnTo>
                      <a:pt x="744" y="1841"/>
                    </a:lnTo>
                    <a:lnTo>
                      <a:pt x="706" y="1766"/>
                    </a:lnTo>
                    <a:lnTo>
                      <a:pt x="670" y="1688"/>
                    </a:lnTo>
                    <a:lnTo>
                      <a:pt x="638" y="1609"/>
                    </a:lnTo>
                    <a:lnTo>
                      <a:pt x="610" y="1528"/>
                    </a:lnTo>
                    <a:lnTo>
                      <a:pt x="537" y="1512"/>
                    </a:lnTo>
                    <a:lnTo>
                      <a:pt x="465" y="1492"/>
                    </a:lnTo>
                    <a:lnTo>
                      <a:pt x="389" y="1467"/>
                    </a:lnTo>
                    <a:lnTo>
                      <a:pt x="315" y="1438"/>
                    </a:lnTo>
                    <a:lnTo>
                      <a:pt x="361" y="1576"/>
                    </a:lnTo>
                    <a:lnTo>
                      <a:pt x="416" y="1715"/>
                    </a:lnTo>
                    <a:lnTo>
                      <a:pt x="477" y="1852"/>
                    </a:lnTo>
                    <a:lnTo>
                      <a:pt x="435" y="1810"/>
                    </a:lnTo>
                    <a:lnTo>
                      <a:pt x="397" y="1766"/>
                    </a:lnTo>
                    <a:lnTo>
                      <a:pt x="361" y="1719"/>
                    </a:lnTo>
                    <a:lnTo>
                      <a:pt x="327" y="1671"/>
                    </a:lnTo>
                    <a:lnTo>
                      <a:pt x="285" y="1605"/>
                    </a:lnTo>
                    <a:lnTo>
                      <a:pt x="248" y="1536"/>
                    </a:lnTo>
                    <a:lnTo>
                      <a:pt x="213" y="1465"/>
                    </a:lnTo>
                    <a:lnTo>
                      <a:pt x="192" y="1417"/>
                    </a:lnTo>
                    <a:lnTo>
                      <a:pt x="175" y="1368"/>
                    </a:lnTo>
                    <a:lnTo>
                      <a:pt x="139" y="1348"/>
                    </a:lnTo>
                    <a:lnTo>
                      <a:pt x="105" y="1326"/>
                    </a:lnTo>
                    <a:lnTo>
                      <a:pt x="68" y="1301"/>
                    </a:lnTo>
                    <a:lnTo>
                      <a:pt x="34" y="1273"/>
                    </a:lnTo>
                    <a:lnTo>
                      <a:pt x="0" y="1245"/>
                    </a:lnTo>
                    <a:lnTo>
                      <a:pt x="76" y="1276"/>
                    </a:lnTo>
                    <a:lnTo>
                      <a:pt x="153" y="1303"/>
                    </a:lnTo>
                    <a:lnTo>
                      <a:pt x="132" y="1230"/>
                    </a:lnTo>
                    <a:lnTo>
                      <a:pt x="117" y="1155"/>
                    </a:lnTo>
                    <a:lnTo>
                      <a:pt x="106" y="1079"/>
                    </a:lnTo>
                    <a:lnTo>
                      <a:pt x="99" y="1002"/>
                    </a:lnTo>
                    <a:lnTo>
                      <a:pt x="98" y="922"/>
                    </a:lnTo>
                    <a:lnTo>
                      <a:pt x="104" y="841"/>
                    </a:lnTo>
                    <a:lnTo>
                      <a:pt x="116" y="762"/>
                    </a:lnTo>
                    <a:lnTo>
                      <a:pt x="133" y="683"/>
                    </a:lnTo>
                    <a:lnTo>
                      <a:pt x="75" y="705"/>
                    </a:lnTo>
                    <a:lnTo>
                      <a:pt x="17" y="729"/>
                    </a:lnTo>
                    <a:lnTo>
                      <a:pt x="51" y="700"/>
                    </a:lnTo>
                    <a:lnTo>
                      <a:pt x="86" y="673"/>
                    </a:lnTo>
                    <a:lnTo>
                      <a:pt x="122" y="648"/>
                    </a:lnTo>
                    <a:lnTo>
                      <a:pt x="148" y="631"/>
                    </a:lnTo>
                    <a:lnTo>
                      <a:pt x="166" y="580"/>
                    </a:lnTo>
                    <a:lnTo>
                      <a:pt x="187" y="530"/>
                    </a:lnTo>
                    <a:lnTo>
                      <a:pt x="217" y="469"/>
                    </a:lnTo>
                    <a:lnTo>
                      <a:pt x="251" y="409"/>
                    </a:lnTo>
                    <a:lnTo>
                      <a:pt x="289" y="352"/>
                    </a:lnTo>
                    <a:lnTo>
                      <a:pt x="332" y="300"/>
                    </a:lnTo>
                    <a:lnTo>
                      <a:pt x="376" y="250"/>
                    </a:lnTo>
                    <a:lnTo>
                      <a:pt x="425" y="203"/>
                    </a:lnTo>
                    <a:lnTo>
                      <a:pt x="477" y="161"/>
                    </a:lnTo>
                    <a:lnTo>
                      <a:pt x="431" y="238"/>
                    </a:lnTo>
                    <a:lnTo>
                      <a:pt x="388" y="315"/>
                    </a:lnTo>
                    <a:lnTo>
                      <a:pt x="350" y="394"/>
                    </a:lnTo>
                    <a:lnTo>
                      <a:pt x="317" y="474"/>
                    </a:lnTo>
                    <a:lnTo>
                      <a:pt x="289" y="555"/>
                    </a:lnTo>
                    <a:lnTo>
                      <a:pt x="352" y="528"/>
                    </a:lnTo>
                    <a:lnTo>
                      <a:pt x="417" y="502"/>
                    </a:lnTo>
                    <a:lnTo>
                      <a:pt x="482" y="482"/>
                    </a:lnTo>
                    <a:lnTo>
                      <a:pt x="536" y="467"/>
                    </a:lnTo>
                    <a:lnTo>
                      <a:pt x="589" y="453"/>
                    </a:lnTo>
                    <a:lnTo>
                      <a:pt x="616" y="373"/>
                    </a:lnTo>
                    <a:lnTo>
                      <a:pt x="648" y="294"/>
                    </a:lnTo>
                    <a:lnTo>
                      <a:pt x="685" y="217"/>
                    </a:lnTo>
                    <a:lnTo>
                      <a:pt x="717" y="159"/>
                    </a:lnTo>
                    <a:lnTo>
                      <a:pt x="753" y="104"/>
                    </a:lnTo>
                    <a:lnTo>
                      <a:pt x="778" y="68"/>
                    </a:lnTo>
                    <a:lnTo>
                      <a:pt x="804" y="33"/>
                    </a:lnTo>
                    <a:lnTo>
                      <a:pt x="833"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sp>
            <p:nvSpPr>
              <p:cNvPr id="34" name="Freeform 17"/>
              <p:cNvSpPr>
                <a:spLocks noEditPoints="1"/>
              </p:cNvSpPr>
              <p:nvPr/>
            </p:nvSpPr>
            <p:spPr bwMode="auto">
              <a:xfrm>
                <a:off x="174" y="543"/>
                <a:ext cx="173" cy="93"/>
              </a:xfrm>
              <a:custGeom>
                <a:avLst/>
                <a:gdLst>
                  <a:gd name="T0" fmla="*/ 66 w 2067"/>
                  <a:gd name="T1" fmla="*/ 85 h 1115"/>
                  <a:gd name="T2" fmla="*/ 66 w 2067"/>
                  <a:gd name="T3" fmla="*/ 1031 h 1115"/>
                  <a:gd name="T4" fmla="*/ 2001 w 2067"/>
                  <a:gd name="T5" fmla="*/ 1031 h 1115"/>
                  <a:gd name="T6" fmla="*/ 2001 w 2067"/>
                  <a:gd name="T7" fmla="*/ 85 h 1115"/>
                  <a:gd name="T8" fmla="*/ 66 w 2067"/>
                  <a:gd name="T9" fmla="*/ 85 h 1115"/>
                  <a:gd name="T10" fmla="*/ 0 w 2067"/>
                  <a:gd name="T11" fmla="*/ 0 h 1115"/>
                  <a:gd name="T12" fmla="*/ 2067 w 2067"/>
                  <a:gd name="T13" fmla="*/ 0 h 1115"/>
                  <a:gd name="T14" fmla="*/ 2067 w 2067"/>
                  <a:gd name="T15" fmla="*/ 1115 h 1115"/>
                  <a:gd name="T16" fmla="*/ 0 w 2067"/>
                  <a:gd name="T17" fmla="*/ 1115 h 1115"/>
                  <a:gd name="T18" fmla="*/ 0 w 2067"/>
                  <a:gd name="T19" fmla="*/ 0 h 1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7" h="1115">
                    <a:moveTo>
                      <a:pt x="66" y="85"/>
                    </a:moveTo>
                    <a:lnTo>
                      <a:pt x="66" y="1031"/>
                    </a:lnTo>
                    <a:lnTo>
                      <a:pt x="2001" y="1031"/>
                    </a:lnTo>
                    <a:lnTo>
                      <a:pt x="2001" y="85"/>
                    </a:lnTo>
                    <a:lnTo>
                      <a:pt x="66" y="85"/>
                    </a:lnTo>
                    <a:close/>
                    <a:moveTo>
                      <a:pt x="0" y="0"/>
                    </a:moveTo>
                    <a:lnTo>
                      <a:pt x="2067" y="0"/>
                    </a:lnTo>
                    <a:lnTo>
                      <a:pt x="2067" y="1115"/>
                    </a:lnTo>
                    <a:lnTo>
                      <a:pt x="0" y="1115"/>
                    </a:lnTo>
                    <a:lnTo>
                      <a:pt x="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sp>
            <p:nvSpPr>
              <p:cNvPr id="35" name="Freeform 18"/>
              <p:cNvSpPr>
                <a:spLocks noEditPoints="1"/>
              </p:cNvSpPr>
              <p:nvPr/>
            </p:nvSpPr>
            <p:spPr bwMode="auto">
              <a:xfrm>
                <a:off x="157" y="644"/>
                <a:ext cx="207" cy="31"/>
              </a:xfrm>
              <a:custGeom>
                <a:avLst/>
                <a:gdLst>
                  <a:gd name="T0" fmla="*/ 1084 w 2489"/>
                  <a:gd name="T1" fmla="*/ 235 h 369"/>
                  <a:gd name="T2" fmla="*/ 1045 w 2489"/>
                  <a:gd name="T3" fmla="*/ 353 h 369"/>
                  <a:gd name="T4" fmla="*/ 1373 w 2489"/>
                  <a:gd name="T5" fmla="*/ 353 h 369"/>
                  <a:gd name="T6" fmla="*/ 1326 w 2489"/>
                  <a:gd name="T7" fmla="*/ 235 h 369"/>
                  <a:gd name="T8" fmla="*/ 1084 w 2489"/>
                  <a:gd name="T9" fmla="*/ 235 h 369"/>
                  <a:gd name="T10" fmla="*/ 246 w 2489"/>
                  <a:gd name="T11" fmla="*/ 43 h 369"/>
                  <a:gd name="T12" fmla="*/ 165 w 2489"/>
                  <a:gd name="T13" fmla="*/ 216 h 369"/>
                  <a:gd name="T14" fmla="*/ 2312 w 2489"/>
                  <a:gd name="T15" fmla="*/ 216 h 369"/>
                  <a:gd name="T16" fmla="*/ 2242 w 2489"/>
                  <a:gd name="T17" fmla="*/ 43 h 369"/>
                  <a:gd name="T18" fmla="*/ 246 w 2489"/>
                  <a:gd name="T19" fmla="*/ 43 h 369"/>
                  <a:gd name="T20" fmla="*/ 166 w 2489"/>
                  <a:gd name="T21" fmla="*/ 0 h 369"/>
                  <a:gd name="T22" fmla="*/ 2359 w 2489"/>
                  <a:gd name="T23" fmla="*/ 0 h 369"/>
                  <a:gd name="T24" fmla="*/ 2489 w 2489"/>
                  <a:gd name="T25" fmla="*/ 349 h 369"/>
                  <a:gd name="T26" fmla="*/ 2484 w 2489"/>
                  <a:gd name="T27" fmla="*/ 369 h 369"/>
                  <a:gd name="T28" fmla="*/ 0 w 2489"/>
                  <a:gd name="T29" fmla="*/ 369 h 369"/>
                  <a:gd name="T30" fmla="*/ 166 w 2489"/>
                  <a:gd name="T31"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89" h="369">
                    <a:moveTo>
                      <a:pt x="1084" y="235"/>
                    </a:moveTo>
                    <a:lnTo>
                      <a:pt x="1045" y="353"/>
                    </a:lnTo>
                    <a:lnTo>
                      <a:pt x="1373" y="353"/>
                    </a:lnTo>
                    <a:lnTo>
                      <a:pt x="1326" y="235"/>
                    </a:lnTo>
                    <a:lnTo>
                      <a:pt x="1084" y="235"/>
                    </a:lnTo>
                    <a:close/>
                    <a:moveTo>
                      <a:pt x="246" y="43"/>
                    </a:moveTo>
                    <a:lnTo>
                      <a:pt x="165" y="216"/>
                    </a:lnTo>
                    <a:lnTo>
                      <a:pt x="2312" y="216"/>
                    </a:lnTo>
                    <a:lnTo>
                      <a:pt x="2242" y="43"/>
                    </a:lnTo>
                    <a:lnTo>
                      <a:pt x="246" y="43"/>
                    </a:lnTo>
                    <a:close/>
                    <a:moveTo>
                      <a:pt x="166" y="0"/>
                    </a:moveTo>
                    <a:lnTo>
                      <a:pt x="2359" y="0"/>
                    </a:lnTo>
                    <a:lnTo>
                      <a:pt x="2489" y="349"/>
                    </a:lnTo>
                    <a:lnTo>
                      <a:pt x="2484" y="369"/>
                    </a:lnTo>
                    <a:lnTo>
                      <a:pt x="0" y="369"/>
                    </a:lnTo>
                    <a:lnTo>
                      <a:pt x="166"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grpSp>
      </p:grpSp>
      <p:grpSp>
        <p:nvGrpSpPr>
          <p:cNvPr id="52" name="Group 51"/>
          <p:cNvGrpSpPr/>
          <p:nvPr/>
        </p:nvGrpSpPr>
        <p:grpSpPr>
          <a:xfrm>
            <a:off x="882489" y="1634779"/>
            <a:ext cx="7297757" cy="1991069"/>
            <a:chOff x="1078752" y="3859893"/>
            <a:chExt cx="7299655" cy="1991587"/>
          </a:xfrm>
        </p:grpSpPr>
        <p:sp>
          <p:nvSpPr>
            <p:cNvPr id="15" name="Rounded Rectangle 14"/>
            <p:cNvSpPr/>
            <p:nvPr/>
          </p:nvSpPr>
          <p:spPr>
            <a:xfrm>
              <a:off x="1078752" y="3859893"/>
              <a:ext cx="822960" cy="8229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a:solidFill>
                  <a:prstClr val="white"/>
                </a:solidFill>
              </a:endParaRPr>
            </a:p>
          </p:txBody>
        </p:sp>
        <p:sp>
          <p:nvSpPr>
            <p:cNvPr id="40" name="Freeform 23"/>
            <p:cNvSpPr>
              <a:spLocks noEditPoints="1"/>
            </p:cNvSpPr>
            <p:nvPr/>
          </p:nvSpPr>
          <p:spPr bwMode="auto">
            <a:xfrm>
              <a:off x="8062495" y="5362530"/>
              <a:ext cx="315912" cy="488950"/>
            </a:xfrm>
            <a:custGeom>
              <a:avLst/>
              <a:gdLst>
                <a:gd name="T0" fmla="*/ 940 w 2187"/>
                <a:gd name="T1" fmla="*/ 1158 h 3387"/>
                <a:gd name="T2" fmla="*/ 1261 w 2187"/>
                <a:gd name="T3" fmla="*/ 1210 h 3387"/>
                <a:gd name="T4" fmla="*/ 1229 w 2187"/>
                <a:gd name="T5" fmla="*/ 1137 h 3387"/>
                <a:gd name="T6" fmla="*/ 1157 w 2187"/>
                <a:gd name="T7" fmla="*/ 1148 h 3387"/>
                <a:gd name="T8" fmla="*/ 1059 w 2187"/>
                <a:gd name="T9" fmla="*/ 1169 h 3387"/>
                <a:gd name="T10" fmla="*/ 991 w 2187"/>
                <a:gd name="T11" fmla="*/ 1126 h 3387"/>
                <a:gd name="T12" fmla="*/ 758 w 2187"/>
                <a:gd name="T13" fmla="*/ 336 h 3387"/>
                <a:gd name="T14" fmla="*/ 445 w 2187"/>
                <a:gd name="T15" fmla="*/ 564 h 3387"/>
                <a:gd name="T16" fmla="*/ 282 w 2187"/>
                <a:gd name="T17" fmla="*/ 905 h 3387"/>
                <a:gd name="T18" fmla="*/ 297 w 2187"/>
                <a:gd name="T19" fmla="*/ 1275 h 3387"/>
                <a:gd name="T20" fmla="*/ 416 w 2187"/>
                <a:gd name="T21" fmla="*/ 1556 h 3387"/>
                <a:gd name="T22" fmla="*/ 592 w 2187"/>
                <a:gd name="T23" fmla="*/ 1822 h 3387"/>
                <a:gd name="T24" fmla="*/ 771 w 2187"/>
                <a:gd name="T25" fmla="*/ 2161 h 3387"/>
                <a:gd name="T26" fmla="*/ 763 w 2187"/>
                <a:gd name="T27" fmla="*/ 1235 h 3387"/>
                <a:gd name="T28" fmla="*/ 820 w 2187"/>
                <a:gd name="T29" fmla="*/ 1043 h 3387"/>
                <a:gd name="T30" fmla="*/ 991 w 2187"/>
                <a:gd name="T31" fmla="*/ 961 h 3387"/>
                <a:gd name="T32" fmla="*/ 1196 w 2187"/>
                <a:gd name="T33" fmla="*/ 961 h 3387"/>
                <a:gd name="T34" fmla="*/ 1369 w 2187"/>
                <a:gd name="T35" fmla="*/ 1043 h 3387"/>
                <a:gd name="T36" fmla="*/ 1423 w 2187"/>
                <a:gd name="T37" fmla="*/ 1236 h 3387"/>
                <a:gd name="T38" fmla="*/ 1417 w 2187"/>
                <a:gd name="T39" fmla="*/ 2161 h 3387"/>
                <a:gd name="T40" fmla="*/ 1595 w 2187"/>
                <a:gd name="T41" fmla="*/ 1823 h 3387"/>
                <a:gd name="T42" fmla="*/ 1771 w 2187"/>
                <a:gd name="T43" fmla="*/ 1557 h 3387"/>
                <a:gd name="T44" fmla="*/ 1890 w 2187"/>
                <a:gd name="T45" fmla="*/ 1275 h 3387"/>
                <a:gd name="T46" fmla="*/ 1905 w 2187"/>
                <a:gd name="T47" fmla="*/ 905 h 3387"/>
                <a:gd name="T48" fmla="*/ 1742 w 2187"/>
                <a:gd name="T49" fmla="*/ 564 h 3387"/>
                <a:gd name="T50" fmla="*/ 1429 w 2187"/>
                <a:gd name="T51" fmla="*/ 336 h 3387"/>
                <a:gd name="T52" fmla="*/ 1094 w 2187"/>
                <a:gd name="T53" fmla="*/ 0 h 3387"/>
                <a:gd name="T54" fmla="*/ 1574 w 2187"/>
                <a:gd name="T55" fmla="*/ 105 h 3387"/>
                <a:gd name="T56" fmla="*/ 1946 w 2187"/>
                <a:gd name="T57" fmla="*/ 388 h 3387"/>
                <a:gd name="T58" fmla="*/ 2158 w 2187"/>
                <a:gd name="T59" fmla="*/ 798 h 3387"/>
                <a:gd name="T60" fmla="*/ 2171 w 2187"/>
                <a:gd name="T61" fmla="*/ 1243 h 3387"/>
                <a:gd name="T62" fmla="*/ 2068 w 2187"/>
                <a:gd name="T63" fmla="*/ 1574 h 3387"/>
                <a:gd name="T64" fmla="*/ 1911 w 2187"/>
                <a:gd name="T65" fmla="*/ 1838 h 3387"/>
                <a:gd name="T66" fmla="*/ 1734 w 2187"/>
                <a:gd name="T67" fmla="*/ 2115 h 3387"/>
                <a:gd name="T68" fmla="*/ 1626 w 2187"/>
                <a:gd name="T69" fmla="*/ 2442 h 3387"/>
                <a:gd name="T70" fmla="*/ 1562 w 2187"/>
                <a:gd name="T71" fmla="*/ 2612 h 3387"/>
                <a:gd name="T72" fmla="*/ 1598 w 2187"/>
                <a:gd name="T73" fmla="*/ 2705 h 3387"/>
                <a:gd name="T74" fmla="*/ 1573 w 2187"/>
                <a:gd name="T75" fmla="*/ 2852 h 3387"/>
                <a:gd name="T76" fmla="*/ 1600 w 2187"/>
                <a:gd name="T77" fmla="*/ 2953 h 3387"/>
                <a:gd name="T78" fmla="*/ 1570 w 2187"/>
                <a:gd name="T79" fmla="*/ 3098 h 3387"/>
                <a:gd name="T80" fmla="*/ 1382 w 2187"/>
                <a:gd name="T81" fmla="*/ 3179 h 3387"/>
                <a:gd name="T82" fmla="*/ 1219 w 2187"/>
                <a:gd name="T83" fmla="*/ 3360 h 3387"/>
                <a:gd name="T84" fmla="*/ 968 w 2187"/>
                <a:gd name="T85" fmla="*/ 3360 h 3387"/>
                <a:gd name="T86" fmla="*/ 805 w 2187"/>
                <a:gd name="T87" fmla="*/ 3179 h 3387"/>
                <a:gd name="T88" fmla="*/ 617 w 2187"/>
                <a:gd name="T89" fmla="*/ 3098 h 3387"/>
                <a:gd name="T90" fmla="*/ 587 w 2187"/>
                <a:gd name="T91" fmla="*/ 2953 h 3387"/>
                <a:gd name="T92" fmla="*/ 614 w 2187"/>
                <a:gd name="T93" fmla="*/ 2852 h 3387"/>
                <a:gd name="T94" fmla="*/ 590 w 2187"/>
                <a:gd name="T95" fmla="*/ 2704 h 3387"/>
                <a:gd name="T96" fmla="*/ 626 w 2187"/>
                <a:gd name="T97" fmla="*/ 2612 h 3387"/>
                <a:gd name="T98" fmla="*/ 562 w 2187"/>
                <a:gd name="T99" fmla="*/ 2442 h 3387"/>
                <a:gd name="T100" fmla="*/ 453 w 2187"/>
                <a:gd name="T101" fmla="*/ 2115 h 3387"/>
                <a:gd name="T102" fmla="*/ 277 w 2187"/>
                <a:gd name="T103" fmla="*/ 1838 h 3387"/>
                <a:gd name="T104" fmla="*/ 119 w 2187"/>
                <a:gd name="T105" fmla="*/ 1574 h 3387"/>
                <a:gd name="T106" fmla="*/ 15 w 2187"/>
                <a:gd name="T107" fmla="*/ 1243 h 3387"/>
                <a:gd name="T108" fmla="*/ 29 w 2187"/>
                <a:gd name="T109" fmla="*/ 798 h 3387"/>
                <a:gd name="T110" fmla="*/ 241 w 2187"/>
                <a:gd name="T111" fmla="*/ 388 h 3387"/>
                <a:gd name="T112" fmla="*/ 614 w 2187"/>
                <a:gd name="T113" fmla="*/ 105 h 3387"/>
                <a:gd name="T114" fmla="*/ 1094 w 2187"/>
                <a:gd name="T115" fmla="*/ 0 h 3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7" h="3387">
                  <a:moveTo>
                    <a:pt x="991" y="1126"/>
                  </a:moveTo>
                  <a:lnTo>
                    <a:pt x="979" y="1128"/>
                  </a:lnTo>
                  <a:lnTo>
                    <a:pt x="968" y="1133"/>
                  </a:lnTo>
                  <a:lnTo>
                    <a:pt x="956" y="1140"/>
                  </a:lnTo>
                  <a:lnTo>
                    <a:pt x="945" y="1151"/>
                  </a:lnTo>
                  <a:lnTo>
                    <a:pt x="940" y="1158"/>
                  </a:lnTo>
                  <a:lnTo>
                    <a:pt x="934" y="1167"/>
                  </a:lnTo>
                  <a:lnTo>
                    <a:pt x="929" y="1179"/>
                  </a:lnTo>
                  <a:lnTo>
                    <a:pt x="926" y="1194"/>
                  </a:lnTo>
                  <a:lnTo>
                    <a:pt x="926" y="1210"/>
                  </a:lnTo>
                  <a:lnTo>
                    <a:pt x="1093" y="2161"/>
                  </a:lnTo>
                  <a:lnTo>
                    <a:pt x="1261" y="1210"/>
                  </a:lnTo>
                  <a:lnTo>
                    <a:pt x="1261" y="1194"/>
                  </a:lnTo>
                  <a:lnTo>
                    <a:pt x="1259" y="1179"/>
                  </a:lnTo>
                  <a:lnTo>
                    <a:pt x="1254" y="1167"/>
                  </a:lnTo>
                  <a:lnTo>
                    <a:pt x="1249" y="1158"/>
                  </a:lnTo>
                  <a:lnTo>
                    <a:pt x="1244" y="1151"/>
                  </a:lnTo>
                  <a:lnTo>
                    <a:pt x="1229" y="1137"/>
                  </a:lnTo>
                  <a:lnTo>
                    <a:pt x="1213" y="1129"/>
                  </a:lnTo>
                  <a:lnTo>
                    <a:pt x="1196" y="1126"/>
                  </a:lnTo>
                  <a:lnTo>
                    <a:pt x="1183" y="1128"/>
                  </a:lnTo>
                  <a:lnTo>
                    <a:pt x="1172" y="1134"/>
                  </a:lnTo>
                  <a:lnTo>
                    <a:pt x="1163" y="1140"/>
                  </a:lnTo>
                  <a:lnTo>
                    <a:pt x="1157" y="1148"/>
                  </a:lnTo>
                  <a:lnTo>
                    <a:pt x="1144" y="1160"/>
                  </a:lnTo>
                  <a:lnTo>
                    <a:pt x="1129" y="1169"/>
                  </a:lnTo>
                  <a:lnTo>
                    <a:pt x="1112" y="1175"/>
                  </a:lnTo>
                  <a:lnTo>
                    <a:pt x="1093" y="1177"/>
                  </a:lnTo>
                  <a:lnTo>
                    <a:pt x="1075" y="1175"/>
                  </a:lnTo>
                  <a:lnTo>
                    <a:pt x="1059" y="1169"/>
                  </a:lnTo>
                  <a:lnTo>
                    <a:pt x="1043" y="1160"/>
                  </a:lnTo>
                  <a:lnTo>
                    <a:pt x="1030" y="1148"/>
                  </a:lnTo>
                  <a:lnTo>
                    <a:pt x="1024" y="1140"/>
                  </a:lnTo>
                  <a:lnTo>
                    <a:pt x="1014" y="1134"/>
                  </a:lnTo>
                  <a:lnTo>
                    <a:pt x="1004" y="1128"/>
                  </a:lnTo>
                  <a:lnTo>
                    <a:pt x="991" y="1126"/>
                  </a:lnTo>
                  <a:close/>
                  <a:moveTo>
                    <a:pt x="1094" y="270"/>
                  </a:moveTo>
                  <a:lnTo>
                    <a:pt x="1023" y="272"/>
                  </a:lnTo>
                  <a:lnTo>
                    <a:pt x="953" y="280"/>
                  </a:lnTo>
                  <a:lnTo>
                    <a:pt x="886" y="295"/>
                  </a:lnTo>
                  <a:lnTo>
                    <a:pt x="821" y="313"/>
                  </a:lnTo>
                  <a:lnTo>
                    <a:pt x="758" y="336"/>
                  </a:lnTo>
                  <a:lnTo>
                    <a:pt x="697" y="364"/>
                  </a:lnTo>
                  <a:lnTo>
                    <a:pt x="640" y="397"/>
                  </a:lnTo>
                  <a:lnTo>
                    <a:pt x="587" y="433"/>
                  </a:lnTo>
                  <a:lnTo>
                    <a:pt x="536" y="473"/>
                  </a:lnTo>
                  <a:lnTo>
                    <a:pt x="489" y="516"/>
                  </a:lnTo>
                  <a:lnTo>
                    <a:pt x="445" y="564"/>
                  </a:lnTo>
                  <a:lnTo>
                    <a:pt x="406" y="614"/>
                  </a:lnTo>
                  <a:lnTo>
                    <a:pt x="372" y="668"/>
                  </a:lnTo>
                  <a:lnTo>
                    <a:pt x="342" y="723"/>
                  </a:lnTo>
                  <a:lnTo>
                    <a:pt x="317" y="782"/>
                  </a:lnTo>
                  <a:lnTo>
                    <a:pt x="296" y="843"/>
                  </a:lnTo>
                  <a:lnTo>
                    <a:pt x="282" y="905"/>
                  </a:lnTo>
                  <a:lnTo>
                    <a:pt x="274" y="970"/>
                  </a:lnTo>
                  <a:lnTo>
                    <a:pt x="271" y="1036"/>
                  </a:lnTo>
                  <a:lnTo>
                    <a:pt x="272" y="1101"/>
                  </a:lnTo>
                  <a:lnTo>
                    <a:pt x="277" y="1163"/>
                  </a:lnTo>
                  <a:lnTo>
                    <a:pt x="286" y="1221"/>
                  </a:lnTo>
                  <a:lnTo>
                    <a:pt x="297" y="1275"/>
                  </a:lnTo>
                  <a:lnTo>
                    <a:pt x="311" y="1328"/>
                  </a:lnTo>
                  <a:lnTo>
                    <a:pt x="328" y="1376"/>
                  </a:lnTo>
                  <a:lnTo>
                    <a:pt x="347" y="1424"/>
                  </a:lnTo>
                  <a:lnTo>
                    <a:pt x="369" y="1470"/>
                  </a:lnTo>
                  <a:lnTo>
                    <a:pt x="391" y="1513"/>
                  </a:lnTo>
                  <a:lnTo>
                    <a:pt x="416" y="1556"/>
                  </a:lnTo>
                  <a:lnTo>
                    <a:pt x="442" y="1600"/>
                  </a:lnTo>
                  <a:lnTo>
                    <a:pt x="470" y="1642"/>
                  </a:lnTo>
                  <a:lnTo>
                    <a:pt x="498" y="1684"/>
                  </a:lnTo>
                  <a:lnTo>
                    <a:pt x="528" y="1727"/>
                  </a:lnTo>
                  <a:lnTo>
                    <a:pt x="560" y="1774"/>
                  </a:lnTo>
                  <a:lnTo>
                    <a:pt x="592" y="1822"/>
                  </a:lnTo>
                  <a:lnTo>
                    <a:pt x="625" y="1873"/>
                  </a:lnTo>
                  <a:lnTo>
                    <a:pt x="657" y="1925"/>
                  </a:lnTo>
                  <a:lnTo>
                    <a:pt x="688" y="1981"/>
                  </a:lnTo>
                  <a:lnTo>
                    <a:pt x="718" y="2038"/>
                  </a:lnTo>
                  <a:lnTo>
                    <a:pt x="745" y="2098"/>
                  </a:lnTo>
                  <a:lnTo>
                    <a:pt x="771" y="2161"/>
                  </a:lnTo>
                  <a:lnTo>
                    <a:pt x="792" y="2226"/>
                  </a:lnTo>
                  <a:lnTo>
                    <a:pt x="810" y="2295"/>
                  </a:lnTo>
                  <a:lnTo>
                    <a:pt x="824" y="2366"/>
                  </a:lnTo>
                  <a:lnTo>
                    <a:pt x="962" y="2366"/>
                  </a:lnTo>
                  <a:lnTo>
                    <a:pt x="763" y="1237"/>
                  </a:lnTo>
                  <a:lnTo>
                    <a:pt x="763" y="1235"/>
                  </a:lnTo>
                  <a:lnTo>
                    <a:pt x="760" y="1201"/>
                  </a:lnTo>
                  <a:lnTo>
                    <a:pt x="763" y="1167"/>
                  </a:lnTo>
                  <a:lnTo>
                    <a:pt x="771" y="1134"/>
                  </a:lnTo>
                  <a:lnTo>
                    <a:pt x="783" y="1102"/>
                  </a:lnTo>
                  <a:lnTo>
                    <a:pt x="800" y="1072"/>
                  </a:lnTo>
                  <a:lnTo>
                    <a:pt x="820" y="1043"/>
                  </a:lnTo>
                  <a:lnTo>
                    <a:pt x="844" y="1020"/>
                  </a:lnTo>
                  <a:lnTo>
                    <a:pt x="871" y="999"/>
                  </a:lnTo>
                  <a:lnTo>
                    <a:pt x="899" y="983"/>
                  </a:lnTo>
                  <a:lnTo>
                    <a:pt x="929" y="971"/>
                  </a:lnTo>
                  <a:lnTo>
                    <a:pt x="960" y="964"/>
                  </a:lnTo>
                  <a:lnTo>
                    <a:pt x="991" y="961"/>
                  </a:lnTo>
                  <a:lnTo>
                    <a:pt x="1027" y="964"/>
                  </a:lnTo>
                  <a:lnTo>
                    <a:pt x="1061" y="974"/>
                  </a:lnTo>
                  <a:lnTo>
                    <a:pt x="1094" y="989"/>
                  </a:lnTo>
                  <a:lnTo>
                    <a:pt x="1126" y="974"/>
                  </a:lnTo>
                  <a:lnTo>
                    <a:pt x="1160" y="964"/>
                  </a:lnTo>
                  <a:lnTo>
                    <a:pt x="1196" y="961"/>
                  </a:lnTo>
                  <a:lnTo>
                    <a:pt x="1228" y="964"/>
                  </a:lnTo>
                  <a:lnTo>
                    <a:pt x="1259" y="971"/>
                  </a:lnTo>
                  <a:lnTo>
                    <a:pt x="1289" y="983"/>
                  </a:lnTo>
                  <a:lnTo>
                    <a:pt x="1318" y="999"/>
                  </a:lnTo>
                  <a:lnTo>
                    <a:pt x="1345" y="1020"/>
                  </a:lnTo>
                  <a:lnTo>
                    <a:pt x="1369" y="1043"/>
                  </a:lnTo>
                  <a:lnTo>
                    <a:pt x="1389" y="1071"/>
                  </a:lnTo>
                  <a:lnTo>
                    <a:pt x="1406" y="1101"/>
                  </a:lnTo>
                  <a:lnTo>
                    <a:pt x="1417" y="1133"/>
                  </a:lnTo>
                  <a:lnTo>
                    <a:pt x="1425" y="1167"/>
                  </a:lnTo>
                  <a:lnTo>
                    <a:pt x="1427" y="1201"/>
                  </a:lnTo>
                  <a:lnTo>
                    <a:pt x="1423" y="1236"/>
                  </a:lnTo>
                  <a:lnTo>
                    <a:pt x="1423" y="1237"/>
                  </a:lnTo>
                  <a:lnTo>
                    <a:pt x="1225" y="2366"/>
                  </a:lnTo>
                  <a:lnTo>
                    <a:pt x="1364" y="2366"/>
                  </a:lnTo>
                  <a:lnTo>
                    <a:pt x="1378" y="2295"/>
                  </a:lnTo>
                  <a:lnTo>
                    <a:pt x="1396" y="2226"/>
                  </a:lnTo>
                  <a:lnTo>
                    <a:pt x="1417" y="2161"/>
                  </a:lnTo>
                  <a:lnTo>
                    <a:pt x="1442" y="2098"/>
                  </a:lnTo>
                  <a:lnTo>
                    <a:pt x="1470" y="2038"/>
                  </a:lnTo>
                  <a:lnTo>
                    <a:pt x="1500" y="1981"/>
                  </a:lnTo>
                  <a:lnTo>
                    <a:pt x="1531" y="1926"/>
                  </a:lnTo>
                  <a:lnTo>
                    <a:pt x="1563" y="1874"/>
                  </a:lnTo>
                  <a:lnTo>
                    <a:pt x="1595" y="1823"/>
                  </a:lnTo>
                  <a:lnTo>
                    <a:pt x="1628" y="1774"/>
                  </a:lnTo>
                  <a:lnTo>
                    <a:pt x="1660" y="1727"/>
                  </a:lnTo>
                  <a:lnTo>
                    <a:pt x="1689" y="1684"/>
                  </a:lnTo>
                  <a:lnTo>
                    <a:pt x="1717" y="1642"/>
                  </a:lnTo>
                  <a:lnTo>
                    <a:pt x="1745" y="1600"/>
                  </a:lnTo>
                  <a:lnTo>
                    <a:pt x="1771" y="1557"/>
                  </a:lnTo>
                  <a:lnTo>
                    <a:pt x="1795" y="1514"/>
                  </a:lnTo>
                  <a:lnTo>
                    <a:pt x="1819" y="1470"/>
                  </a:lnTo>
                  <a:lnTo>
                    <a:pt x="1840" y="1425"/>
                  </a:lnTo>
                  <a:lnTo>
                    <a:pt x="1859" y="1377"/>
                  </a:lnTo>
                  <a:lnTo>
                    <a:pt x="1876" y="1328"/>
                  </a:lnTo>
                  <a:lnTo>
                    <a:pt x="1890" y="1275"/>
                  </a:lnTo>
                  <a:lnTo>
                    <a:pt x="1902" y="1221"/>
                  </a:lnTo>
                  <a:lnTo>
                    <a:pt x="1910" y="1163"/>
                  </a:lnTo>
                  <a:lnTo>
                    <a:pt x="1915" y="1101"/>
                  </a:lnTo>
                  <a:lnTo>
                    <a:pt x="1917" y="1036"/>
                  </a:lnTo>
                  <a:lnTo>
                    <a:pt x="1914" y="970"/>
                  </a:lnTo>
                  <a:lnTo>
                    <a:pt x="1905" y="905"/>
                  </a:lnTo>
                  <a:lnTo>
                    <a:pt x="1890" y="843"/>
                  </a:lnTo>
                  <a:lnTo>
                    <a:pt x="1871" y="782"/>
                  </a:lnTo>
                  <a:lnTo>
                    <a:pt x="1845" y="723"/>
                  </a:lnTo>
                  <a:lnTo>
                    <a:pt x="1815" y="668"/>
                  </a:lnTo>
                  <a:lnTo>
                    <a:pt x="1781" y="614"/>
                  </a:lnTo>
                  <a:lnTo>
                    <a:pt x="1742" y="564"/>
                  </a:lnTo>
                  <a:lnTo>
                    <a:pt x="1698" y="516"/>
                  </a:lnTo>
                  <a:lnTo>
                    <a:pt x="1652" y="473"/>
                  </a:lnTo>
                  <a:lnTo>
                    <a:pt x="1601" y="433"/>
                  </a:lnTo>
                  <a:lnTo>
                    <a:pt x="1546" y="397"/>
                  </a:lnTo>
                  <a:lnTo>
                    <a:pt x="1490" y="364"/>
                  </a:lnTo>
                  <a:lnTo>
                    <a:pt x="1429" y="336"/>
                  </a:lnTo>
                  <a:lnTo>
                    <a:pt x="1367" y="313"/>
                  </a:lnTo>
                  <a:lnTo>
                    <a:pt x="1302" y="295"/>
                  </a:lnTo>
                  <a:lnTo>
                    <a:pt x="1233" y="280"/>
                  </a:lnTo>
                  <a:lnTo>
                    <a:pt x="1164" y="272"/>
                  </a:lnTo>
                  <a:lnTo>
                    <a:pt x="1094" y="270"/>
                  </a:lnTo>
                  <a:close/>
                  <a:moveTo>
                    <a:pt x="1094" y="0"/>
                  </a:moveTo>
                  <a:lnTo>
                    <a:pt x="1179" y="3"/>
                  </a:lnTo>
                  <a:lnTo>
                    <a:pt x="1262" y="12"/>
                  </a:lnTo>
                  <a:lnTo>
                    <a:pt x="1344" y="28"/>
                  </a:lnTo>
                  <a:lnTo>
                    <a:pt x="1423" y="49"/>
                  </a:lnTo>
                  <a:lnTo>
                    <a:pt x="1500" y="74"/>
                  </a:lnTo>
                  <a:lnTo>
                    <a:pt x="1574" y="105"/>
                  </a:lnTo>
                  <a:lnTo>
                    <a:pt x="1645" y="142"/>
                  </a:lnTo>
                  <a:lnTo>
                    <a:pt x="1713" y="182"/>
                  </a:lnTo>
                  <a:lnTo>
                    <a:pt x="1777" y="228"/>
                  </a:lnTo>
                  <a:lnTo>
                    <a:pt x="1838" y="277"/>
                  </a:lnTo>
                  <a:lnTo>
                    <a:pt x="1895" y="331"/>
                  </a:lnTo>
                  <a:lnTo>
                    <a:pt x="1946" y="388"/>
                  </a:lnTo>
                  <a:lnTo>
                    <a:pt x="1994" y="449"/>
                  </a:lnTo>
                  <a:lnTo>
                    <a:pt x="2037" y="514"/>
                  </a:lnTo>
                  <a:lnTo>
                    <a:pt x="2075" y="581"/>
                  </a:lnTo>
                  <a:lnTo>
                    <a:pt x="2108" y="651"/>
                  </a:lnTo>
                  <a:lnTo>
                    <a:pt x="2136" y="723"/>
                  </a:lnTo>
                  <a:lnTo>
                    <a:pt x="2158" y="798"/>
                  </a:lnTo>
                  <a:lnTo>
                    <a:pt x="2173" y="876"/>
                  </a:lnTo>
                  <a:lnTo>
                    <a:pt x="2184" y="955"/>
                  </a:lnTo>
                  <a:lnTo>
                    <a:pt x="2187" y="1036"/>
                  </a:lnTo>
                  <a:lnTo>
                    <a:pt x="2185" y="1108"/>
                  </a:lnTo>
                  <a:lnTo>
                    <a:pt x="2180" y="1177"/>
                  </a:lnTo>
                  <a:lnTo>
                    <a:pt x="2171" y="1243"/>
                  </a:lnTo>
                  <a:lnTo>
                    <a:pt x="2160" y="1305"/>
                  </a:lnTo>
                  <a:lnTo>
                    <a:pt x="2147" y="1364"/>
                  </a:lnTo>
                  <a:lnTo>
                    <a:pt x="2130" y="1420"/>
                  </a:lnTo>
                  <a:lnTo>
                    <a:pt x="2111" y="1474"/>
                  </a:lnTo>
                  <a:lnTo>
                    <a:pt x="2091" y="1524"/>
                  </a:lnTo>
                  <a:lnTo>
                    <a:pt x="2068" y="1574"/>
                  </a:lnTo>
                  <a:lnTo>
                    <a:pt x="2044" y="1621"/>
                  </a:lnTo>
                  <a:lnTo>
                    <a:pt x="2020" y="1667"/>
                  </a:lnTo>
                  <a:lnTo>
                    <a:pt x="1994" y="1711"/>
                  </a:lnTo>
                  <a:lnTo>
                    <a:pt x="1967" y="1754"/>
                  </a:lnTo>
                  <a:lnTo>
                    <a:pt x="1939" y="1796"/>
                  </a:lnTo>
                  <a:lnTo>
                    <a:pt x="1911" y="1838"/>
                  </a:lnTo>
                  <a:lnTo>
                    <a:pt x="1883" y="1879"/>
                  </a:lnTo>
                  <a:lnTo>
                    <a:pt x="1852" y="1925"/>
                  </a:lnTo>
                  <a:lnTo>
                    <a:pt x="1821" y="1972"/>
                  </a:lnTo>
                  <a:lnTo>
                    <a:pt x="1790" y="2018"/>
                  </a:lnTo>
                  <a:lnTo>
                    <a:pt x="1761" y="2065"/>
                  </a:lnTo>
                  <a:lnTo>
                    <a:pt x="1734" y="2115"/>
                  </a:lnTo>
                  <a:lnTo>
                    <a:pt x="1709" y="2165"/>
                  </a:lnTo>
                  <a:lnTo>
                    <a:pt x="1685" y="2217"/>
                  </a:lnTo>
                  <a:lnTo>
                    <a:pt x="1665" y="2270"/>
                  </a:lnTo>
                  <a:lnTo>
                    <a:pt x="1649" y="2325"/>
                  </a:lnTo>
                  <a:lnTo>
                    <a:pt x="1635" y="2382"/>
                  </a:lnTo>
                  <a:lnTo>
                    <a:pt x="1626" y="2442"/>
                  </a:lnTo>
                  <a:lnTo>
                    <a:pt x="1622" y="2505"/>
                  </a:lnTo>
                  <a:lnTo>
                    <a:pt x="1619" y="2531"/>
                  </a:lnTo>
                  <a:lnTo>
                    <a:pt x="1610" y="2556"/>
                  </a:lnTo>
                  <a:lnTo>
                    <a:pt x="1598" y="2577"/>
                  </a:lnTo>
                  <a:lnTo>
                    <a:pt x="1582" y="2597"/>
                  </a:lnTo>
                  <a:lnTo>
                    <a:pt x="1562" y="2612"/>
                  </a:lnTo>
                  <a:lnTo>
                    <a:pt x="1540" y="2625"/>
                  </a:lnTo>
                  <a:lnTo>
                    <a:pt x="1515" y="2632"/>
                  </a:lnTo>
                  <a:lnTo>
                    <a:pt x="1541" y="2643"/>
                  </a:lnTo>
                  <a:lnTo>
                    <a:pt x="1564" y="2660"/>
                  </a:lnTo>
                  <a:lnTo>
                    <a:pt x="1584" y="2680"/>
                  </a:lnTo>
                  <a:lnTo>
                    <a:pt x="1598" y="2705"/>
                  </a:lnTo>
                  <a:lnTo>
                    <a:pt x="1607" y="2732"/>
                  </a:lnTo>
                  <a:lnTo>
                    <a:pt x="1610" y="2760"/>
                  </a:lnTo>
                  <a:lnTo>
                    <a:pt x="1607" y="2786"/>
                  </a:lnTo>
                  <a:lnTo>
                    <a:pt x="1600" y="2811"/>
                  </a:lnTo>
                  <a:lnTo>
                    <a:pt x="1589" y="2834"/>
                  </a:lnTo>
                  <a:lnTo>
                    <a:pt x="1573" y="2852"/>
                  </a:lnTo>
                  <a:lnTo>
                    <a:pt x="1555" y="2869"/>
                  </a:lnTo>
                  <a:lnTo>
                    <a:pt x="1534" y="2882"/>
                  </a:lnTo>
                  <a:lnTo>
                    <a:pt x="1555" y="2894"/>
                  </a:lnTo>
                  <a:lnTo>
                    <a:pt x="1573" y="2911"/>
                  </a:lnTo>
                  <a:lnTo>
                    <a:pt x="1589" y="2930"/>
                  </a:lnTo>
                  <a:lnTo>
                    <a:pt x="1600" y="2953"/>
                  </a:lnTo>
                  <a:lnTo>
                    <a:pt x="1607" y="2977"/>
                  </a:lnTo>
                  <a:lnTo>
                    <a:pt x="1610" y="3004"/>
                  </a:lnTo>
                  <a:lnTo>
                    <a:pt x="1607" y="3030"/>
                  </a:lnTo>
                  <a:lnTo>
                    <a:pt x="1599" y="3055"/>
                  </a:lnTo>
                  <a:lnTo>
                    <a:pt x="1587" y="3079"/>
                  </a:lnTo>
                  <a:lnTo>
                    <a:pt x="1570" y="3098"/>
                  </a:lnTo>
                  <a:lnTo>
                    <a:pt x="1551" y="3115"/>
                  </a:lnTo>
                  <a:lnTo>
                    <a:pt x="1528" y="3127"/>
                  </a:lnTo>
                  <a:lnTo>
                    <a:pt x="1502" y="3135"/>
                  </a:lnTo>
                  <a:lnTo>
                    <a:pt x="1475" y="3137"/>
                  </a:lnTo>
                  <a:lnTo>
                    <a:pt x="1392" y="3137"/>
                  </a:lnTo>
                  <a:lnTo>
                    <a:pt x="1382" y="3179"/>
                  </a:lnTo>
                  <a:lnTo>
                    <a:pt x="1366" y="3218"/>
                  </a:lnTo>
                  <a:lnTo>
                    <a:pt x="1345" y="3254"/>
                  </a:lnTo>
                  <a:lnTo>
                    <a:pt x="1319" y="3287"/>
                  </a:lnTo>
                  <a:lnTo>
                    <a:pt x="1289" y="3316"/>
                  </a:lnTo>
                  <a:lnTo>
                    <a:pt x="1256" y="3340"/>
                  </a:lnTo>
                  <a:lnTo>
                    <a:pt x="1219" y="3360"/>
                  </a:lnTo>
                  <a:lnTo>
                    <a:pt x="1180" y="3374"/>
                  </a:lnTo>
                  <a:lnTo>
                    <a:pt x="1137" y="3384"/>
                  </a:lnTo>
                  <a:lnTo>
                    <a:pt x="1094" y="3387"/>
                  </a:lnTo>
                  <a:lnTo>
                    <a:pt x="1050" y="3384"/>
                  </a:lnTo>
                  <a:lnTo>
                    <a:pt x="1007" y="3374"/>
                  </a:lnTo>
                  <a:lnTo>
                    <a:pt x="968" y="3360"/>
                  </a:lnTo>
                  <a:lnTo>
                    <a:pt x="931" y="3340"/>
                  </a:lnTo>
                  <a:lnTo>
                    <a:pt x="898" y="3316"/>
                  </a:lnTo>
                  <a:lnTo>
                    <a:pt x="868" y="3287"/>
                  </a:lnTo>
                  <a:lnTo>
                    <a:pt x="842" y="3254"/>
                  </a:lnTo>
                  <a:lnTo>
                    <a:pt x="821" y="3218"/>
                  </a:lnTo>
                  <a:lnTo>
                    <a:pt x="805" y="3179"/>
                  </a:lnTo>
                  <a:lnTo>
                    <a:pt x="794" y="3137"/>
                  </a:lnTo>
                  <a:lnTo>
                    <a:pt x="712" y="3137"/>
                  </a:lnTo>
                  <a:lnTo>
                    <a:pt x="685" y="3135"/>
                  </a:lnTo>
                  <a:lnTo>
                    <a:pt x="659" y="3127"/>
                  </a:lnTo>
                  <a:lnTo>
                    <a:pt x="636" y="3115"/>
                  </a:lnTo>
                  <a:lnTo>
                    <a:pt x="617" y="3098"/>
                  </a:lnTo>
                  <a:lnTo>
                    <a:pt x="600" y="3079"/>
                  </a:lnTo>
                  <a:lnTo>
                    <a:pt x="588" y="3055"/>
                  </a:lnTo>
                  <a:lnTo>
                    <a:pt x="579" y="3030"/>
                  </a:lnTo>
                  <a:lnTo>
                    <a:pt x="577" y="3004"/>
                  </a:lnTo>
                  <a:lnTo>
                    <a:pt x="579" y="2977"/>
                  </a:lnTo>
                  <a:lnTo>
                    <a:pt x="587" y="2953"/>
                  </a:lnTo>
                  <a:lnTo>
                    <a:pt x="598" y="2930"/>
                  </a:lnTo>
                  <a:lnTo>
                    <a:pt x="614" y="2911"/>
                  </a:lnTo>
                  <a:lnTo>
                    <a:pt x="632" y="2894"/>
                  </a:lnTo>
                  <a:lnTo>
                    <a:pt x="654" y="2882"/>
                  </a:lnTo>
                  <a:lnTo>
                    <a:pt x="632" y="2869"/>
                  </a:lnTo>
                  <a:lnTo>
                    <a:pt x="614" y="2852"/>
                  </a:lnTo>
                  <a:lnTo>
                    <a:pt x="598" y="2834"/>
                  </a:lnTo>
                  <a:lnTo>
                    <a:pt x="587" y="2811"/>
                  </a:lnTo>
                  <a:lnTo>
                    <a:pt x="579" y="2786"/>
                  </a:lnTo>
                  <a:lnTo>
                    <a:pt x="577" y="2760"/>
                  </a:lnTo>
                  <a:lnTo>
                    <a:pt x="581" y="2732"/>
                  </a:lnTo>
                  <a:lnTo>
                    <a:pt x="590" y="2704"/>
                  </a:lnTo>
                  <a:lnTo>
                    <a:pt x="604" y="2680"/>
                  </a:lnTo>
                  <a:lnTo>
                    <a:pt x="623" y="2660"/>
                  </a:lnTo>
                  <a:lnTo>
                    <a:pt x="647" y="2643"/>
                  </a:lnTo>
                  <a:lnTo>
                    <a:pt x="672" y="2632"/>
                  </a:lnTo>
                  <a:lnTo>
                    <a:pt x="648" y="2625"/>
                  </a:lnTo>
                  <a:lnTo>
                    <a:pt x="626" y="2612"/>
                  </a:lnTo>
                  <a:lnTo>
                    <a:pt x="606" y="2597"/>
                  </a:lnTo>
                  <a:lnTo>
                    <a:pt x="590" y="2577"/>
                  </a:lnTo>
                  <a:lnTo>
                    <a:pt x="577" y="2556"/>
                  </a:lnTo>
                  <a:lnTo>
                    <a:pt x="569" y="2531"/>
                  </a:lnTo>
                  <a:lnTo>
                    <a:pt x="566" y="2505"/>
                  </a:lnTo>
                  <a:lnTo>
                    <a:pt x="562" y="2442"/>
                  </a:lnTo>
                  <a:lnTo>
                    <a:pt x="553" y="2382"/>
                  </a:lnTo>
                  <a:lnTo>
                    <a:pt x="539" y="2325"/>
                  </a:lnTo>
                  <a:lnTo>
                    <a:pt x="523" y="2269"/>
                  </a:lnTo>
                  <a:lnTo>
                    <a:pt x="502" y="2217"/>
                  </a:lnTo>
                  <a:lnTo>
                    <a:pt x="479" y="2164"/>
                  </a:lnTo>
                  <a:lnTo>
                    <a:pt x="453" y="2115"/>
                  </a:lnTo>
                  <a:lnTo>
                    <a:pt x="427" y="2065"/>
                  </a:lnTo>
                  <a:lnTo>
                    <a:pt x="397" y="2018"/>
                  </a:lnTo>
                  <a:lnTo>
                    <a:pt x="367" y="1970"/>
                  </a:lnTo>
                  <a:lnTo>
                    <a:pt x="336" y="1924"/>
                  </a:lnTo>
                  <a:lnTo>
                    <a:pt x="305" y="1879"/>
                  </a:lnTo>
                  <a:lnTo>
                    <a:pt x="277" y="1838"/>
                  </a:lnTo>
                  <a:lnTo>
                    <a:pt x="249" y="1796"/>
                  </a:lnTo>
                  <a:lnTo>
                    <a:pt x="221" y="1754"/>
                  </a:lnTo>
                  <a:lnTo>
                    <a:pt x="194" y="1711"/>
                  </a:lnTo>
                  <a:lnTo>
                    <a:pt x="167" y="1667"/>
                  </a:lnTo>
                  <a:lnTo>
                    <a:pt x="143" y="1621"/>
                  </a:lnTo>
                  <a:lnTo>
                    <a:pt x="119" y="1574"/>
                  </a:lnTo>
                  <a:lnTo>
                    <a:pt x="96" y="1524"/>
                  </a:lnTo>
                  <a:lnTo>
                    <a:pt x="75" y="1473"/>
                  </a:lnTo>
                  <a:lnTo>
                    <a:pt x="57" y="1419"/>
                  </a:lnTo>
                  <a:lnTo>
                    <a:pt x="40" y="1364"/>
                  </a:lnTo>
                  <a:lnTo>
                    <a:pt x="27" y="1305"/>
                  </a:lnTo>
                  <a:lnTo>
                    <a:pt x="15" y="1243"/>
                  </a:lnTo>
                  <a:lnTo>
                    <a:pt x="7" y="1177"/>
                  </a:lnTo>
                  <a:lnTo>
                    <a:pt x="2" y="1108"/>
                  </a:lnTo>
                  <a:lnTo>
                    <a:pt x="0" y="1036"/>
                  </a:lnTo>
                  <a:lnTo>
                    <a:pt x="3" y="955"/>
                  </a:lnTo>
                  <a:lnTo>
                    <a:pt x="13" y="876"/>
                  </a:lnTo>
                  <a:lnTo>
                    <a:pt x="29" y="798"/>
                  </a:lnTo>
                  <a:lnTo>
                    <a:pt x="51" y="723"/>
                  </a:lnTo>
                  <a:lnTo>
                    <a:pt x="78" y="651"/>
                  </a:lnTo>
                  <a:lnTo>
                    <a:pt x="112" y="581"/>
                  </a:lnTo>
                  <a:lnTo>
                    <a:pt x="150" y="514"/>
                  </a:lnTo>
                  <a:lnTo>
                    <a:pt x="193" y="449"/>
                  </a:lnTo>
                  <a:lnTo>
                    <a:pt x="241" y="388"/>
                  </a:lnTo>
                  <a:lnTo>
                    <a:pt x="293" y="331"/>
                  </a:lnTo>
                  <a:lnTo>
                    <a:pt x="349" y="277"/>
                  </a:lnTo>
                  <a:lnTo>
                    <a:pt x="410" y="228"/>
                  </a:lnTo>
                  <a:lnTo>
                    <a:pt x="474" y="182"/>
                  </a:lnTo>
                  <a:lnTo>
                    <a:pt x="542" y="142"/>
                  </a:lnTo>
                  <a:lnTo>
                    <a:pt x="614" y="105"/>
                  </a:lnTo>
                  <a:lnTo>
                    <a:pt x="687" y="74"/>
                  </a:lnTo>
                  <a:lnTo>
                    <a:pt x="764" y="49"/>
                  </a:lnTo>
                  <a:lnTo>
                    <a:pt x="843" y="28"/>
                  </a:lnTo>
                  <a:lnTo>
                    <a:pt x="925" y="12"/>
                  </a:lnTo>
                  <a:lnTo>
                    <a:pt x="1008" y="3"/>
                  </a:lnTo>
                  <a:lnTo>
                    <a:pt x="1094" y="0"/>
                  </a:lnTo>
                  <a:close/>
                </a:path>
              </a:pathLst>
            </a:custGeom>
            <a:solidFill>
              <a:schemeClr val="bg1"/>
            </a:solid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grpSp>
      <p:sp>
        <p:nvSpPr>
          <p:cNvPr id="16" name="Rounded Rectangle 15"/>
          <p:cNvSpPr/>
          <p:nvPr/>
        </p:nvSpPr>
        <p:spPr>
          <a:xfrm>
            <a:off x="930216" y="3865064"/>
            <a:ext cx="822746" cy="822746"/>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dirty="0">
              <a:solidFill>
                <a:prstClr val="white"/>
              </a:solidFill>
            </a:endParaRPr>
          </a:p>
        </p:txBody>
      </p:sp>
      <p:grpSp>
        <p:nvGrpSpPr>
          <p:cNvPr id="38" name="Group 4">
            <a:extLst>
              <a:ext uri="{FF2B5EF4-FFF2-40B4-BE49-F238E27FC236}">
                <a16:creationId xmlns:a16="http://schemas.microsoft.com/office/drawing/2014/main" id="{86E74FBF-E0D6-4F06-8949-F1804F0444AA}"/>
              </a:ext>
            </a:extLst>
          </p:cNvPr>
          <p:cNvGrpSpPr>
            <a:grpSpLocks noChangeAspect="1"/>
          </p:cNvGrpSpPr>
          <p:nvPr/>
        </p:nvGrpSpPr>
        <p:grpSpPr bwMode="auto">
          <a:xfrm>
            <a:off x="1073257" y="1822863"/>
            <a:ext cx="441210" cy="438979"/>
            <a:chOff x="-278" y="129"/>
            <a:chExt cx="791" cy="787"/>
          </a:xfrm>
          <a:solidFill>
            <a:schemeClr val="bg1"/>
          </a:solidFill>
        </p:grpSpPr>
        <p:sp>
          <p:nvSpPr>
            <p:cNvPr id="39" name="Freeform 6">
              <a:extLst>
                <a:ext uri="{FF2B5EF4-FFF2-40B4-BE49-F238E27FC236}">
                  <a16:creationId xmlns:a16="http://schemas.microsoft.com/office/drawing/2014/main" id="{9946FDC5-58E3-4DCF-8CFC-BF7378DA741F}"/>
                </a:ext>
              </a:extLst>
            </p:cNvPr>
            <p:cNvSpPr>
              <a:spLocks/>
            </p:cNvSpPr>
            <p:nvPr/>
          </p:nvSpPr>
          <p:spPr bwMode="auto">
            <a:xfrm>
              <a:off x="-278" y="135"/>
              <a:ext cx="397" cy="633"/>
            </a:xfrm>
            <a:custGeom>
              <a:avLst/>
              <a:gdLst>
                <a:gd name="T0" fmla="*/ 1753 w 1983"/>
                <a:gd name="T1" fmla="*/ 0 h 3164"/>
                <a:gd name="T2" fmla="*/ 1833 w 1983"/>
                <a:gd name="T3" fmla="*/ 13 h 3164"/>
                <a:gd name="T4" fmla="*/ 1901 w 1983"/>
                <a:gd name="T5" fmla="*/ 53 h 3164"/>
                <a:gd name="T6" fmla="*/ 1951 w 1983"/>
                <a:gd name="T7" fmla="*/ 113 h 3164"/>
                <a:gd name="T8" fmla="*/ 1979 w 1983"/>
                <a:gd name="T9" fmla="*/ 188 h 3164"/>
                <a:gd name="T10" fmla="*/ 1983 w 1983"/>
                <a:gd name="T11" fmla="*/ 1151 h 3164"/>
                <a:gd name="T12" fmla="*/ 1810 w 1983"/>
                <a:gd name="T13" fmla="*/ 229 h 3164"/>
                <a:gd name="T14" fmla="*/ 1799 w 1983"/>
                <a:gd name="T15" fmla="*/ 195 h 3164"/>
                <a:gd name="T16" fmla="*/ 1771 w 1983"/>
                <a:gd name="T17" fmla="*/ 175 h 3164"/>
                <a:gd name="T18" fmla="*/ 230 w 1983"/>
                <a:gd name="T19" fmla="*/ 171 h 3164"/>
                <a:gd name="T20" fmla="*/ 196 w 1983"/>
                <a:gd name="T21" fmla="*/ 182 h 3164"/>
                <a:gd name="T22" fmla="*/ 175 w 1983"/>
                <a:gd name="T23" fmla="*/ 211 h 3164"/>
                <a:gd name="T24" fmla="*/ 173 w 1983"/>
                <a:gd name="T25" fmla="*/ 1594 h 3164"/>
                <a:gd name="T26" fmla="*/ 184 w 1983"/>
                <a:gd name="T27" fmla="*/ 1628 h 3164"/>
                <a:gd name="T28" fmla="*/ 212 w 1983"/>
                <a:gd name="T29" fmla="*/ 1649 h 3164"/>
                <a:gd name="T30" fmla="*/ 1753 w 1983"/>
                <a:gd name="T31" fmla="*/ 1651 h 3164"/>
                <a:gd name="T32" fmla="*/ 1787 w 1983"/>
                <a:gd name="T33" fmla="*/ 1640 h 3164"/>
                <a:gd name="T34" fmla="*/ 1808 w 1983"/>
                <a:gd name="T35" fmla="*/ 1612 h 3164"/>
                <a:gd name="T36" fmla="*/ 1810 w 1983"/>
                <a:gd name="T37" fmla="*/ 1205 h 3164"/>
                <a:gd name="T38" fmla="*/ 1955 w 1983"/>
                <a:gd name="T39" fmla="*/ 1344 h 3164"/>
                <a:gd name="T40" fmla="*/ 1968 w 1983"/>
                <a:gd name="T41" fmla="*/ 1413 h 3164"/>
                <a:gd name="T42" fmla="*/ 1983 w 1983"/>
                <a:gd name="T43" fmla="*/ 1594 h 3164"/>
                <a:gd name="T44" fmla="*/ 1968 w 1983"/>
                <a:gd name="T45" fmla="*/ 1674 h 3164"/>
                <a:gd name="T46" fmla="*/ 1929 w 1983"/>
                <a:gd name="T47" fmla="*/ 1742 h 3164"/>
                <a:gd name="T48" fmla="*/ 1869 w 1983"/>
                <a:gd name="T49" fmla="*/ 1793 h 3164"/>
                <a:gd name="T50" fmla="*/ 1794 w 1983"/>
                <a:gd name="T51" fmla="*/ 1820 h 3164"/>
                <a:gd name="T52" fmla="*/ 1068 w 1983"/>
                <a:gd name="T53" fmla="*/ 1824 h 3164"/>
                <a:gd name="T54" fmla="*/ 1583 w 1983"/>
                <a:gd name="T55" fmla="*/ 3049 h 3164"/>
                <a:gd name="T56" fmla="*/ 1580 w 1983"/>
                <a:gd name="T57" fmla="*/ 3092 h 3164"/>
                <a:gd name="T58" fmla="*/ 1561 w 1983"/>
                <a:gd name="T59" fmla="*/ 3130 h 3164"/>
                <a:gd name="T60" fmla="*/ 1525 w 1983"/>
                <a:gd name="T61" fmla="*/ 3156 h 3164"/>
                <a:gd name="T62" fmla="*/ 1481 w 1983"/>
                <a:gd name="T63" fmla="*/ 3164 h 3164"/>
                <a:gd name="T64" fmla="*/ 1440 w 1983"/>
                <a:gd name="T65" fmla="*/ 3152 h 3164"/>
                <a:gd name="T66" fmla="*/ 1407 w 1983"/>
                <a:gd name="T67" fmla="*/ 3124 h 3164"/>
                <a:gd name="T68" fmla="*/ 954 w 1983"/>
                <a:gd name="T69" fmla="*/ 2060 h 3164"/>
                <a:gd name="T70" fmla="*/ 501 w 1983"/>
                <a:gd name="T71" fmla="*/ 3125 h 3164"/>
                <a:gd name="T72" fmla="*/ 466 w 1983"/>
                <a:gd name="T73" fmla="*/ 3153 h 3164"/>
                <a:gd name="T74" fmla="*/ 422 w 1983"/>
                <a:gd name="T75" fmla="*/ 3164 h 3164"/>
                <a:gd name="T76" fmla="*/ 384 w 1983"/>
                <a:gd name="T77" fmla="*/ 3156 h 3164"/>
                <a:gd name="T78" fmla="*/ 348 w 1983"/>
                <a:gd name="T79" fmla="*/ 3130 h 3164"/>
                <a:gd name="T80" fmla="*/ 328 w 1983"/>
                <a:gd name="T81" fmla="*/ 3092 h 3164"/>
                <a:gd name="T82" fmla="*/ 325 w 1983"/>
                <a:gd name="T83" fmla="*/ 3049 h 3164"/>
                <a:gd name="T84" fmla="*/ 842 w 1983"/>
                <a:gd name="T85" fmla="*/ 1824 h 3164"/>
                <a:gd name="T86" fmla="*/ 189 w 1983"/>
                <a:gd name="T87" fmla="*/ 1820 h 3164"/>
                <a:gd name="T88" fmla="*/ 114 w 1983"/>
                <a:gd name="T89" fmla="*/ 1793 h 3164"/>
                <a:gd name="T90" fmla="*/ 54 w 1983"/>
                <a:gd name="T91" fmla="*/ 1742 h 3164"/>
                <a:gd name="T92" fmla="*/ 15 w 1983"/>
                <a:gd name="T93" fmla="*/ 1674 h 3164"/>
                <a:gd name="T94" fmla="*/ 0 w 1983"/>
                <a:gd name="T95" fmla="*/ 1594 h 3164"/>
                <a:gd name="T96" fmla="*/ 4 w 1983"/>
                <a:gd name="T97" fmla="*/ 188 h 3164"/>
                <a:gd name="T98" fmla="*/ 31 w 1983"/>
                <a:gd name="T99" fmla="*/ 113 h 3164"/>
                <a:gd name="T100" fmla="*/ 82 w 1983"/>
                <a:gd name="T101" fmla="*/ 53 h 3164"/>
                <a:gd name="T102" fmla="*/ 150 w 1983"/>
                <a:gd name="T103" fmla="*/ 13 h 3164"/>
                <a:gd name="T104" fmla="*/ 230 w 1983"/>
                <a:gd name="T105" fmla="*/ 0 h 3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83" h="3164">
                  <a:moveTo>
                    <a:pt x="230" y="0"/>
                  </a:moveTo>
                  <a:lnTo>
                    <a:pt x="1753" y="0"/>
                  </a:lnTo>
                  <a:lnTo>
                    <a:pt x="1794" y="3"/>
                  </a:lnTo>
                  <a:lnTo>
                    <a:pt x="1833" y="13"/>
                  </a:lnTo>
                  <a:lnTo>
                    <a:pt x="1869" y="31"/>
                  </a:lnTo>
                  <a:lnTo>
                    <a:pt x="1901" y="53"/>
                  </a:lnTo>
                  <a:lnTo>
                    <a:pt x="1929" y="81"/>
                  </a:lnTo>
                  <a:lnTo>
                    <a:pt x="1951" y="113"/>
                  </a:lnTo>
                  <a:lnTo>
                    <a:pt x="1968" y="148"/>
                  </a:lnTo>
                  <a:lnTo>
                    <a:pt x="1979" y="188"/>
                  </a:lnTo>
                  <a:lnTo>
                    <a:pt x="1983" y="229"/>
                  </a:lnTo>
                  <a:lnTo>
                    <a:pt x="1983" y="1151"/>
                  </a:lnTo>
                  <a:lnTo>
                    <a:pt x="1810" y="1030"/>
                  </a:lnTo>
                  <a:lnTo>
                    <a:pt x="1810" y="229"/>
                  </a:lnTo>
                  <a:lnTo>
                    <a:pt x="1808" y="211"/>
                  </a:lnTo>
                  <a:lnTo>
                    <a:pt x="1799" y="195"/>
                  </a:lnTo>
                  <a:lnTo>
                    <a:pt x="1787" y="182"/>
                  </a:lnTo>
                  <a:lnTo>
                    <a:pt x="1771" y="175"/>
                  </a:lnTo>
                  <a:lnTo>
                    <a:pt x="1753" y="171"/>
                  </a:lnTo>
                  <a:lnTo>
                    <a:pt x="230" y="171"/>
                  </a:lnTo>
                  <a:lnTo>
                    <a:pt x="212" y="175"/>
                  </a:lnTo>
                  <a:lnTo>
                    <a:pt x="196" y="182"/>
                  </a:lnTo>
                  <a:lnTo>
                    <a:pt x="184" y="195"/>
                  </a:lnTo>
                  <a:lnTo>
                    <a:pt x="175" y="211"/>
                  </a:lnTo>
                  <a:lnTo>
                    <a:pt x="173" y="229"/>
                  </a:lnTo>
                  <a:lnTo>
                    <a:pt x="173" y="1594"/>
                  </a:lnTo>
                  <a:lnTo>
                    <a:pt x="175" y="1612"/>
                  </a:lnTo>
                  <a:lnTo>
                    <a:pt x="184" y="1628"/>
                  </a:lnTo>
                  <a:lnTo>
                    <a:pt x="196" y="1640"/>
                  </a:lnTo>
                  <a:lnTo>
                    <a:pt x="212" y="1649"/>
                  </a:lnTo>
                  <a:lnTo>
                    <a:pt x="230" y="1651"/>
                  </a:lnTo>
                  <a:lnTo>
                    <a:pt x="1753" y="1651"/>
                  </a:lnTo>
                  <a:lnTo>
                    <a:pt x="1771" y="1649"/>
                  </a:lnTo>
                  <a:lnTo>
                    <a:pt x="1787" y="1640"/>
                  </a:lnTo>
                  <a:lnTo>
                    <a:pt x="1799" y="1628"/>
                  </a:lnTo>
                  <a:lnTo>
                    <a:pt x="1808" y="1612"/>
                  </a:lnTo>
                  <a:lnTo>
                    <a:pt x="1810" y="1594"/>
                  </a:lnTo>
                  <a:lnTo>
                    <a:pt x="1810" y="1205"/>
                  </a:lnTo>
                  <a:lnTo>
                    <a:pt x="1959" y="1309"/>
                  </a:lnTo>
                  <a:lnTo>
                    <a:pt x="1955" y="1344"/>
                  </a:lnTo>
                  <a:lnTo>
                    <a:pt x="1959" y="1379"/>
                  </a:lnTo>
                  <a:lnTo>
                    <a:pt x="1968" y="1413"/>
                  </a:lnTo>
                  <a:lnTo>
                    <a:pt x="1983" y="1444"/>
                  </a:lnTo>
                  <a:lnTo>
                    <a:pt x="1983" y="1594"/>
                  </a:lnTo>
                  <a:lnTo>
                    <a:pt x="1979" y="1635"/>
                  </a:lnTo>
                  <a:lnTo>
                    <a:pt x="1968" y="1674"/>
                  </a:lnTo>
                  <a:lnTo>
                    <a:pt x="1951" y="1710"/>
                  </a:lnTo>
                  <a:lnTo>
                    <a:pt x="1929" y="1742"/>
                  </a:lnTo>
                  <a:lnTo>
                    <a:pt x="1901" y="1770"/>
                  </a:lnTo>
                  <a:lnTo>
                    <a:pt x="1869" y="1793"/>
                  </a:lnTo>
                  <a:lnTo>
                    <a:pt x="1833" y="1810"/>
                  </a:lnTo>
                  <a:lnTo>
                    <a:pt x="1794" y="1820"/>
                  </a:lnTo>
                  <a:lnTo>
                    <a:pt x="1753" y="1824"/>
                  </a:lnTo>
                  <a:lnTo>
                    <a:pt x="1068" y="1824"/>
                  </a:lnTo>
                  <a:lnTo>
                    <a:pt x="1577" y="3027"/>
                  </a:lnTo>
                  <a:lnTo>
                    <a:pt x="1583" y="3049"/>
                  </a:lnTo>
                  <a:lnTo>
                    <a:pt x="1584" y="3071"/>
                  </a:lnTo>
                  <a:lnTo>
                    <a:pt x="1580" y="3092"/>
                  </a:lnTo>
                  <a:lnTo>
                    <a:pt x="1573" y="3112"/>
                  </a:lnTo>
                  <a:lnTo>
                    <a:pt x="1561" y="3130"/>
                  </a:lnTo>
                  <a:lnTo>
                    <a:pt x="1544" y="3144"/>
                  </a:lnTo>
                  <a:lnTo>
                    <a:pt x="1525" y="3156"/>
                  </a:lnTo>
                  <a:lnTo>
                    <a:pt x="1503" y="3163"/>
                  </a:lnTo>
                  <a:lnTo>
                    <a:pt x="1481" y="3164"/>
                  </a:lnTo>
                  <a:lnTo>
                    <a:pt x="1459" y="3160"/>
                  </a:lnTo>
                  <a:lnTo>
                    <a:pt x="1440" y="3152"/>
                  </a:lnTo>
                  <a:lnTo>
                    <a:pt x="1422" y="3140"/>
                  </a:lnTo>
                  <a:lnTo>
                    <a:pt x="1407" y="3124"/>
                  </a:lnTo>
                  <a:lnTo>
                    <a:pt x="1395" y="3104"/>
                  </a:lnTo>
                  <a:lnTo>
                    <a:pt x="954" y="2060"/>
                  </a:lnTo>
                  <a:lnTo>
                    <a:pt x="513" y="3104"/>
                  </a:lnTo>
                  <a:lnTo>
                    <a:pt x="501" y="3125"/>
                  </a:lnTo>
                  <a:lnTo>
                    <a:pt x="485" y="3141"/>
                  </a:lnTo>
                  <a:lnTo>
                    <a:pt x="466" y="3153"/>
                  </a:lnTo>
                  <a:lnTo>
                    <a:pt x="445" y="3161"/>
                  </a:lnTo>
                  <a:lnTo>
                    <a:pt x="422" y="3164"/>
                  </a:lnTo>
                  <a:lnTo>
                    <a:pt x="403" y="3161"/>
                  </a:lnTo>
                  <a:lnTo>
                    <a:pt x="384" y="3156"/>
                  </a:lnTo>
                  <a:lnTo>
                    <a:pt x="364" y="3144"/>
                  </a:lnTo>
                  <a:lnTo>
                    <a:pt x="348" y="3130"/>
                  </a:lnTo>
                  <a:lnTo>
                    <a:pt x="336" y="3112"/>
                  </a:lnTo>
                  <a:lnTo>
                    <a:pt x="328" y="3092"/>
                  </a:lnTo>
                  <a:lnTo>
                    <a:pt x="324" y="3071"/>
                  </a:lnTo>
                  <a:lnTo>
                    <a:pt x="325" y="3049"/>
                  </a:lnTo>
                  <a:lnTo>
                    <a:pt x="331" y="3027"/>
                  </a:lnTo>
                  <a:lnTo>
                    <a:pt x="842" y="1824"/>
                  </a:lnTo>
                  <a:lnTo>
                    <a:pt x="230" y="1824"/>
                  </a:lnTo>
                  <a:lnTo>
                    <a:pt x="189" y="1820"/>
                  </a:lnTo>
                  <a:lnTo>
                    <a:pt x="150" y="1810"/>
                  </a:lnTo>
                  <a:lnTo>
                    <a:pt x="114" y="1793"/>
                  </a:lnTo>
                  <a:lnTo>
                    <a:pt x="82" y="1770"/>
                  </a:lnTo>
                  <a:lnTo>
                    <a:pt x="54" y="1742"/>
                  </a:lnTo>
                  <a:lnTo>
                    <a:pt x="31" y="1710"/>
                  </a:lnTo>
                  <a:lnTo>
                    <a:pt x="15" y="1674"/>
                  </a:lnTo>
                  <a:lnTo>
                    <a:pt x="4" y="1635"/>
                  </a:lnTo>
                  <a:lnTo>
                    <a:pt x="0" y="1594"/>
                  </a:lnTo>
                  <a:lnTo>
                    <a:pt x="0" y="229"/>
                  </a:lnTo>
                  <a:lnTo>
                    <a:pt x="4" y="188"/>
                  </a:lnTo>
                  <a:lnTo>
                    <a:pt x="15" y="148"/>
                  </a:lnTo>
                  <a:lnTo>
                    <a:pt x="31" y="113"/>
                  </a:lnTo>
                  <a:lnTo>
                    <a:pt x="54" y="81"/>
                  </a:lnTo>
                  <a:lnTo>
                    <a:pt x="82" y="53"/>
                  </a:lnTo>
                  <a:lnTo>
                    <a:pt x="114" y="31"/>
                  </a:lnTo>
                  <a:lnTo>
                    <a:pt x="150" y="13"/>
                  </a:lnTo>
                  <a:lnTo>
                    <a:pt x="189" y="3"/>
                  </a:lnTo>
                  <a:lnTo>
                    <a:pt x="23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41" name="Rectangle 7">
              <a:extLst>
                <a:ext uri="{FF2B5EF4-FFF2-40B4-BE49-F238E27FC236}">
                  <a16:creationId xmlns:a16="http://schemas.microsoft.com/office/drawing/2014/main" id="{0FD6978B-E77B-4270-AE77-8DDD44C1D144}"/>
                </a:ext>
              </a:extLst>
            </p:cNvPr>
            <p:cNvSpPr>
              <a:spLocks noChangeArrowheads="1"/>
            </p:cNvSpPr>
            <p:nvPr/>
          </p:nvSpPr>
          <p:spPr bwMode="auto">
            <a:xfrm>
              <a:off x="-190" y="232"/>
              <a:ext cx="60" cy="186"/>
            </a:xfrm>
            <a:prstGeom prst="rect">
              <a:avLst/>
            </a:prstGeom>
            <a:grpFill/>
            <a:ln w="0">
              <a:noFill/>
              <a:prstDash val="solid"/>
              <a:miter lim="800000"/>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43" name="Rectangle 8">
              <a:extLst>
                <a:ext uri="{FF2B5EF4-FFF2-40B4-BE49-F238E27FC236}">
                  <a16:creationId xmlns:a16="http://schemas.microsoft.com/office/drawing/2014/main" id="{83061827-0096-4AA5-ABC9-242BD3512758}"/>
                </a:ext>
              </a:extLst>
            </p:cNvPr>
            <p:cNvSpPr>
              <a:spLocks noChangeArrowheads="1"/>
            </p:cNvSpPr>
            <p:nvPr/>
          </p:nvSpPr>
          <p:spPr bwMode="auto">
            <a:xfrm>
              <a:off x="-110" y="282"/>
              <a:ext cx="61" cy="136"/>
            </a:xfrm>
            <a:prstGeom prst="rect">
              <a:avLst/>
            </a:prstGeom>
            <a:grpFill/>
            <a:ln w="0">
              <a:noFill/>
              <a:prstDash val="solid"/>
              <a:miter lim="800000"/>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44" name="Freeform 9">
              <a:extLst>
                <a:ext uri="{FF2B5EF4-FFF2-40B4-BE49-F238E27FC236}">
                  <a16:creationId xmlns:a16="http://schemas.microsoft.com/office/drawing/2014/main" id="{5CD9B793-4FBD-4FBB-B900-6F82313A25BB}"/>
                </a:ext>
              </a:extLst>
            </p:cNvPr>
            <p:cNvSpPr>
              <a:spLocks/>
            </p:cNvSpPr>
            <p:nvPr/>
          </p:nvSpPr>
          <p:spPr bwMode="auto">
            <a:xfrm>
              <a:off x="-29" y="216"/>
              <a:ext cx="60" cy="202"/>
            </a:xfrm>
            <a:custGeom>
              <a:avLst/>
              <a:gdLst>
                <a:gd name="T0" fmla="*/ 0 w 302"/>
                <a:gd name="T1" fmla="*/ 0 h 1013"/>
                <a:gd name="T2" fmla="*/ 302 w 302"/>
                <a:gd name="T3" fmla="*/ 0 h 1013"/>
                <a:gd name="T4" fmla="*/ 302 w 302"/>
                <a:gd name="T5" fmla="*/ 438 h 1013"/>
                <a:gd name="T6" fmla="*/ 105 w 302"/>
                <a:gd name="T7" fmla="*/ 299 h 1013"/>
                <a:gd name="T8" fmla="*/ 22 w 302"/>
                <a:gd name="T9" fmla="*/ 417 h 1013"/>
                <a:gd name="T10" fmla="*/ 302 w 302"/>
                <a:gd name="T11" fmla="*/ 614 h 1013"/>
                <a:gd name="T12" fmla="*/ 302 w 302"/>
                <a:gd name="T13" fmla="*/ 1013 h 1013"/>
                <a:gd name="T14" fmla="*/ 0 w 302"/>
                <a:gd name="T15" fmla="*/ 1013 h 1013"/>
                <a:gd name="T16" fmla="*/ 0 w 302"/>
                <a:gd name="T17" fmla="*/ 0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1013">
                  <a:moveTo>
                    <a:pt x="0" y="0"/>
                  </a:moveTo>
                  <a:lnTo>
                    <a:pt x="302" y="0"/>
                  </a:lnTo>
                  <a:lnTo>
                    <a:pt x="302" y="438"/>
                  </a:lnTo>
                  <a:lnTo>
                    <a:pt x="105" y="299"/>
                  </a:lnTo>
                  <a:lnTo>
                    <a:pt x="22" y="417"/>
                  </a:lnTo>
                  <a:lnTo>
                    <a:pt x="302" y="614"/>
                  </a:lnTo>
                  <a:lnTo>
                    <a:pt x="302" y="1013"/>
                  </a:lnTo>
                  <a:lnTo>
                    <a:pt x="0" y="1013"/>
                  </a:lnTo>
                  <a:lnTo>
                    <a:pt x="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54" name="Freeform 10">
              <a:extLst>
                <a:ext uri="{FF2B5EF4-FFF2-40B4-BE49-F238E27FC236}">
                  <a16:creationId xmlns:a16="http://schemas.microsoft.com/office/drawing/2014/main" id="{32D4BD7A-50F6-48DD-B20A-7B07D68BCFE1}"/>
                </a:ext>
              </a:extLst>
            </p:cNvPr>
            <p:cNvSpPr>
              <a:spLocks/>
            </p:cNvSpPr>
            <p:nvPr/>
          </p:nvSpPr>
          <p:spPr bwMode="auto">
            <a:xfrm>
              <a:off x="277" y="129"/>
              <a:ext cx="163" cy="163"/>
            </a:xfrm>
            <a:custGeom>
              <a:avLst/>
              <a:gdLst>
                <a:gd name="T0" fmla="*/ 406 w 814"/>
                <a:gd name="T1" fmla="*/ 0 h 813"/>
                <a:gd name="T2" fmla="*/ 462 w 814"/>
                <a:gd name="T3" fmla="*/ 3 h 813"/>
                <a:gd name="T4" fmla="*/ 515 w 814"/>
                <a:gd name="T5" fmla="*/ 14 h 813"/>
                <a:gd name="T6" fmla="*/ 565 w 814"/>
                <a:gd name="T7" fmla="*/ 31 h 813"/>
                <a:gd name="T8" fmla="*/ 612 w 814"/>
                <a:gd name="T9" fmla="*/ 55 h 813"/>
                <a:gd name="T10" fmla="*/ 655 w 814"/>
                <a:gd name="T11" fmla="*/ 84 h 813"/>
                <a:gd name="T12" fmla="*/ 694 w 814"/>
                <a:gd name="T13" fmla="*/ 119 h 813"/>
                <a:gd name="T14" fmla="*/ 729 w 814"/>
                <a:gd name="T15" fmla="*/ 158 h 813"/>
                <a:gd name="T16" fmla="*/ 758 w 814"/>
                <a:gd name="T17" fmla="*/ 202 h 813"/>
                <a:gd name="T18" fmla="*/ 782 w 814"/>
                <a:gd name="T19" fmla="*/ 249 h 813"/>
                <a:gd name="T20" fmla="*/ 799 w 814"/>
                <a:gd name="T21" fmla="*/ 298 h 813"/>
                <a:gd name="T22" fmla="*/ 810 w 814"/>
                <a:gd name="T23" fmla="*/ 352 h 813"/>
                <a:gd name="T24" fmla="*/ 814 w 814"/>
                <a:gd name="T25" fmla="*/ 407 h 813"/>
                <a:gd name="T26" fmla="*/ 810 w 814"/>
                <a:gd name="T27" fmla="*/ 462 h 813"/>
                <a:gd name="T28" fmla="*/ 799 w 814"/>
                <a:gd name="T29" fmla="*/ 515 h 813"/>
                <a:gd name="T30" fmla="*/ 782 w 814"/>
                <a:gd name="T31" fmla="*/ 566 h 813"/>
                <a:gd name="T32" fmla="*/ 758 w 814"/>
                <a:gd name="T33" fmla="*/ 613 h 813"/>
                <a:gd name="T34" fmla="*/ 729 w 814"/>
                <a:gd name="T35" fmla="*/ 655 h 813"/>
                <a:gd name="T36" fmla="*/ 694 w 814"/>
                <a:gd name="T37" fmla="*/ 695 h 813"/>
                <a:gd name="T38" fmla="*/ 655 w 814"/>
                <a:gd name="T39" fmla="*/ 729 h 813"/>
                <a:gd name="T40" fmla="*/ 612 w 814"/>
                <a:gd name="T41" fmla="*/ 758 h 813"/>
                <a:gd name="T42" fmla="*/ 565 w 814"/>
                <a:gd name="T43" fmla="*/ 782 h 813"/>
                <a:gd name="T44" fmla="*/ 515 w 814"/>
                <a:gd name="T45" fmla="*/ 799 h 813"/>
                <a:gd name="T46" fmla="*/ 462 w 814"/>
                <a:gd name="T47" fmla="*/ 810 h 813"/>
                <a:gd name="T48" fmla="*/ 406 w 814"/>
                <a:gd name="T49" fmla="*/ 813 h 813"/>
                <a:gd name="T50" fmla="*/ 352 w 814"/>
                <a:gd name="T51" fmla="*/ 810 h 813"/>
                <a:gd name="T52" fmla="*/ 299 w 814"/>
                <a:gd name="T53" fmla="*/ 799 h 813"/>
                <a:gd name="T54" fmla="*/ 248 w 814"/>
                <a:gd name="T55" fmla="*/ 782 h 813"/>
                <a:gd name="T56" fmla="*/ 201 w 814"/>
                <a:gd name="T57" fmla="*/ 758 h 813"/>
                <a:gd name="T58" fmla="*/ 157 w 814"/>
                <a:gd name="T59" fmla="*/ 729 h 813"/>
                <a:gd name="T60" fmla="*/ 119 w 814"/>
                <a:gd name="T61" fmla="*/ 695 h 813"/>
                <a:gd name="T62" fmla="*/ 85 w 814"/>
                <a:gd name="T63" fmla="*/ 655 h 813"/>
                <a:gd name="T64" fmla="*/ 56 w 814"/>
                <a:gd name="T65" fmla="*/ 613 h 813"/>
                <a:gd name="T66" fmla="*/ 32 w 814"/>
                <a:gd name="T67" fmla="*/ 566 h 813"/>
                <a:gd name="T68" fmla="*/ 15 w 814"/>
                <a:gd name="T69" fmla="*/ 515 h 813"/>
                <a:gd name="T70" fmla="*/ 4 w 814"/>
                <a:gd name="T71" fmla="*/ 462 h 813"/>
                <a:gd name="T72" fmla="*/ 0 w 814"/>
                <a:gd name="T73" fmla="*/ 407 h 813"/>
                <a:gd name="T74" fmla="*/ 4 w 814"/>
                <a:gd name="T75" fmla="*/ 352 h 813"/>
                <a:gd name="T76" fmla="*/ 15 w 814"/>
                <a:gd name="T77" fmla="*/ 298 h 813"/>
                <a:gd name="T78" fmla="*/ 32 w 814"/>
                <a:gd name="T79" fmla="*/ 249 h 813"/>
                <a:gd name="T80" fmla="*/ 56 w 814"/>
                <a:gd name="T81" fmla="*/ 202 h 813"/>
                <a:gd name="T82" fmla="*/ 85 w 814"/>
                <a:gd name="T83" fmla="*/ 158 h 813"/>
                <a:gd name="T84" fmla="*/ 119 w 814"/>
                <a:gd name="T85" fmla="*/ 119 h 813"/>
                <a:gd name="T86" fmla="*/ 157 w 814"/>
                <a:gd name="T87" fmla="*/ 84 h 813"/>
                <a:gd name="T88" fmla="*/ 201 w 814"/>
                <a:gd name="T89" fmla="*/ 55 h 813"/>
                <a:gd name="T90" fmla="*/ 248 w 814"/>
                <a:gd name="T91" fmla="*/ 31 h 813"/>
                <a:gd name="T92" fmla="*/ 299 w 814"/>
                <a:gd name="T93" fmla="*/ 14 h 813"/>
                <a:gd name="T94" fmla="*/ 352 w 814"/>
                <a:gd name="T95" fmla="*/ 3 h 813"/>
                <a:gd name="T96" fmla="*/ 406 w 814"/>
                <a:gd name="T97" fmla="*/ 0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4" h="813">
                  <a:moveTo>
                    <a:pt x="406" y="0"/>
                  </a:moveTo>
                  <a:lnTo>
                    <a:pt x="462" y="3"/>
                  </a:lnTo>
                  <a:lnTo>
                    <a:pt x="515" y="14"/>
                  </a:lnTo>
                  <a:lnTo>
                    <a:pt x="565" y="31"/>
                  </a:lnTo>
                  <a:lnTo>
                    <a:pt x="612" y="55"/>
                  </a:lnTo>
                  <a:lnTo>
                    <a:pt x="655" y="84"/>
                  </a:lnTo>
                  <a:lnTo>
                    <a:pt x="694" y="119"/>
                  </a:lnTo>
                  <a:lnTo>
                    <a:pt x="729" y="158"/>
                  </a:lnTo>
                  <a:lnTo>
                    <a:pt x="758" y="202"/>
                  </a:lnTo>
                  <a:lnTo>
                    <a:pt x="782" y="249"/>
                  </a:lnTo>
                  <a:lnTo>
                    <a:pt x="799" y="298"/>
                  </a:lnTo>
                  <a:lnTo>
                    <a:pt x="810" y="352"/>
                  </a:lnTo>
                  <a:lnTo>
                    <a:pt x="814" y="407"/>
                  </a:lnTo>
                  <a:lnTo>
                    <a:pt x="810" y="462"/>
                  </a:lnTo>
                  <a:lnTo>
                    <a:pt x="799" y="515"/>
                  </a:lnTo>
                  <a:lnTo>
                    <a:pt x="782" y="566"/>
                  </a:lnTo>
                  <a:lnTo>
                    <a:pt x="758" y="613"/>
                  </a:lnTo>
                  <a:lnTo>
                    <a:pt x="729" y="655"/>
                  </a:lnTo>
                  <a:lnTo>
                    <a:pt x="694" y="695"/>
                  </a:lnTo>
                  <a:lnTo>
                    <a:pt x="655" y="729"/>
                  </a:lnTo>
                  <a:lnTo>
                    <a:pt x="612" y="758"/>
                  </a:lnTo>
                  <a:lnTo>
                    <a:pt x="565" y="782"/>
                  </a:lnTo>
                  <a:lnTo>
                    <a:pt x="515" y="799"/>
                  </a:lnTo>
                  <a:lnTo>
                    <a:pt x="462" y="810"/>
                  </a:lnTo>
                  <a:lnTo>
                    <a:pt x="406" y="813"/>
                  </a:lnTo>
                  <a:lnTo>
                    <a:pt x="352" y="810"/>
                  </a:lnTo>
                  <a:lnTo>
                    <a:pt x="299" y="799"/>
                  </a:lnTo>
                  <a:lnTo>
                    <a:pt x="248" y="782"/>
                  </a:lnTo>
                  <a:lnTo>
                    <a:pt x="201" y="758"/>
                  </a:lnTo>
                  <a:lnTo>
                    <a:pt x="157" y="729"/>
                  </a:lnTo>
                  <a:lnTo>
                    <a:pt x="119" y="695"/>
                  </a:lnTo>
                  <a:lnTo>
                    <a:pt x="85" y="655"/>
                  </a:lnTo>
                  <a:lnTo>
                    <a:pt x="56" y="613"/>
                  </a:lnTo>
                  <a:lnTo>
                    <a:pt x="32" y="566"/>
                  </a:lnTo>
                  <a:lnTo>
                    <a:pt x="15" y="515"/>
                  </a:lnTo>
                  <a:lnTo>
                    <a:pt x="4" y="462"/>
                  </a:lnTo>
                  <a:lnTo>
                    <a:pt x="0" y="407"/>
                  </a:lnTo>
                  <a:lnTo>
                    <a:pt x="4" y="352"/>
                  </a:lnTo>
                  <a:lnTo>
                    <a:pt x="15" y="298"/>
                  </a:lnTo>
                  <a:lnTo>
                    <a:pt x="32" y="249"/>
                  </a:lnTo>
                  <a:lnTo>
                    <a:pt x="56" y="202"/>
                  </a:lnTo>
                  <a:lnTo>
                    <a:pt x="85" y="158"/>
                  </a:lnTo>
                  <a:lnTo>
                    <a:pt x="119" y="119"/>
                  </a:lnTo>
                  <a:lnTo>
                    <a:pt x="157" y="84"/>
                  </a:lnTo>
                  <a:lnTo>
                    <a:pt x="201" y="55"/>
                  </a:lnTo>
                  <a:lnTo>
                    <a:pt x="248" y="31"/>
                  </a:lnTo>
                  <a:lnTo>
                    <a:pt x="299" y="14"/>
                  </a:lnTo>
                  <a:lnTo>
                    <a:pt x="352" y="3"/>
                  </a:lnTo>
                  <a:lnTo>
                    <a:pt x="406"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55" name="Freeform 11">
              <a:extLst>
                <a:ext uri="{FF2B5EF4-FFF2-40B4-BE49-F238E27FC236}">
                  <a16:creationId xmlns:a16="http://schemas.microsoft.com/office/drawing/2014/main" id="{B003755A-6706-4B09-8454-6CED65BDE216}"/>
                </a:ext>
              </a:extLst>
            </p:cNvPr>
            <p:cNvSpPr>
              <a:spLocks noEditPoints="1"/>
            </p:cNvSpPr>
            <p:nvPr/>
          </p:nvSpPr>
          <p:spPr bwMode="auto">
            <a:xfrm>
              <a:off x="-13" y="287"/>
              <a:ext cx="526" cy="629"/>
            </a:xfrm>
            <a:custGeom>
              <a:avLst/>
              <a:gdLst>
                <a:gd name="T0" fmla="*/ 1858 w 2633"/>
                <a:gd name="T1" fmla="*/ 956 h 3144"/>
                <a:gd name="T2" fmla="*/ 1861 w 2633"/>
                <a:gd name="T3" fmla="*/ 165 h 3144"/>
                <a:gd name="T4" fmla="*/ 711 w 2633"/>
                <a:gd name="T5" fmla="*/ 477 h 3144"/>
                <a:gd name="T6" fmla="*/ 782 w 2633"/>
                <a:gd name="T7" fmla="*/ 428 h 3144"/>
                <a:gd name="T8" fmla="*/ 869 w 2633"/>
                <a:gd name="T9" fmla="*/ 426 h 3144"/>
                <a:gd name="T10" fmla="*/ 985 w 2633"/>
                <a:gd name="T11" fmla="*/ 470 h 3144"/>
                <a:gd name="T12" fmla="*/ 1095 w 2633"/>
                <a:gd name="T13" fmla="*/ 483 h 3144"/>
                <a:gd name="T14" fmla="*/ 1198 w 2633"/>
                <a:gd name="T15" fmla="*/ 449 h 3144"/>
                <a:gd name="T16" fmla="*/ 1308 w 2633"/>
                <a:gd name="T17" fmla="*/ 373 h 3144"/>
                <a:gd name="T18" fmla="*/ 1443 w 2633"/>
                <a:gd name="T19" fmla="*/ 251 h 3144"/>
                <a:gd name="T20" fmla="*/ 1587 w 2633"/>
                <a:gd name="T21" fmla="*/ 124 h 3144"/>
                <a:gd name="T22" fmla="*/ 1708 w 2633"/>
                <a:gd name="T23" fmla="*/ 62 h 3144"/>
                <a:gd name="T24" fmla="*/ 1859 w 2633"/>
                <a:gd name="T25" fmla="*/ 149 h 3144"/>
                <a:gd name="T26" fmla="*/ 2062 w 2633"/>
                <a:gd name="T27" fmla="*/ 85 h 3144"/>
                <a:gd name="T28" fmla="*/ 2169 w 2633"/>
                <a:gd name="T29" fmla="*/ 147 h 3144"/>
                <a:gd name="T30" fmla="*/ 2279 w 2633"/>
                <a:gd name="T31" fmla="*/ 228 h 3144"/>
                <a:gd name="T32" fmla="*/ 2382 w 2633"/>
                <a:gd name="T33" fmla="*/ 326 h 3144"/>
                <a:gd name="T34" fmla="*/ 2471 w 2633"/>
                <a:gd name="T35" fmla="*/ 447 h 3144"/>
                <a:gd name="T36" fmla="*/ 2545 w 2633"/>
                <a:gd name="T37" fmla="*/ 597 h 3144"/>
                <a:gd name="T38" fmla="*/ 2599 w 2633"/>
                <a:gd name="T39" fmla="*/ 780 h 3144"/>
                <a:gd name="T40" fmla="*/ 2628 w 2633"/>
                <a:gd name="T41" fmla="*/ 1005 h 3144"/>
                <a:gd name="T42" fmla="*/ 2631 w 2633"/>
                <a:gd name="T43" fmla="*/ 1274 h 3144"/>
                <a:gd name="T44" fmla="*/ 2608 w 2633"/>
                <a:gd name="T45" fmla="*/ 1433 h 3144"/>
                <a:gd name="T46" fmla="*/ 2551 w 2633"/>
                <a:gd name="T47" fmla="*/ 1496 h 3144"/>
                <a:gd name="T48" fmla="*/ 2466 w 2633"/>
                <a:gd name="T49" fmla="*/ 1522 h 3144"/>
                <a:gd name="T50" fmla="*/ 2394 w 2633"/>
                <a:gd name="T51" fmla="*/ 1503 h 3144"/>
                <a:gd name="T52" fmla="*/ 2328 w 2633"/>
                <a:gd name="T53" fmla="*/ 1440 h 3144"/>
                <a:gd name="T54" fmla="*/ 2309 w 2633"/>
                <a:gd name="T55" fmla="*/ 1351 h 3144"/>
                <a:gd name="T56" fmla="*/ 2316 w 2633"/>
                <a:gd name="T57" fmla="*/ 1101 h 3144"/>
                <a:gd name="T58" fmla="*/ 2299 w 2633"/>
                <a:gd name="T59" fmla="*/ 901 h 3144"/>
                <a:gd name="T60" fmla="*/ 2276 w 2633"/>
                <a:gd name="T61" fmla="*/ 1300 h 3144"/>
                <a:gd name="T62" fmla="*/ 2253 w 2633"/>
                <a:gd name="T63" fmla="*/ 1418 h 3144"/>
                <a:gd name="T64" fmla="*/ 2234 w 2633"/>
                <a:gd name="T65" fmla="*/ 2991 h 3144"/>
                <a:gd name="T66" fmla="*/ 2194 w 2633"/>
                <a:gd name="T67" fmla="*/ 3078 h 3144"/>
                <a:gd name="T68" fmla="*/ 2116 w 2633"/>
                <a:gd name="T69" fmla="*/ 3132 h 3144"/>
                <a:gd name="T70" fmla="*/ 2018 w 2633"/>
                <a:gd name="T71" fmla="*/ 3140 h 3144"/>
                <a:gd name="T72" fmla="*/ 1931 w 2633"/>
                <a:gd name="T73" fmla="*/ 3101 h 3144"/>
                <a:gd name="T74" fmla="*/ 1876 w 2633"/>
                <a:gd name="T75" fmla="*/ 3022 h 3144"/>
                <a:gd name="T76" fmla="*/ 1864 w 2633"/>
                <a:gd name="T77" fmla="*/ 1659 h 3144"/>
                <a:gd name="T78" fmla="*/ 1838 w 2633"/>
                <a:gd name="T79" fmla="*/ 2958 h 3144"/>
                <a:gd name="T80" fmla="*/ 1812 w 2633"/>
                <a:gd name="T81" fmla="*/ 3051 h 3144"/>
                <a:gd name="T82" fmla="*/ 1744 w 2633"/>
                <a:gd name="T83" fmla="*/ 3119 h 3144"/>
                <a:gd name="T84" fmla="*/ 1650 w 2633"/>
                <a:gd name="T85" fmla="*/ 3144 h 3144"/>
                <a:gd name="T86" fmla="*/ 1556 w 2633"/>
                <a:gd name="T87" fmla="*/ 3119 h 3144"/>
                <a:gd name="T88" fmla="*/ 1489 w 2633"/>
                <a:gd name="T89" fmla="*/ 3051 h 3144"/>
                <a:gd name="T90" fmla="*/ 1464 w 2633"/>
                <a:gd name="T91" fmla="*/ 2958 h 3144"/>
                <a:gd name="T92" fmla="*/ 1453 w 2633"/>
                <a:gd name="T93" fmla="*/ 1381 h 3144"/>
                <a:gd name="T94" fmla="*/ 1443 w 2633"/>
                <a:gd name="T95" fmla="*/ 667 h 3144"/>
                <a:gd name="T96" fmla="*/ 1316 w 2633"/>
                <a:gd name="T97" fmla="*/ 743 h 3144"/>
                <a:gd name="T98" fmla="*/ 1176 w 2633"/>
                <a:gd name="T99" fmla="*/ 789 h 3144"/>
                <a:gd name="T100" fmla="*/ 1027 w 2633"/>
                <a:gd name="T101" fmla="*/ 797 h 3144"/>
                <a:gd name="T102" fmla="*/ 875 w 2633"/>
                <a:gd name="T103" fmla="*/ 766 h 3144"/>
                <a:gd name="T104" fmla="*/ 739 w 2633"/>
                <a:gd name="T105" fmla="*/ 707 h 3144"/>
                <a:gd name="T106" fmla="*/ 685 w 2633"/>
                <a:gd name="T107" fmla="*/ 640 h 3144"/>
                <a:gd name="T108" fmla="*/ 674 w 2633"/>
                <a:gd name="T109" fmla="*/ 555 h 3144"/>
                <a:gd name="T110" fmla="*/ 32 w 2633"/>
                <a:gd name="T111" fmla="*/ 0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33" h="3144">
                  <a:moveTo>
                    <a:pt x="1858" y="165"/>
                  </a:moveTo>
                  <a:lnTo>
                    <a:pt x="1760" y="821"/>
                  </a:lnTo>
                  <a:lnTo>
                    <a:pt x="1858" y="956"/>
                  </a:lnTo>
                  <a:lnTo>
                    <a:pt x="1861" y="956"/>
                  </a:lnTo>
                  <a:lnTo>
                    <a:pt x="1958" y="821"/>
                  </a:lnTo>
                  <a:lnTo>
                    <a:pt x="1861" y="165"/>
                  </a:lnTo>
                  <a:lnTo>
                    <a:pt x="1858" y="165"/>
                  </a:lnTo>
                  <a:close/>
                  <a:moveTo>
                    <a:pt x="32" y="0"/>
                  </a:moveTo>
                  <a:lnTo>
                    <a:pt x="711" y="477"/>
                  </a:lnTo>
                  <a:lnTo>
                    <a:pt x="732" y="456"/>
                  </a:lnTo>
                  <a:lnTo>
                    <a:pt x="757" y="441"/>
                  </a:lnTo>
                  <a:lnTo>
                    <a:pt x="782" y="428"/>
                  </a:lnTo>
                  <a:lnTo>
                    <a:pt x="811" y="422"/>
                  </a:lnTo>
                  <a:lnTo>
                    <a:pt x="840" y="421"/>
                  </a:lnTo>
                  <a:lnTo>
                    <a:pt x="869" y="426"/>
                  </a:lnTo>
                  <a:lnTo>
                    <a:pt x="898" y="436"/>
                  </a:lnTo>
                  <a:lnTo>
                    <a:pt x="943" y="455"/>
                  </a:lnTo>
                  <a:lnTo>
                    <a:pt x="985" y="470"/>
                  </a:lnTo>
                  <a:lnTo>
                    <a:pt x="1024" y="479"/>
                  </a:lnTo>
                  <a:lnTo>
                    <a:pt x="1060" y="483"/>
                  </a:lnTo>
                  <a:lnTo>
                    <a:pt x="1095" y="483"/>
                  </a:lnTo>
                  <a:lnTo>
                    <a:pt x="1130" y="477"/>
                  </a:lnTo>
                  <a:lnTo>
                    <a:pt x="1164" y="466"/>
                  </a:lnTo>
                  <a:lnTo>
                    <a:pt x="1198" y="449"/>
                  </a:lnTo>
                  <a:lnTo>
                    <a:pt x="1233" y="428"/>
                  </a:lnTo>
                  <a:lnTo>
                    <a:pt x="1269" y="403"/>
                  </a:lnTo>
                  <a:lnTo>
                    <a:pt x="1308" y="373"/>
                  </a:lnTo>
                  <a:lnTo>
                    <a:pt x="1349" y="337"/>
                  </a:lnTo>
                  <a:lnTo>
                    <a:pt x="1395" y="297"/>
                  </a:lnTo>
                  <a:lnTo>
                    <a:pt x="1443" y="251"/>
                  </a:lnTo>
                  <a:lnTo>
                    <a:pt x="1503" y="196"/>
                  </a:lnTo>
                  <a:lnTo>
                    <a:pt x="1567" y="140"/>
                  </a:lnTo>
                  <a:lnTo>
                    <a:pt x="1587" y="124"/>
                  </a:lnTo>
                  <a:lnTo>
                    <a:pt x="1609" y="113"/>
                  </a:lnTo>
                  <a:lnTo>
                    <a:pt x="1657" y="85"/>
                  </a:lnTo>
                  <a:lnTo>
                    <a:pt x="1708" y="62"/>
                  </a:lnTo>
                  <a:lnTo>
                    <a:pt x="1760" y="46"/>
                  </a:lnTo>
                  <a:lnTo>
                    <a:pt x="1761" y="46"/>
                  </a:lnTo>
                  <a:lnTo>
                    <a:pt x="1859" y="149"/>
                  </a:lnTo>
                  <a:lnTo>
                    <a:pt x="1961" y="48"/>
                  </a:lnTo>
                  <a:lnTo>
                    <a:pt x="2013" y="63"/>
                  </a:lnTo>
                  <a:lnTo>
                    <a:pt x="2062" y="85"/>
                  </a:lnTo>
                  <a:lnTo>
                    <a:pt x="2110" y="113"/>
                  </a:lnTo>
                  <a:lnTo>
                    <a:pt x="2130" y="123"/>
                  </a:lnTo>
                  <a:lnTo>
                    <a:pt x="2169" y="147"/>
                  </a:lnTo>
                  <a:lnTo>
                    <a:pt x="2206" y="172"/>
                  </a:lnTo>
                  <a:lnTo>
                    <a:pt x="2243" y="199"/>
                  </a:lnTo>
                  <a:lnTo>
                    <a:pt x="2279" y="228"/>
                  </a:lnTo>
                  <a:lnTo>
                    <a:pt x="2314" y="258"/>
                  </a:lnTo>
                  <a:lnTo>
                    <a:pt x="2349" y="291"/>
                  </a:lnTo>
                  <a:lnTo>
                    <a:pt x="2382" y="326"/>
                  </a:lnTo>
                  <a:lnTo>
                    <a:pt x="2413" y="363"/>
                  </a:lnTo>
                  <a:lnTo>
                    <a:pt x="2443" y="404"/>
                  </a:lnTo>
                  <a:lnTo>
                    <a:pt x="2471" y="447"/>
                  </a:lnTo>
                  <a:lnTo>
                    <a:pt x="2498" y="494"/>
                  </a:lnTo>
                  <a:lnTo>
                    <a:pt x="2523" y="543"/>
                  </a:lnTo>
                  <a:lnTo>
                    <a:pt x="2545" y="597"/>
                  </a:lnTo>
                  <a:lnTo>
                    <a:pt x="2565" y="655"/>
                  </a:lnTo>
                  <a:lnTo>
                    <a:pt x="2584" y="715"/>
                  </a:lnTo>
                  <a:lnTo>
                    <a:pt x="2599" y="780"/>
                  </a:lnTo>
                  <a:lnTo>
                    <a:pt x="2611" y="850"/>
                  </a:lnTo>
                  <a:lnTo>
                    <a:pt x="2621" y="925"/>
                  </a:lnTo>
                  <a:lnTo>
                    <a:pt x="2628" y="1005"/>
                  </a:lnTo>
                  <a:lnTo>
                    <a:pt x="2632" y="1089"/>
                  </a:lnTo>
                  <a:lnTo>
                    <a:pt x="2633" y="1179"/>
                  </a:lnTo>
                  <a:lnTo>
                    <a:pt x="2631" y="1274"/>
                  </a:lnTo>
                  <a:lnTo>
                    <a:pt x="2623" y="1375"/>
                  </a:lnTo>
                  <a:lnTo>
                    <a:pt x="2619" y="1405"/>
                  </a:lnTo>
                  <a:lnTo>
                    <a:pt x="2608" y="1433"/>
                  </a:lnTo>
                  <a:lnTo>
                    <a:pt x="2593" y="1457"/>
                  </a:lnTo>
                  <a:lnTo>
                    <a:pt x="2574" y="1479"/>
                  </a:lnTo>
                  <a:lnTo>
                    <a:pt x="2551" y="1496"/>
                  </a:lnTo>
                  <a:lnTo>
                    <a:pt x="2524" y="1509"/>
                  </a:lnTo>
                  <a:lnTo>
                    <a:pt x="2497" y="1518"/>
                  </a:lnTo>
                  <a:lnTo>
                    <a:pt x="2466" y="1522"/>
                  </a:lnTo>
                  <a:lnTo>
                    <a:pt x="2454" y="1520"/>
                  </a:lnTo>
                  <a:lnTo>
                    <a:pt x="2423" y="1514"/>
                  </a:lnTo>
                  <a:lnTo>
                    <a:pt x="2394" y="1503"/>
                  </a:lnTo>
                  <a:lnTo>
                    <a:pt x="2368" y="1486"/>
                  </a:lnTo>
                  <a:lnTo>
                    <a:pt x="2347" y="1466"/>
                  </a:lnTo>
                  <a:lnTo>
                    <a:pt x="2328" y="1440"/>
                  </a:lnTo>
                  <a:lnTo>
                    <a:pt x="2316" y="1413"/>
                  </a:lnTo>
                  <a:lnTo>
                    <a:pt x="2309" y="1382"/>
                  </a:lnTo>
                  <a:lnTo>
                    <a:pt x="2309" y="1351"/>
                  </a:lnTo>
                  <a:lnTo>
                    <a:pt x="2314" y="1262"/>
                  </a:lnTo>
                  <a:lnTo>
                    <a:pt x="2318" y="1178"/>
                  </a:lnTo>
                  <a:lnTo>
                    <a:pt x="2316" y="1101"/>
                  </a:lnTo>
                  <a:lnTo>
                    <a:pt x="2314" y="1029"/>
                  </a:lnTo>
                  <a:lnTo>
                    <a:pt x="2308" y="963"/>
                  </a:lnTo>
                  <a:lnTo>
                    <a:pt x="2299" y="901"/>
                  </a:lnTo>
                  <a:lnTo>
                    <a:pt x="2290" y="844"/>
                  </a:lnTo>
                  <a:lnTo>
                    <a:pt x="2276" y="792"/>
                  </a:lnTo>
                  <a:lnTo>
                    <a:pt x="2276" y="1300"/>
                  </a:lnTo>
                  <a:lnTo>
                    <a:pt x="2274" y="1341"/>
                  </a:lnTo>
                  <a:lnTo>
                    <a:pt x="2267" y="1380"/>
                  </a:lnTo>
                  <a:lnTo>
                    <a:pt x="2253" y="1418"/>
                  </a:lnTo>
                  <a:lnTo>
                    <a:pt x="2238" y="1453"/>
                  </a:lnTo>
                  <a:lnTo>
                    <a:pt x="2238" y="2958"/>
                  </a:lnTo>
                  <a:lnTo>
                    <a:pt x="2234" y="2991"/>
                  </a:lnTo>
                  <a:lnTo>
                    <a:pt x="2226" y="3022"/>
                  </a:lnTo>
                  <a:lnTo>
                    <a:pt x="2212" y="3051"/>
                  </a:lnTo>
                  <a:lnTo>
                    <a:pt x="2194" y="3078"/>
                  </a:lnTo>
                  <a:lnTo>
                    <a:pt x="2171" y="3101"/>
                  </a:lnTo>
                  <a:lnTo>
                    <a:pt x="2145" y="3119"/>
                  </a:lnTo>
                  <a:lnTo>
                    <a:pt x="2116" y="3132"/>
                  </a:lnTo>
                  <a:lnTo>
                    <a:pt x="2084" y="3140"/>
                  </a:lnTo>
                  <a:lnTo>
                    <a:pt x="2050" y="3144"/>
                  </a:lnTo>
                  <a:lnTo>
                    <a:pt x="2018" y="3140"/>
                  </a:lnTo>
                  <a:lnTo>
                    <a:pt x="1985" y="3132"/>
                  </a:lnTo>
                  <a:lnTo>
                    <a:pt x="1956" y="3119"/>
                  </a:lnTo>
                  <a:lnTo>
                    <a:pt x="1931" y="3101"/>
                  </a:lnTo>
                  <a:lnTo>
                    <a:pt x="1908" y="3078"/>
                  </a:lnTo>
                  <a:lnTo>
                    <a:pt x="1890" y="3051"/>
                  </a:lnTo>
                  <a:lnTo>
                    <a:pt x="1876" y="3022"/>
                  </a:lnTo>
                  <a:lnTo>
                    <a:pt x="1867" y="2991"/>
                  </a:lnTo>
                  <a:lnTo>
                    <a:pt x="1864" y="2958"/>
                  </a:lnTo>
                  <a:lnTo>
                    <a:pt x="1864" y="1659"/>
                  </a:lnTo>
                  <a:lnTo>
                    <a:pt x="1859" y="1659"/>
                  </a:lnTo>
                  <a:lnTo>
                    <a:pt x="1838" y="1658"/>
                  </a:lnTo>
                  <a:lnTo>
                    <a:pt x="1838" y="2958"/>
                  </a:lnTo>
                  <a:lnTo>
                    <a:pt x="1834" y="2991"/>
                  </a:lnTo>
                  <a:lnTo>
                    <a:pt x="1825" y="3022"/>
                  </a:lnTo>
                  <a:lnTo>
                    <a:pt x="1812" y="3051"/>
                  </a:lnTo>
                  <a:lnTo>
                    <a:pt x="1794" y="3078"/>
                  </a:lnTo>
                  <a:lnTo>
                    <a:pt x="1771" y="3101"/>
                  </a:lnTo>
                  <a:lnTo>
                    <a:pt x="1744" y="3119"/>
                  </a:lnTo>
                  <a:lnTo>
                    <a:pt x="1715" y="3132"/>
                  </a:lnTo>
                  <a:lnTo>
                    <a:pt x="1684" y="3140"/>
                  </a:lnTo>
                  <a:lnTo>
                    <a:pt x="1650" y="3144"/>
                  </a:lnTo>
                  <a:lnTo>
                    <a:pt x="1618" y="3140"/>
                  </a:lnTo>
                  <a:lnTo>
                    <a:pt x="1585" y="3132"/>
                  </a:lnTo>
                  <a:lnTo>
                    <a:pt x="1556" y="3119"/>
                  </a:lnTo>
                  <a:lnTo>
                    <a:pt x="1530" y="3101"/>
                  </a:lnTo>
                  <a:lnTo>
                    <a:pt x="1507" y="3078"/>
                  </a:lnTo>
                  <a:lnTo>
                    <a:pt x="1489" y="3051"/>
                  </a:lnTo>
                  <a:lnTo>
                    <a:pt x="1476" y="3022"/>
                  </a:lnTo>
                  <a:lnTo>
                    <a:pt x="1466" y="2991"/>
                  </a:lnTo>
                  <a:lnTo>
                    <a:pt x="1464" y="2958"/>
                  </a:lnTo>
                  <a:lnTo>
                    <a:pt x="1464" y="1444"/>
                  </a:lnTo>
                  <a:lnTo>
                    <a:pt x="1465" y="1419"/>
                  </a:lnTo>
                  <a:lnTo>
                    <a:pt x="1453" y="1381"/>
                  </a:lnTo>
                  <a:lnTo>
                    <a:pt x="1446" y="1341"/>
                  </a:lnTo>
                  <a:lnTo>
                    <a:pt x="1443" y="1300"/>
                  </a:lnTo>
                  <a:lnTo>
                    <a:pt x="1443" y="667"/>
                  </a:lnTo>
                  <a:lnTo>
                    <a:pt x="1402" y="694"/>
                  </a:lnTo>
                  <a:lnTo>
                    <a:pt x="1360" y="720"/>
                  </a:lnTo>
                  <a:lnTo>
                    <a:pt x="1316" y="743"/>
                  </a:lnTo>
                  <a:lnTo>
                    <a:pt x="1272" y="762"/>
                  </a:lnTo>
                  <a:lnTo>
                    <a:pt x="1226" y="778"/>
                  </a:lnTo>
                  <a:lnTo>
                    <a:pt x="1176" y="789"/>
                  </a:lnTo>
                  <a:lnTo>
                    <a:pt x="1127" y="797"/>
                  </a:lnTo>
                  <a:lnTo>
                    <a:pt x="1073" y="800"/>
                  </a:lnTo>
                  <a:lnTo>
                    <a:pt x="1027" y="797"/>
                  </a:lnTo>
                  <a:lnTo>
                    <a:pt x="978" y="791"/>
                  </a:lnTo>
                  <a:lnTo>
                    <a:pt x="928" y="782"/>
                  </a:lnTo>
                  <a:lnTo>
                    <a:pt x="875" y="766"/>
                  </a:lnTo>
                  <a:lnTo>
                    <a:pt x="821" y="746"/>
                  </a:lnTo>
                  <a:lnTo>
                    <a:pt x="764" y="722"/>
                  </a:lnTo>
                  <a:lnTo>
                    <a:pt x="739" y="707"/>
                  </a:lnTo>
                  <a:lnTo>
                    <a:pt x="716" y="687"/>
                  </a:lnTo>
                  <a:lnTo>
                    <a:pt x="699" y="665"/>
                  </a:lnTo>
                  <a:lnTo>
                    <a:pt x="685" y="640"/>
                  </a:lnTo>
                  <a:lnTo>
                    <a:pt x="677" y="612"/>
                  </a:lnTo>
                  <a:lnTo>
                    <a:pt x="673" y="584"/>
                  </a:lnTo>
                  <a:lnTo>
                    <a:pt x="674" y="555"/>
                  </a:lnTo>
                  <a:lnTo>
                    <a:pt x="682" y="526"/>
                  </a:lnTo>
                  <a:lnTo>
                    <a:pt x="0" y="48"/>
                  </a:lnTo>
                  <a:lnTo>
                    <a:pt x="32"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grpSp>
      <p:grpSp>
        <p:nvGrpSpPr>
          <p:cNvPr id="56" name="Group 37">
            <a:extLst>
              <a:ext uri="{FF2B5EF4-FFF2-40B4-BE49-F238E27FC236}">
                <a16:creationId xmlns:a16="http://schemas.microsoft.com/office/drawing/2014/main" id="{6C08A313-862F-4DEB-A023-A599173E9FA5}"/>
              </a:ext>
            </a:extLst>
          </p:cNvPr>
          <p:cNvGrpSpPr/>
          <p:nvPr/>
        </p:nvGrpSpPr>
        <p:grpSpPr>
          <a:xfrm>
            <a:off x="1181218" y="4105734"/>
            <a:ext cx="330716" cy="381000"/>
            <a:chOff x="5773738" y="5307013"/>
            <a:chExt cx="542925" cy="625475"/>
          </a:xfrm>
          <a:solidFill>
            <a:schemeClr val="bg1"/>
          </a:solidFill>
        </p:grpSpPr>
        <p:sp>
          <p:nvSpPr>
            <p:cNvPr id="57" name="Freeform 24">
              <a:extLst>
                <a:ext uri="{FF2B5EF4-FFF2-40B4-BE49-F238E27FC236}">
                  <a16:creationId xmlns:a16="http://schemas.microsoft.com/office/drawing/2014/main" id="{BCC5031F-2D82-4289-B5EF-15360EA0EBE8}"/>
                </a:ext>
              </a:extLst>
            </p:cNvPr>
            <p:cNvSpPr>
              <a:spLocks/>
            </p:cNvSpPr>
            <p:nvPr/>
          </p:nvSpPr>
          <p:spPr bwMode="auto">
            <a:xfrm>
              <a:off x="5773738" y="5307013"/>
              <a:ext cx="501650" cy="355600"/>
            </a:xfrm>
            <a:custGeom>
              <a:avLst/>
              <a:gdLst/>
              <a:ahLst/>
              <a:cxnLst>
                <a:cxn ang="0">
                  <a:pos x="188" y="0"/>
                </a:cxn>
                <a:cxn ang="0">
                  <a:pos x="288" y="0"/>
                </a:cxn>
                <a:cxn ang="0">
                  <a:pos x="316" y="26"/>
                </a:cxn>
                <a:cxn ang="0">
                  <a:pos x="316" y="57"/>
                </a:cxn>
                <a:cxn ang="0">
                  <a:pos x="207" y="57"/>
                </a:cxn>
                <a:cxn ang="0">
                  <a:pos x="200" y="62"/>
                </a:cxn>
                <a:cxn ang="0">
                  <a:pos x="37" y="224"/>
                </a:cxn>
                <a:cxn ang="0">
                  <a:pos x="0" y="188"/>
                </a:cxn>
                <a:cxn ang="0">
                  <a:pos x="188" y="0"/>
                </a:cxn>
              </a:cxnLst>
              <a:rect l="0" t="0" r="r" b="b"/>
              <a:pathLst>
                <a:path w="316" h="224">
                  <a:moveTo>
                    <a:pt x="188" y="0"/>
                  </a:moveTo>
                  <a:lnTo>
                    <a:pt x="288" y="0"/>
                  </a:lnTo>
                  <a:lnTo>
                    <a:pt x="316" y="26"/>
                  </a:lnTo>
                  <a:lnTo>
                    <a:pt x="316" y="57"/>
                  </a:lnTo>
                  <a:lnTo>
                    <a:pt x="207" y="57"/>
                  </a:lnTo>
                  <a:lnTo>
                    <a:pt x="200" y="62"/>
                  </a:lnTo>
                  <a:lnTo>
                    <a:pt x="37" y="224"/>
                  </a:lnTo>
                  <a:lnTo>
                    <a:pt x="0" y="188"/>
                  </a:lnTo>
                  <a:lnTo>
                    <a:pt x="1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
              <a:extLst>
                <a:ext uri="{FF2B5EF4-FFF2-40B4-BE49-F238E27FC236}">
                  <a16:creationId xmlns:a16="http://schemas.microsoft.com/office/drawing/2014/main" id="{F64C8E37-1C06-4BA0-A5B1-D23C0AEDD9A4}"/>
                </a:ext>
              </a:extLst>
            </p:cNvPr>
            <p:cNvSpPr>
              <a:spLocks noEditPoints="1"/>
            </p:cNvSpPr>
            <p:nvPr/>
          </p:nvSpPr>
          <p:spPr bwMode="auto">
            <a:xfrm>
              <a:off x="5815013" y="5430838"/>
              <a:ext cx="501650" cy="501650"/>
            </a:xfrm>
            <a:custGeom>
              <a:avLst/>
              <a:gdLst/>
              <a:ahLst/>
              <a:cxnLst>
                <a:cxn ang="0">
                  <a:pos x="264" y="26"/>
                </a:cxn>
                <a:cxn ang="0">
                  <a:pos x="253" y="28"/>
                </a:cxn>
                <a:cxn ang="0">
                  <a:pos x="244" y="34"/>
                </a:cxn>
                <a:cxn ang="0">
                  <a:pos x="239" y="43"/>
                </a:cxn>
                <a:cxn ang="0">
                  <a:pos x="236" y="53"/>
                </a:cxn>
                <a:cxn ang="0">
                  <a:pos x="239" y="62"/>
                </a:cxn>
                <a:cxn ang="0">
                  <a:pos x="244" y="72"/>
                </a:cxn>
                <a:cxn ang="0">
                  <a:pos x="253" y="78"/>
                </a:cxn>
                <a:cxn ang="0">
                  <a:pos x="264" y="79"/>
                </a:cxn>
                <a:cxn ang="0">
                  <a:pos x="273" y="78"/>
                </a:cxn>
                <a:cxn ang="0">
                  <a:pos x="282" y="72"/>
                </a:cxn>
                <a:cxn ang="0">
                  <a:pos x="289" y="62"/>
                </a:cxn>
                <a:cxn ang="0">
                  <a:pos x="290" y="53"/>
                </a:cxn>
                <a:cxn ang="0">
                  <a:pos x="289" y="43"/>
                </a:cxn>
                <a:cxn ang="0">
                  <a:pos x="282" y="34"/>
                </a:cxn>
                <a:cxn ang="0">
                  <a:pos x="273" y="28"/>
                </a:cxn>
                <a:cxn ang="0">
                  <a:pos x="264" y="26"/>
                </a:cxn>
                <a:cxn ang="0">
                  <a:pos x="189" y="0"/>
                </a:cxn>
                <a:cxn ang="0">
                  <a:pos x="290" y="0"/>
                </a:cxn>
                <a:cxn ang="0">
                  <a:pos x="316" y="26"/>
                </a:cxn>
                <a:cxn ang="0">
                  <a:pos x="316" y="132"/>
                </a:cxn>
                <a:cxn ang="0">
                  <a:pos x="131" y="316"/>
                </a:cxn>
                <a:cxn ang="0">
                  <a:pos x="0" y="187"/>
                </a:cxn>
                <a:cxn ang="0">
                  <a:pos x="189" y="0"/>
                </a:cxn>
              </a:cxnLst>
              <a:rect l="0" t="0" r="r" b="b"/>
              <a:pathLst>
                <a:path w="316" h="316">
                  <a:moveTo>
                    <a:pt x="264" y="26"/>
                  </a:moveTo>
                  <a:lnTo>
                    <a:pt x="253" y="28"/>
                  </a:lnTo>
                  <a:lnTo>
                    <a:pt x="244" y="34"/>
                  </a:lnTo>
                  <a:lnTo>
                    <a:pt x="239" y="43"/>
                  </a:lnTo>
                  <a:lnTo>
                    <a:pt x="236" y="53"/>
                  </a:lnTo>
                  <a:lnTo>
                    <a:pt x="239" y="62"/>
                  </a:lnTo>
                  <a:lnTo>
                    <a:pt x="244" y="72"/>
                  </a:lnTo>
                  <a:lnTo>
                    <a:pt x="253" y="78"/>
                  </a:lnTo>
                  <a:lnTo>
                    <a:pt x="264" y="79"/>
                  </a:lnTo>
                  <a:lnTo>
                    <a:pt x="273" y="78"/>
                  </a:lnTo>
                  <a:lnTo>
                    <a:pt x="282" y="72"/>
                  </a:lnTo>
                  <a:lnTo>
                    <a:pt x="289" y="62"/>
                  </a:lnTo>
                  <a:lnTo>
                    <a:pt x="290" y="53"/>
                  </a:lnTo>
                  <a:lnTo>
                    <a:pt x="289" y="43"/>
                  </a:lnTo>
                  <a:lnTo>
                    <a:pt x="282" y="34"/>
                  </a:lnTo>
                  <a:lnTo>
                    <a:pt x="273" y="28"/>
                  </a:lnTo>
                  <a:lnTo>
                    <a:pt x="264" y="26"/>
                  </a:lnTo>
                  <a:close/>
                  <a:moveTo>
                    <a:pt x="189" y="0"/>
                  </a:moveTo>
                  <a:lnTo>
                    <a:pt x="290" y="0"/>
                  </a:lnTo>
                  <a:lnTo>
                    <a:pt x="316" y="26"/>
                  </a:lnTo>
                  <a:lnTo>
                    <a:pt x="316" y="132"/>
                  </a:lnTo>
                  <a:lnTo>
                    <a:pt x="131" y="316"/>
                  </a:lnTo>
                  <a:lnTo>
                    <a:pt x="0" y="187"/>
                  </a:lnTo>
                  <a:lnTo>
                    <a:pt x="18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31" name="Rectangle 30">
            <a:extLst>
              <a:ext uri="{FF2B5EF4-FFF2-40B4-BE49-F238E27FC236}">
                <a16:creationId xmlns:a16="http://schemas.microsoft.com/office/drawing/2014/main" id="{5DC1B991-9EA6-4858-AC78-0225CEE9385C}"/>
              </a:ext>
            </a:extLst>
          </p:cNvPr>
          <p:cNvSpPr/>
          <p:nvPr/>
        </p:nvSpPr>
        <p:spPr>
          <a:xfrm>
            <a:off x="503326" y="5115444"/>
            <a:ext cx="11185347" cy="1323439"/>
          </a:xfrm>
          <a:prstGeom prst="rect">
            <a:avLst/>
          </a:prstGeom>
        </p:spPr>
        <p:txBody>
          <a:bodyPr wrap="square">
            <a:spAutoFit/>
          </a:bodyPr>
          <a:lstStyle/>
          <a:p>
            <a:pPr algn="just">
              <a:spcAft>
                <a:spcPts val="1200"/>
              </a:spcAft>
            </a:pPr>
            <a:r>
              <a:rPr lang="en-SG" sz="2000" b="1" dirty="0">
                <a:solidFill>
                  <a:srgbClr val="4C4E4D"/>
                </a:solidFill>
                <a:latin typeface="Arial" panose="020B0604020202020204" pitchFamily="34" charset="0"/>
                <a:cs typeface="Arial" panose="020B0604020202020204" pitchFamily="34" charset="0"/>
              </a:rPr>
              <a:t>Transfer  Learning</a:t>
            </a:r>
          </a:p>
          <a:p>
            <a:pPr algn="just">
              <a:spcAft>
                <a:spcPts val="1200"/>
              </a:spcAft>
            </a:pPr>
            <a:r>
              <a:rPr lang="en-SG" sz="2000" dirty="0">
                <a:solidFill>
                  <a:srgbClr val="4C4E4D"/>
                </a:solidFill>
                <a:latin typeface="Arial" panose="020B0604020202020204" pitchFamily="34" charset="0"/>
                <a:cs typeface="Arial" panose="020B0604020202020204" pitchFamily="34" charset="0"/>
              </a:rPr>
              <a:t>Transfer the established vectorised learned for 2.5M of words in my dataset</a:t>
            </a:r>
          </a:p>
          <a:p>
            <a:pPr algn="just">
              <a:spcAft>
                <a:spcPts val="1200"/>
              </a:spcAft>
            </a:pPr>
            <a:r>
              <a:rPr lang="en-SG" sz="2000" dirty="0">
                <a:solidFill>
                  <a:srgbClr val="4C4E4D"/>
                </a:solidFill>
                <a:latin typeface="Arial" panose="020B0604020202020204" pitchFamily="34" charset="0"/>
                <a:cs typeface="Arial" panose="020B0604020202020204" pitchFamily="34" charset="0"/>
              </a:rPr>
              <a:t>Only need to learn the remaining 200k words not listed in </a:t>
            </a:r>
            <a:r>
              <a:rPr lang="en-SG" sz="2000" dirty="0" err="1">
                <a:solidFill>
                  <a:srgbClr val="4C4E4D"/>
                </a:solidFill>
                <a:latin typeface="Arial" panose="020B0604020202020204" pitchFamily="34" charset="0"/>
                <a:cs typeface="Arial" panose="020B0604020202020204" pitchFamily="34" charset="0"/>
              </a:rPr>
              <a:t>GloVe</a:t>
            </a:r>
            <a:endParaRPr lang="en-SG" sz="2000" dirty="0">
              <a:solidFill>
                <a:srgbClr val="4C4E4D"/>
              </a:solidFill>
              <a:latin typeface="Arial" panose="020B0604020202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B1CFB265-76EB-4C4C-A0BE-0E6FA174A053}"/>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32</a:t>
            </a:fld>
            <a:endParaRPr lang="en-US">
              <a:solidFill>
                <a:prstClr val="black">
                  <a:tint val="75000"/>
                </a:prstClr>
              </a:solidFill>
            </a:endParaRPr>
          </a:p>
        </p:txBody>
      </p:sp>
    </p:spTree>
    <p:extLst>
      <p:ext uri="{BB962C8B-B14F-4D97-AF65-F5344CB8AC3E}">
        <p14:creationId xmlns:p14="http://schemas.microsoft.com/office/powerpoint/2010/main" val="350538869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Diamond 6"/>
          <p:cNvSpPr/>
          <p:nvPr/>
        </p:nvSpPr>
        <p:spPr>
          <a:xfrm>
            <a:off x="4710248" y="4495800"/>
            <a:ext cx="2771507" cy="1828324"/>
          </a:xfrm>
          <a:prstGeom prst="diamond">
            <a:avLst/>
          </a:prstGeom>
          <a:solidFill>
            <a:schemeClr val="accent3"/>
          </a:solidFill>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Layer 3</a:t>
            </a:r>
          </a:p>
        </p:txBody>
      </p:sp>
      <p:sp>
        <p:nvSpPr>
          <p:cNvPr id="5" name="Diamond 4"/>
          <p:cNvSpPr/>
          <p:nvPr/>
        </p:nvSpPr>
        <p:spPr>
          <a:xfrm>
            <a:off x="4738823" y="3200400"/>
            <a:ext cx="2771507" cy="1828324"/>
          </a:xfrm>
          <a:prstGeom prst="diamond">
            <a:avLst/>
          </a:prstGeom>
          <a:solidFill>
            <a:schemeClr val="accent2"/>
          </a:solidFill>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Layer 2</a:t>
            </a:r>
          </a:p>
        </p:txBody>
      </p:sp>
      <p:sp>
        <p:nvSpPr>
          <p:cNvPr id="4" name="Diamond 3"/>
          <p:cNvSpPr/>
          <p:nvPr/>
        </p:nvSpPr>
        <p:spPr>
          <a:xfrm>
            <a:off x="4724400" y="1876292"/>
            <a:ext cx="2771507" cy="1828324"/>
          </a:xfrm>
          <a:prstGeom prst="diamond">
            <a:avLst/>
          </a:prstGeom>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Layer 1</a:t>
            </a:r>
          </a:p>
        </p:txBody>
      </p:sp>
      <p:sp>
        <p:nvSpPr>
          <p:cNvPr id="10" name="TextBox 9"/>
          <p:cNvSpPr txBox="1"/>
          <p:nvPr/>
        </p:nvSpPr>
        <p:spPr>
          <a:xfrm>
            <a:off x="523876" y="122257"/>
            <a:ext cx="11201400" cy="1554143"/>
          </a:xfrm>
          <a:prstGeom prst="rect">
            <a:avLst/>
          </a:prstGeom>
          <a:noFill/>
        </p:spPr>
        <p:txBody>
          <a:bodyPr wrap="square" rtlCol="0">
            <a:spAutoFit/>
          </a:bodyPr>
          <a:lstStyle/>
          <a:p>
            <a:pPr algn="ctr" defTabSz="914126">
              <a:spcAft>
                <a:spcPts val="1800"/>
              </a:spcAft>
            </a:pPr>
            <a:r>
              <a:rPr lang="en-US" sz="4399" dirty="0">
                <a:solidFill>
                  <a:schemeClr val="tx2"/>
                </a:solidFill>
                <a:latin typeface="Arial" panose="020B0604020202020204" pitchFamily="34" charset="0"/>
                <a:cs typeface="Arial" panose="020B0604020202020204" pitchFamily="34" charset="0"/>
              </a:rPr>
              <a:t>A “News” Approach</a:t>
            </a:r>
          </a:p>
          <a:p>
            <a:pPr algn="ctr" defTabSz="914126"/>
            <a:r>
              <a:rPr lang="en-US" sz="3600" dirty="0">
                <a:solidFill>
                  <a:schemeClr val="tx2"/>
                </a:solidFill>
                <a:latin typeface="Arial" panose="020B0604020202020204" pitchFamily="34" charset="0"/>
                <a:cs typeface="Arial" panose="020B0604020202020204" pitchFamily="34" charset="0"/>
              </a:rPr>
              <a:t>Word Embedding + LSTM Model (Neural Network)</a:t>
            </a:r>
            <a:endParaRPr lang="en-US" sz="4399" dirty="0">
              <a:solidFill>
                <a:schemeClr val="tx2"/>
              </a:solidFill>
              <a:latin typeface="Arial" panose="020B0604020202020204" pitchFamily="34" charset="0"/>
              <a:cs typeface="Arial" panose="020B0604020202020204" pitchFamily="34" charset="0"/>
            </a:endParaRPr>
          </a:p>
        </p:txBody>
      </p:sp>
      <p:sp>
        <p:nvSpPr>
          <p:cNvPr id="18" name="Rectangle 17"/>
          <p:cNvSpPr/>
          <p:nvPr/>
        </p:nvSpPr>
        <p:spPr>
          <a:xfrm>
            <a:off x="457200" y="2173456"/>
            <a:ext cx="3967749" cy="1154162"/>
          </a:xfrm>
          <a:prstGeom prst="rect">
            <a:avLst/>
          </a:prstGeom>
        </p:spPr>
        <p:txBody>
          <a:bodyPr wrap="square">
            <a:spAutoFit/>
          </a:bodyPr>
          <a:lstStyle/>
          <a:p>
            <a:pPr defTabSz="914126">
              <a:spcAft>
                <a:spcPts val="600"/>
              </a:spcAft>
            </a:pPr>
            <a:r>
              <a:rPr lang="en-US" dirty="0">
                <a:solidFill>
                  <a:prstClr val="black">
                    <a:lumMod val="75000"/>
                    <a:lumOff val="25000"/>
                  </a:prstClr>
                </a:solidFill>
                <a:latin typeface="Arial" panose="020B0604020202020204" pitchFamily="34" charset="0"/>
                <a:cs typeface="Arial" panose="020B0604020202020204" pitchFamily="34" charset="0"/>
              </a:rPr>
              <a:t>Word Embedding</a:t>
            </a:r>
          </a:p>
          <a:p>
            <a:pPr marL="285750" indent="-285750" defTabSz="914126">
              <a:buFontTx/>
              <a:buChar char="-"/>
            </a:pPr>
            <a:r>
              <a:rPr lang="en-US" sz="2000" dirty="0">
                <a:solidFill>
                  <a:prstClr val="black">
                    <a:lumMod val="75000"/>
                    <a:lumOff val="25000"/>
                  </a:prstClr>
                </a:solidFill>
                <a:latin typeface="Arial" panose="020B0604020202020204" pitchFamily="34" charset="0"/>
                <a:cs typeface="Arial" panose="020B0604020202020204" pitchFamily="34" charset="0"/>
              </a:rPr>
              <a:t>Transfer Learning of </a:t>
            </a:r>
          </a:p>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pre-trained vectors from </a:t>
            </a:r>
            <a:r>
              <a:rPr lang="en-US" sz="2000" dirty="0" err="1">
                <a:solidFill>
                  <a:prstClr val="black">
                    <a:lumMod val="75000"/>
                    <a:lumOff val="25000"/>
                  </a:prstClr>
                </a:solidFill>
                <a:latin typeface="Arial" panose="020B0604020202020204" pitchFamily="34" charset="0"/>
                <a:cs typeface="Arial" panose="020B0604020202020204" pitchFamily="34" charset="0"/>
              </a:rPr>
              <a:t>GloVe</a:t>
            </a:r>
            <a:endParaRPr lang="en-US" sz="2000" dirty="0">
              <a:solidFill>
                <a:prstClr val="black">
                  <a:lumMod val="75000"/>
                  <a:lumOff val="25000"/>
                </a:prstClr>
              </a:solidFill>
              <a:latin typeface="Arial" panose="020B0604020202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B651F13B-9F98-432E-ACC5-04F9E0167CAD}"/>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33</a:t>
            </a:fld>
            <a:endParaRPr lang="en-US">
              <a:solidFill>
                <a:prstClr val="black">
                  <a:tint val="75000"/>
                </a:prstClr>
              </a:solidFill>
            </a:endParaRPr>
          </a:p>
        </p:txBody>
      </p:sp>
    </p:spTree>
    <p:extLst>
      <p:ext uri="{BB962C8B-B14F-4D97-AF65-F5344CB8AC3E}">
        <p14:creationId xmlns:p14="http://schemas.microsoft.com/office/powerpoint/2010/main" val="2432155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 name="Rectangle 16"/>
          <p:cNvSpPr/>
          <p:nvPr/>
        </p:nvSpPr>
        <p:spPr>
          <a:xfrm>
            <a:off x="1913434" y="2590800"/>
            <a:ext cx="10286999" cy="1169551"/>
          </a:xfrm>
          <a:prstGeom prst="rect">
            <a:avLst/>
          </a:prstGeom>
        </p:spPr>
        <p:txBody>
          <a:bodyPr wrap="square">
            <a:spAutoFit/>
          </a:bodyPr>
          <a:lstStyle/>
          <a:p>
            <a:pPr defTabSz="914126">
              <a:spcAft>
                <a:spcPts val="1200"/>
              </a:spcAft>
            </a:pPr>
            <a:r>
              <a:rPr lang="en-US" sz="2000" dirty="0">
                <a:solidFill>
                  <a:prstClr val="black">
                    <a:lumMod val="75000"/>
                    <a:lumOff val="25000"/>
                  </a:prstClr>
                </a:solidFill>
                <a:latin typeface="Arial" panose="020B0604020202020204" pitchFamily="34" charset="0"/>
                <a:cs typeface="Arial" panose="020B0604020202020204" pitchFamily="34" charset="0"/>
              </a:rPr>
              <a:t>Unsupervised Learning Model for Word Embedding</a:t>
            </a:r>
          </a:p>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Transform Words into Numerical Matrix Vectors </a:t>
            </a:r>
          </a:p>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in order to capture the semantic associations between each word</a:t>
            </a:r>
          </a:p>
        </p:txBody>
      </p:sp>
      <p:sp>
        <p:nvSpPr>
          <p:cNvPr id="18" name="Rectangle 17"/>
          <p:cNvSpPr/>
          <p:nvPr/>
        </p:nvSpPr>
        <p:spPr>
          <a:xfrm>
            <a:off x="1937006" y="1505348"/>
            <a:ext cx="5197416" cy="400110"/>
          </a:xfrm>
          <a:prstGeom prst="rect">
            <a:avLst/>
          </a:prstGeom>
        </p:spPr>
        <p:txBody>
          <a:bodyPr wrap="square">
            <a:spAutoFit/>
          </a:bodyPr>
          <a:lstStyle/>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Open-source project by Stanford University</a:t>
            </a:r>
          </a:p>
        </p:txBody>
      </p:sp>
      <p:sp>
        <p:nvSpPr>
          <p:cNvPr id="19" name="Rectangle 18"/>
          <p:cNvSpPr/>
          <p:nvPr/>
        </p:nvSpPr>
        <p:spPr>
          <a:xfrm>
            <a:off x="1905000" y="4608590"/>
            <a:ext cx="5349816" cy="400110"/>
          </a:xfrm>
          <a:prstGeom prst="rect">
            <a:avLst/>
          </a:prstGeom>
        </p:spPr>
        <p:txBody>
          <a:bodyPr wrap="square">
            <a:spAutoFit/>
          </a:bodyPr>
          <a:lstStyle/>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6 billion words</a:t>
            </a:r>
          </a:p>
        </p:txBody>
      </p:sp>
      <p:sp>
        <p:nvSpPr>
          <p:cNvPr id="26" name="TextBox 25"/>
          <p:cNvSpPr txBox="1"/>
          <p:nvPr/>
        </p:nvSpPr>
        <p:spPr>
          <a:xfrm>
            <a:off x="3256952" y="263952"/>
            <a:ext cx="6092504"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Global Vector (</a:t>
            </a:r>
            <a:r>
              <a:rPr lang="en-US" sz="4399" dirty="0" err="1">
                <a:solidFill>
                  <a:schemeClr val="tx2"/>
                </a:solidFill>
                <a:latin typeface="Arial" panose="020B0604020202020204" pitchFamily="34" charset="0"/>
                <a:cs typeface="Arial" panose="020B0604020202020204" pitchFamily="34" charset="0"/>
              </a:rPr>
              <a:t>GloVe</a:t>
            </a:r>
            <a:r>
              <a:rPr lang="en-US" sz="4399" dirty="0">
                <a:solidFill>
                  <a:schemeClr val="tx2"/>
                </a:solidFill>
                <a:latin typeface="Arial" panose="020B0604020202020204" pitchFamily="34" charset="0"/>
                <a:cs typeface="Arial" panose="020B0604020202020204" pitchFamily="34" charset="0"/>
              </a:rPr>
              <a:t>)</a:t>
            </a:r>
          </a:p>
        </p:txBody>
      </p:sp>
      <p:grpSp>
        <p:nvGrpSpPr>
          <p:cNvPr id="53" name="Group 52"/>
          <p:cNvGrpSpPr/>
          <p:nvPr/>
        </p:nvGrpSpPr>
        <p:grpSpPr>
          <a:xfrm>
            <a:off x="931428" y="1288993"/>
            <a:ext cx="822746" cy="822746"/>
            <a:chOff x="1078752" y="2716220"/>
            <a:chExt cx="822960" cy="822960"/>
          </a:xfrm>
        </p:grpSpPr>
        <p:sp>
          <p:nvSpPr>
            <p:cNvPr id="14" name="Rounded Rectangle 13"/>
            <p:cNvSpPr/>
            <p:nvPr/>
          </p:nvSpPr>
          <p:spPr>
            <a:xfrm>
              <a:off x="1078752" y="2716220"/>
              <a:ext cx="822960" cy="8229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a:solidFill>
                  <a:prstClr val="white"/>
                </a:solidFill>
              </a:endParaRPr>
            </a:p>
          </p:txBody>
        </p:sp>
        <p:grpSp>
          <p:nvGrpSpPr>
            <p:cNvPr id="29" name="Group 13"/>
            <p:cNvGrpSpPr>
              <a:grpSpLocks noChangeAspect="1"/>
            </p:cNvGrpSpPr>
            <p:nvPr/>
          </p:nvGrpSpPr>
          <p:grpSpPr bwMode="auto">
            <a:xfrm>
              <a:off x="1261632" y="2941167"/>
              <a:ext cx="457200" cy="373063"/>
              <a:chOff x="76" y="440"/>
              <a:chExt cx="288" cy="235"/>
            </a:xfrm>
            <a:solidFill>
              <a:schemeClr val="bg1"/>
            </a:solidFill>
          </p:grpSpPr>
          <p:sp>
            <p:nvSpPr>
              <p:cNvPr id="32" name="Freeform 15"/>
              <p:cNvSpPr>
                <a:spLocks/>
              </p:cNvSpPr>
              <p:nvPr/>
            </p:nvSpPr>
            <p:spPr bwMode="auto">
              <a:xfrm>
                <a:off x="76" y="440"/>
                <a:ext cx="199" cy="199"/>
              </a:xfrm>
              <a:custGeom>
                <a:avLst/>
                <a:gdLst>
                  <a:gd name="T0" fmla="*/ 1371 w 2391"/>
                  <a:gd name="T1" fmla="*/ 12 h 2382"/>
                  <a:gd name="T2" fmla="*/ 1618 w 2391"/>
                  <a:gd name="T3" fmla="*/ 76 h 2382"/>
                  <a:gd name="T4" fmla="*/ 1840 w 2391"/>
                  <a:gd name="T5" fmla="*/ 188 h 2382"/>
                  <a:gd name="T6" fmla="*/ 2035 w 2391"/>
                  <a:gd name="T7" fmla="*/ 343 h 2382"/>
                  <a:gd name="T8" fmla="*/ 2192 w 2391"/>
                  <a:gd name="T9" fmla="*/ 534 h 2382"/>
                  <a:gd name="T10" fmla="*/ 2307 w 2391"/>
                  <a:gd name="T11" fmla="*/ 755 h 2382"/>
                  <a:gd name="T12" fmla="*/ 2376 w 2391"/>
                  <a:gd name="T13" fmla="*/ 1000 h 2382"/>
                  <a:gd name="T14" fmla="*/ 2256 w 2391"/>
                  <a:gd name="T15" fmla="*/ 1173 h 2382"/>
                  <a:gd name="T16" fmla="*/ 2221 w 2391"/>
                  <a:gd name="T17" fmla="*/ 924 h 2382"/>
                  <a:gd name="T18" fmla="*/ 2132 w 2391"/>
                  <a:gd name="T19" fmla="*/ 695 h 2382"/>
                  <a:gd name="T20" fmla="*/ 1994 w 2391"/>
                  <a:gd name="T21" fmla="*/ 497 h 2382"/>
                  <a:gd name="T22" fmla="*/ 1816 w 2391"/>
                  <a:gd name="T23" fmla="*/ 334 h 2382"/>
                  <a:gd name="T24" fmla="*/ 1605 w 2391"/>
                  <a:gd name="T25" fmla="*/ 216 h 2382"/>
                  <a:gd name="T26" fmla="*/ 1367 w 2391"/>
                  <a:gd name="T27" fmla="*/ 148 h 2382"/>
                  <a:gd name="T28" fmla="*/ 1114 w 2391"/>
                  <a:gd name="T29" fmla="*/ 137 h 2382"/>
                  <a:gd name="T30" fmla="*/ 876 w 2391"/>
                  <a:gd name="T31" fmla="*/ 183 h 2382"/>
                  <a:gd name="T32" fmla="*/ 661 w 2391"/>
                  <a:gd name="T33" fmla="*/ 279 h 2382"/>
                  <a:gd name="T34" fmla="*/ 475 w 2391"/>
                  <a:gd name="T35" fmla="*/ 418 h 2382"/>
                  <a:gd name="T36" fmla="*/ 322 w 2391"/>
                  <a:gd name="T37" fmla="*/ 594 h 2382"/>
                  <a:gd name="T38" fmla="*/ 211 w 2391"/>
                  <a:gd name="T39" fmla="*/ 799 h 2382"/>
                  <a:gd name="T40" fmla="*/ 147 w 2391"/>
                  <a:gd name="T41" fmla="*/ 1030 h 2382"/>
                  <a:gd name="T42" fmla="*/ 139 w 2391"/>
                  <a:gd name="T43" fmla="*/ 1280 h 2382"/>
                  <a:gd name="T44" fmla="*/ 188 w 2391"/>
                  <a:gd name="T45" fmla="*/ 1526 h 2382"/>
                  <a:gd name="T46" fmla="*/ 291 w 2391"/>
                  <a:gd name="T47" fmla="*/ 1748 h 2382"/>
                  <a:gd name="T48" fmla="*/ 442 w 2391"/>
                  <a:gd name="T49" fmla="*/ 1938 h 2382"/>
                  <a:gd name="T50" fmla="*/ 631 w 2391"/>
                  <a:gd name="T51" fmla="*/ 2090 h 2382"/>
                  <a:gd name="T52" fmla="*/ 852 w 2391"/>
                  <a:gd name="T53" fmla="*/ 2195 h 2382"/>
                  <a:gd name="T54" fmla="*/ 1096 w 2391"/>
                  <a:gd name="T55" fmla="*/ 2249 h 2382"/>
                  <a:gd name="T56" fmla="*/ 998 w 2391"/>
                  <a:gd name="T57" fmla="*/ 2371 h 2382"/>
                  <a:gd name="T58" fmla="*/ 754 w 2391"/>
                  <a:gd name="T59" fmla="*/ 2303 h 2382"/>
                  <a:gd name="T60" fmla="*/ 533 w 2391"/>
                  <a:gd name="T61" fmla="*/ 2187 h 2382"/>
                  <a:gd name="T62" fmla="*/ 343 w 2391"/>
                  <a:gd name="T63" fmla="*/ 2030 h 2382"/>
                  <a:gd name="T64" fmla="*/ 189 w 2391"/>
                  <a:gd name="T65" fmla="*/ 1836 h 2382"/>
                  <a:gd name="T66" fmla="*/ 76 w 2391"/>
                  <a:gd name="T67" fmla="*/ 1614 h 2382"/>
                  <a:gd name="T68" fmla="*/ 13 w 2391"/>
                  <a:gd name="T69" fmla="*/ 1368 h 2382"/>
                  <a:gd name="T70" fmla="*/ 3 w 2391"/>
                  <a:gd name="T71" fmla="*/ 1105 h 2382"/>
                  <a:gd name="T72" fmla="*/ 51 w 2391"/>
                  <a:gd name="T73" fmla="*/ 849 h 2382"/>
                  <a:gd name="T74" fmla="*/ 149 w 2391"/>
                  <a:gd name="T75" fmla="*/ 616 h 2382"/>
                  <a:gd name="T76" fmla="*/ 293 w 2391"/>
                  <a:gd name="T77" fmla="*/ 411 h 2382"/>
                  <a:gd name="T78" fmla="*/ 477 w 2391"/>
                  <a:gd name="T79" fmla="*/ 241 h 2382"/>
                  <a:gd name="T80" fmla="*/ 693 w 2391"/>
                  <a:gd name="T81" fmla="*/ 111 h 2382"/>
                  <a:gd name="T82" fmla="*/ 935 w 2391"/>
                  <a:gd name="T83" fmla="*/ 28 h 2382"/>
                  <a:gd name="T84" fmla="*/ 1197 w 2391"/>
                  <a:gd name="T85" fmla="*/ 0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91" h="2382">
                    <a:moveTo>
                      <a:pt x="1197" y="0"/>
                    </a:moveTo>
                    <a:lnTo>
                      <a:pt x="1285" y="3"/>
                    </a:lnTo>
                    <a:lnTo>
                      <a:pt x="1371" y="12"/>
                    </a:lnTo>
                    <a:lnTo>
                      <a:pt x="1455" y="28"/>
                    </a:lnTo>
                    <a:lnTo>
                      <a:pt x="1538" y="49"/>
                    </a:lnTo>
                    <a:lnTo>
                      <a:pt x="1618" y="76"/>
                    </a:lnTo>
                    <a:lnTo>
                      <a:pt x="1695" y="109"/>
                    </a:lnTo>
                    <a:lnTo>
                      <a:pt x="1769" y="146"/>
                    </a:lnTo>
                    <a:lnTo>
                      <a:pt x="1840" y="188"/>
                    </a:lnTo>
                    <a:lnTo>
                      <a:pt x="1909" y="235"/>
                    </a:lnTo>
                    <a:lnTo>
                      <a:pt x="1973" y="288"/>
                    </a:lnTo>
                    <a:lnTo>
                      <a:pt x="2035" y="343"/>
                    </a:lnTo>
                    <a:lnTo>
                      <a:pt x="2091" y="403"/>
                    </a:lnTo>
                    <a:lnTo>
                      <a:pt x="2144" y="467"/>
                    </a:lnTo>
                    <a:lnTo>
                      <a:pt x="2192" y="534"/>
                    </a:lnTo>
                    <a:lnTo>
                      <a:pt x="2235" y="604"/>
                    </a:lnTo>
                    <a:lnTo>
                      <a:pt x="2275" y="678"/>
                    </a:lnTo>
                    <a:lnTo>
                      <a:pt x="2307" y="755"/>
                    </a:lnTo>
                    <a:lnTo>
                      <a:pt x="2336" y="834"/>
                    </a:lnTo>
                    <a:lnTo>
                      <a:pt x="2359" y="916"/>
                    </a:lnTo>
                    <a:lnTo>
                      <a:pt x="2376" y="1000"/>
                    </a:lnTo>
                    <a:lnTo>
                      <a:pt x="2387" y="1086"/>
                    </a:lnTo>
                    <a:lnTo>
                      <a:pt x="2391" y="1173"/>
                    </a:lnTo>
                    <a:lnTo>
                      <a:pt x="2256" y="1173"/>
                    </a:lnTo>
                    <a:lnTo>
                      <a:pt x="2252" y="1088"/>
                    </a:lnTo>
                    <a:lnTo>
                      <a:pt x="2240" y="1004"/>
                    </a:lnTo>
                    <a:lnTo>
                      <a:pt x="2221" y="924"/>
                    </a:lnTo>
                    <a:lnTo>
                      <a:pt x="2197" y="844"/>
                    </a:lnTo>
                    <a:lnTo>
                      <a:pt x="2168" y="768"/>
                    </a:lnTo>
                    <a:lnTo>
                      <a:pt x="2132" y="695"/>
                    </a:lnTo>
                    <a:lnTo>
                      <a:pt x="2091" y="625"/>
                    </a:lnTo>
                    <a:lnTo>
                      <a:pt x="2045" y="559"/>
                    </a:lnTo>
                    <a:lnTo>
                      <a:pt x="1994" y="497"/>
                    </a:lnTo>
                    <a:lnTo>
                      <a:pt x="1940" y="438"/>
                    </a:lnTo>
                    <a:lnTo>
                      <a:pt x="1880" y="383"/>
                    </a:lnTo>
                    <a:lnTo>
                      <a:pt x="1816" y="334"/>
                    </a:lnTo>
                    <a:lnTo>
                      <a:pt x="1749" y="290"/>
                    </a:lnTo>
                    <a:lnTo>
                      <a:pt x="1679" y="249"/>
                    </a:lnTo>
                    <a:lnTo>
                      <a:pt x="1605" y="216"/>
                    </a:lnTo>
                    <a:lnTo>
                      <a:pt x="1527" y="187"/>
                    </a:lnTo>
                    <a:lnTo>
                      <a:pt x="1449" y="164"/>
                    </a:lnTo>
                    <a:lnTo>
                      <a:pt x="1367" y="148"/>
                    </a:lnTo>
                    <a:lnTo>
                      <a:pt x="1283" y="137"/>
                    </a:lnTo>
                    <a:lnTo>
                      <a:pt x="1197" y="134"/>
                    </a:lnTo>
                    <a:lnTo>
                      <a:pt x="1114" y="137"/>
                    </a:lnTo>
                    <a:lnTo>
                      <a:pt x="1033" y="147"/>
                    </a:lnTo>
                    <a:lnTo>
                      <a:pt x="953" y="162"/>
                    </a:lnTo>
                    <a:lnTo>
                      <a:pt x="876" y="183"/>
                    </a:lnTo>
                    <a:lnTo>
                      <a:pt x="802" y="210"/>
                    </a:lnTo>
                    <a:lnTo>
                      <a:pt x="730" y="242"/>
                    </a:lnTo>
                    <a:lnTo>
                      <a:pt x="661" y="279"/>
                    </a:lnTo>
                    <a:lnTo>
                      <a:pt x="596" y="321"/>
                    </a:lnTo>
                    <a:lnTo>
                      <a:pt x="532" y="367"/>
                    </a:lnTo>
                    <a:lnTo>
                      <a:pt x="475" y="418"/>
                    </a:lnTo>
                    <a:lnTo>
                      <a:pt x="419" y="473"/>
                    </a:lnTo>
                    <a:lnTo>
                      <a:pt x="369" y="531"/>
                    </a:lnTo>
                    <a:lnTo>
                      <a:pt x="322" y="594"/>
                    </a:lnTo>
                    <a:lnTo>
                      <a:pt x="280" y="659"/>
                    </a:lnTo>
                    <a:lnTo>
                      <a:pt x="243" y="729"/>
                    </a:lnTo>
                    <a:lnTo>
                      <a:pt x="211" y="799"/>
                    </a:lnTo>
                    <a:lnTo>
                      <a:pt x="184" y="875"/>
                    </a:lnTo>
                    <a:lnTo>
                      <a:pt x="163" y="951"/>
                    </a:lnTo>
                    <a:lnTo>
                      <a:pt x="147" y="1030"/>
                    </a:lnTo>
                    <a:lnTo>
                      <a:pt x="137" y="1111"/>
                    </a:lnTo>
                    <a:lnTo>
                      <a:pt x="134" y="1194"/>
                    </a:lnTo>
                    <a:lnTo>
                      <a:pt x="139" y="1280"/>
                    </a:lnTo>
                    <a:lnTo>
                      <a:pt x="148" y="1365"/>
                    </a:lnTo>
                    <a:lnTo>
                      <a:pt x="165" y="1446"/>
                    </a:lnTo>
                    <a:lnTo>
                      <a:pt x="188" y="1526"/>
                    </a:lnTo>
                    <a:lnTo>
                      <a:pt x="217" y="1603"/>
                    </a:lnTo>
                    <a:lnTo>
                      <a:pt x="252" y="1677"/>
                    </a:lnTo>
                    <a:lnTo>
                      <a:pt x="291" y="1748"/>
                    </a:lnTo>
                    <a:lnTo>
                      <a:pt x="337" y="1815"/>
                    </a:lnTo>
                    <a:lnTo>
                      <a:pt x="387" y="1879"/>
                    </a:lnTo>
                    <a:lnTo>
                      <a:pt x="442" y="1938"/>
                    </a:lnTo>
                    <a:lnTo>
                      <a:pt x="501" y="1993"/>
                    </a:lnTo>
                    <a:lnTo>
                      <a:pt x="564" y="2044"/>
                    </a:lnTo>
                    <a:lnTo>
                      <a:pt x="631" y="2090"/>
                    </a:lnTo>
                    <a:lnTo>
                      <a:pt x="701" y="2131"/>
                    </a:lnTo>
                    <a:lnTo>
                      <a:pt x="775" y="2166"/>
                    </a:lnTo>
                    <a:lnTo>
                      <a:pt x="852" y="2195"/>
                    </a:lnTo>
                    <a:lnTo>
                      <a:pt x="931" y="2219"/>
                    </a:lnTo>
                    <a:lnTo>
                      <a:pt x="1012" y="2238"/>
                    </a:lnTo>
                    <a:lnTo>
                      <a:pt x="1096" y="2249"/>
                    </a:lnTo>
                    <a:lnTo>
                      <a:pt x="1096" y="2382"/>
                    </a:lnTo>
                    <a:lnTo>
                      <a:pt x="1084" y="2382"/>
                    </a:lnTo>
                    <a:lnTo>
                      <a:pt x="998" y="2371"/>
                    </a:lnTo>
                    <a:lnTo>
                      <a:pt x="915" y="2354"/>
                    </a:lnTo>
                    <a:lnTo>
                      <a:pt x="833" y="2332"/>
                    </a:lnTo>
                    <a:lnTo>
                      <a:pt x="754" y="2303"/>
                    </a:lnTo>
                    <a:lnTo>
                      <a:pt x="677" y="2270"/>
                    </a:lnTo>
                    <a:lnTo>
                      <a:pt x="604" y="2230"/>
                    </a:lnTo>
                    <a:lnTo>
                      <a:pt x="533" y="2187"/>
                    </a:lnTo>
                    <a:lnTo>
                      <a:pt x="466" y="2139"/>
                    </a:lnTo>
                    <a:lnTo>
                      <a:pt x="403" y="2087"/>
                    </a:lnTo>
                    <a:lnTo>
                      <a:pt x="343" y="2030"/>
                    </a:lnTo>
                    <a:lnTo>
                      <a:pt x="287" y="1969"/>
                    </a:lnTo>
                    <a:lnTo>
                      <a:pt x="236" y="1905"/>
                    </a:lnTo>
                    <a:lnTo>
                      <a:pt x="189" y="1836"/>
                    </a:lnTo>
                    <a:lnTo>
                      <a:pt x="146" y="1765"/>
                    </a:lnTo>
                    <a:lnTo>
                      <a:pt x="109" y="1691"/>
                    </a:lnTo>
                    <a:lnTo>
                      <a:pt x="76" y="1614"/>
                    </a:lnTo>
                    <a:lnTo>
                      <a:pt x="49" y="1534"/>
                    </a:lnTo>
                    <a:lnTo>
                      <a:pt x="28" y="1453"/>
                    </a:lnTo>
                    <a:lnTo>
                      <a:pt x="13" y="1368"/>
                    </a:lnTo>
                    <a:lnTo>
                      <a:pt x="3" y="1282"/>
                    </a:lnTo>
                    <a:lnTo>
                      <a:pt x="0" y="1194"/>
                    </a:lnTo>
                    <a:lnTo>
                      <a:pt x="3" y="1105"/>
                    </a:lnTo>
                    <a:lnTo>
                      <a:pt x="13" y="1018"/>
                    </a:lnTo>
                    <a:lnTo>
                      <a:pt x="28" y="932"/>
                    </a:lnTo>
                    <a:lnTo>
                      <a:pt x="51" y="849"/>
                    </a:lnTo>
                    <a:lnTo>
                      <a:pt x="79" y="769"/>
                    </a:lnTo>
                    <a:lnTo>
                      <a:pt x="111" y="692"/>
                    </a:lnTo>
                    <a:lnTo>
                      <a:pt x="149" y="616"/>
                    </a:lnTo>
                    <a:lnTo>
                      <a:pt x="193" y="545"/>
                    </a:lnTo>
                    <a:lnTo>
                      <a:pt x="241" y="476"/>
                    </a:lnTo>
                    <a:lnTo>
                      <a:pt x="293" y="411"/>
                    </a:lnTo>
                    <a:lnTo>
                      <a:pt x="351" y="350"/>
                    </a:lnTo>
                    <a:lnTo>
                      <a:pt x="412" y="293"/>
                    </a:lnTo>
                    <a:lnTo>
                      <a:pt x="477" y="241"/>
                    </a:lnTo>
                    <a:lnTo>
                      <a:pt x="545" y="193"/>
                    </a:lnTo>
                    <a:lnTo>
                      <a:pt x="617" y="149"/>
                    </a:lnTo>
                    <a:lnTo>
                      <a:pt x="693" y="111"/>
                    </a:lnTo>
                    <a:lnTo>
                      <a:pt x="770" y="78"/>
                    </a:lnTo>
                    <a:lnTo>
                      <a:pt x="851" y="50"/>
                    </a:lnTo>
                    <a:lnTo>
                      <a:pt x="935" y="28"/>
                    </a:lnTo>
                    <a:lnTo>
                      <a:pt x="1020" y="13"/>
                    </a:lnTo>
                    <a:lnTo>
                      <a:pt x="1107" y="3"/>
                    </a:lnTo>
                    <a:lnTo>
                      <a:pt x="1197"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sp>
            <p:nvSpPr>
              <p:cNvPr id="33" name="Freeform 16"/>
              <p:cNvSpPr>
                <a:spLocks noEditPoints="1"/>
              </p:cNvSpPr>
              <p:nvPr/>
            </p:nvSpPr>
            <p:spPr bwMode="auto">
              <a:xfrm>
                <a:off x="93" y="456"/>
                <a:ext cx="167" cy="165"/>
              </a:xfrm>
              <a:custGeom>
                <a:avLst/>
                <a:gdLst>
                  <a:gd name="T0" fmla="*/ 386 w 2006"/>
                  <a:gd name="T1" fmla="*/ 609 h 1986"/>
                  <a:gd name="T2" fmla="*/ 238 w 2006"/>
                  <a:gd name="T3" fmla="*/ 817 h 1986"/>
                  <a:gd name="T4" fmla="*/ 241 w 2006"/>
                  <a:gd name="T5" fmla="*/ 1084 h 1986"/>
                  <a:gd name="T6" fmla="*/ 289 w 2006"/>
                  <a:gd name="T7" fmla="*/ 1344 h 1986"/>
                  <a:gd name="T8" fmla="*/ 531 w 2006"/>
                  <a:gd name="T9" fmla="*/ 1397 h 1986"/>
                  <a:gd name="T10" fmla="*/ 533 w 2006"/>
                  <a:gd name="T11" fmla="*/ 1199 h 1986"/>
                  <a:gd name="T12" fmla="*/ 517 w 2006"/>
                  <a:gd name="T13" fmla="*/ 887 h 1986"/>
                  <a:gd name="T14" fmla="*/ 556 w 2006"/>
                  <a:gd name="T15" fmla="*/ 575 h 1986"/>
                  <a:gd name="T16" fmla="*/ 771 w 2006"/>
                  <a:gd name="T17" fmla="*/ 162 h 1986"/>
                  <a:gd name="T18" fmla="*/ 699 w 2006"/>
                  <a:gd name="T19" fmla="*/ 433 h 1986"/>
                  <a:gd name="T20" fmla="*/ 1010 w 2006"/>
                  <a:gd name="T21" fmla="*/ 412 h 1986"/>
                  <a:gd name="T22" fmla="*/ 1142 w 2006"/>
                  <a:gd name="T23" fmla="*/ 338 h 1986"/>
                  <a:gd name="T24" fmla="*/ 1065 w 2006"/>
                  <a:gd name="T25" fmla="*/ 93 h 1986"/>
                  <a:gd name="T26" fmla="*/ 1088 w 2006"/>
                  <a:gd name="T27" fmla="*/ 81 h 1986"/>
                  <a:gd name="T28" fmla="*/ 1180 w 2006"/>
                  <a:gd name="T29" fmla="*/ 230 h 1986"/>
                  <a:gd name="T30" fmla="*/ 1267 w 2006"/>
                  <a:gd name="T31" fmla="*/ 436 h 1986"/>
                  <a:gd name="T32" fmla="*/ 1534 w 2006"/>
                  <a:gd name="T33" fmla="*/ 500 h 1986"/>
                  <a:gd name="T34" fmla="*/ 1647 w 2006"/>
                  <a:gd name="T35" fmla="*/ 469 h 1986"/>
                  <a:gd name="T36" fmla="*/ 1532 w 2006"/>
                  <a:gd name="T37" fmla="*/ 227 h 1986"/>
                  <a:gd name="T38" fmla="*/ 1584 w 2006"/>
                  <a:gd name="T39" fmla="*/ 237 h 1986"/>
                  <a:gd name="T40" fmla="*/ 1711 w 2006"/>
                  <a:gd name="T41" fmla="*/ 396 h 1986"/>
                  <a:gd name="T42" fmla="*/ 1795 w 2006"/>
                  <a:gd name="T43" fmla="*/ 566 h 1986"/>
                  <a:gd name="T44" fmla="*/ 1944 w 2006"/>
                  <a:gd name="T45" fmla="*/ 688 h 1986"/>
                  <a:gd name="T46" fmla="*/ 1847 w 2006"/>
                  <a:gd name="T47" fmla="*/ 755 h 1986"/>
                  <a:gd name="T48" fmla="*/ 1862 w 2006"/>
                  <a:gd name="T49" fmla="*/ 985 h 1986"/>
                  <a:gd name="T50" fmla="*/ 1729 w 2006"/>
                  <a:gd name="T51" fmla="*/ 898 h 1986"/>
                  <a:gd name="T52" fmla="*/ 1700 w 2006"/>
                  <a:gd name="T53" fmla="*/ 646 h 1986"/>
                  <a:gd name="T54" fmla="*/ 1406 w 2006"/>
                  <a:gd name="T55" fmla="*/ 585 h 1986"/>
                  <a:gd name="T56" fmla="*/ 1340 w 2006"/>
                  <a:gd name="T57" fmla="*/ 776 h 1986"/>
                  <a:gd name="T58" fmla="*/ 1215 w 2006"/>
                  <a:gd name="T59" fmla="*/ 985 h 1986"/>
                  <a:gd name="T60" fmla="*/ 1201 w 2006"/>
                  <a:gd name="T61" fmla="*/ 664 h 1986"/>
                  <a:gd name="T62" fmla="*/ 1007 w 2006"/>
                  <a:gd name="T63" fmla="*/ 546 h 1986"/>
                  <a:gd name="T64" fmla="*/ 676 w 2006"/>
                  <a:gd name="T65" fmla="*/ 560 h 1986"/>
                  <a:gd name="T66" fmla="*/ 650 w 2006"/>
                  <a:gd name="T67" fmla="*/ 880 h 1986"/>
                  <a:gd name="T68" fmla="*/ 672 w 2006"/>
                  <a:gd name="T69" fmla="*/ 1275 h 1986"/>
                  <a:gd name="T70" fmla="*/ 892 w 2006"/>
                  <a:gd name="T71" fmla="*/ 1427 h 1986"/>
                  <a:gd name="T72" fmla="*/ 719 w 2006"/>
                  <a:gd name="T73" fmla="*/ 1547 h 1986"/>
                  <a:gd name="T74" fmla="*/ 833 w 2006"/>
                  <a:gd name="T75" fmla="*/ 1986 h 1986"/>
                  <a:gd name="T76" fmla="*/ 706 w 2006"/>
                  <a:gd name="T77" fmla="*/ 1766 h 1986"/>
                  <a:gd name="T78" fmla="*/ 610 w 2006"/>
                  <a:gd name="T79" fmla="*/ 1528 h 1986"/>
                  <a:gd name="T80" fmla="*/ 389 w 2006"/>
                  <a:gd name="T81" fmla="*/ 1467 h 1986"/>
                  <a:gd name="T82" fmla="*/ 416 w 2006"/>
                  <a:gd name="T83" fmla="*/ 1715 h 1986"/>
                  <a:gd name="T84" fmla="*/ 397 w 2006"/>
                  <a:gd name="T85" fmla="*/ 1766 h 1986"/>
                  <a:gd name="T86" fmla="*/ 285 w 2006"/>
                  <a:gd name="T87" fmla="*/ 1605 h 1986"/>
                  <a:gd name="T88" fmla="*/ 192 w 2006"/>
                  <a:gd name="T89" fmla="*/ 1417 h 1986"/>
                  <a:gd name="T90" fmla="*/ 105 w 2006"/>
                  <a:gd name="T91" fmla="*/ 1326 h 1986"/>
                  <a:gd name="T92" fmla="*/ 0 w 2006"/>
                  <a:gd name="T93" fmla="*/ 1245 h 1986"/>
                  <a:gd name="T94" fmla="*/ 132 w 2006"/>
                  <a:gd name="T95" fmla="*/ 1230 h 1986"/>
                  <a:gd name="T96" fmla="*/ 99 w 2006"/>
                  <a:gd name="T97" fmla="*/ 1002 h 1986"/>
                  <a:gd name="T98" fmla="*/ 116 w 2006"/>
                  <a:gd name="T99" fmla="*/ 762 h 1986"/>
                  <a:gd name="T100" fmla="*/ 17 w 2006"/>
                  <a:gd name="T101" fmla="*/ 729 h 1986"/>
                  <a:gd name="T102" fmla="*/ 122 w 2006"/>
                  <a:gd name="T103" fmla="*/ 648 h 1986"/>
                  <a:gd name="T104" fmla="*/ 187 w 2006"/>
                  <a:gd name="T105" fmla="*/ 530 h 1986"/>
                  <a:gd name="T106" fmla="*/ 289 w 2006"/>
                  <a:gd name="T107" fmla="*/ 352 h 1986"/>
                  <a:gd name="T108" fmla="*/ 425 w 2006"/>
                  <a:gd name="T109" fmla="*/ 203 h 1986"/>
                  <a:gd name="T110" fmla="*/ 388 w 2006"/>
                  <a:gd name="T111" fmla="*/ 315 h 1986"/>
                  <a:gd name="T112" fmla="*/ 289 w 2006"/>
                  <a:gd name="T113" fmla="*/ 555 h 1986"/>
                  <a:gd name="T114" fmla="*/ 482 w 2006"/>
                  <a:gd name="T115" fmla="*/ 482 h 1986"/>
                  <a:gd name="T116" fmla="*/ 616 w 2006"/>
                  <a:gd name="T117" fmla="*/ 373 h 1986"/>
                  <a:gd name="T118" fmla="*/ 717 w 2006"/>
                  <a:gd name="T119" fmla="*/ 159 h 1986"/>
                  <a:gd name="T120" fmla="*/ 804 w 2006"/>
                  <a:gd name="T121" fmla="*/ 33 h 1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06" h="1986">
                    <a:moveTo>
                      <a:pt x="556" y="575"/>
                    </a:moveTo>
                    <a:lnTo>
                      <a:pt x="507" y="584"/>
                    </a:lnTo>
                    <a:lnTo>
                      <a:pt x="386" y="609"/>
                    </a:lnTo>
                    <a:lnTo>
                      <a:pt x="266" y="640"/>
                    </a:lnTo>
                    <a:lnTo>
                      <a:pt x="249" y="728"/>
                    </a:lnTo>
                    <a:lnTo>
                      <a:pt x="238" y="817"/>
                    </a:lnTo>
                    <a:lnTo>
                      <a:pt x="233" y="906"/>
                    </a:lnTo>
                    <a:lnTo>
                      <a:pt x="235" y="996"/>
                    </a:lnTo>
                    <a:lnTo>
                      <a:pt x="241" y="1084"/>
                    </a:lnTo>
                    <a:lnTo>
                      <a:pt x="253" y="1171"/>
                    </a:lnTo>
                    <a:lnTo>
                      <a:pt x="268" y="1258"/>
                    </a:lnTo>
                    <a:lnTo>
                      <a:pt x="289" y="1344"/>
                    </a:lnTo>
                    <a:lnTo>
                      <a:pt x="389" y="1369"/>
                    </a:lnTo>
                    <a:lnTo>
                      <a:pt x="490" y="1390"/>
                    </a:lnTo>
                    <a:lnTo>
                      <a:pt x="531" y="1397"/>
                    </a:lnTo>
                    <a:lnTo>
                      <a:pt x="574" y="1403"/>
                    </a:lnTo>
                    <a:lnTo>
                      <a:pt x="551" y="1302"/>
                    </a:lnTo>
                    <a:lnTo>
                      <a:pt x="533" y="1199"/>
                    </a:lnTo>
                    <a:lnTo>
                      <a:pt x="521" y="1096"/>
                    </a:lnTo>
                    <a:lnTo>
                      <a:pt x="516" y="991"/>
                    </a:lnTo>
                    <a:lnTo>
                      <a:pt x="517" y="887"/>
                    </a:lnTo>
                    <a:lnTo>
                      <a:pt x="524" y="782"/>
                    </a:lnTo>
                    <a:lnTo>
                      <a:pt x="537" y="679"/>
                    </a:lnTo>
                    <a:lnTo>
                      <a:pt x="556" y="575"/>
                    </a:lnTo>
                    <a:close/>
                    <a:moveTo>
                      <a:pt x="833" y="0"/>
                    </a:moveTo>
                    <a:lnTo>
                      <a:pt x="801" y="81"/>
                    </a:lnTo>
                    <a:lnTo>
                      <a:pt x="771" y="162"/>
                    </a:lnTo>
                    <a:lnTo>
                      <a:pt x="746" y="242"/>
                    </a:lnTo>
                    <a:lnTo>
                      <a:pt x="720" y="337"/>
                    </a:lnTo>
                    <a:lnTo>
                      <a:pt x="699" y="433"/>
                    </a:lnTo>
                    <a:lnTo>
                      <a:pt x="803" y="420"/>
                    </a:lnTo>
                    <a:lnTo>
                      <a:pt x="907" y="412"/>
                    </a:lnTo>
                    <a:lnTo>
                      <a:pt x="1010" y="412"/>
                    </a:lnTo>
                    <a:lnTo>
                      <a:pt x="1087" y="415"/>
                    </a:lnTo>
                    <a:lnTo>
                      <a:pt x="1162" y="422"/>
                    </a:lnTo>
                    <a:lnTo>
                      <a:pt x="1142" y="338"/>
                    </a:lnTo>
                    <a:lnTo>
                      <a:pt x="1119" y="255"/>
                    </a:lnTo>
                    <a:lnTo>
                      <a:pt x="1094" y="174"/>
                    </a:lnTo>
                    <a:lnTo>
                      <a:pt x="1065" y="93"/>
                    </a:lnTo>
                    <a:lnTo>
                      <a:pt x="1032" y="12"/>
                    </a:lnTo>
                    <a:lnTo>
                      <a:pt x="1060" y="46"/>
                    </a:lnTo>
                    <a:lnTo>
                      <a:pt x="1088" y="81"/>
                    </a:lnTo>
                    <a:lnTo>
                      <a:pt x="1113" y="117"/>
                    </a:lnTo>
                    <a:lnTo>
                      <a:pt x="1149" y="172"/>
                    </a:lnTo>
                    <a:lnTo>
                      <a:pt x="1180" y="230"/>
                    </a:lnTo>
                    <a:lnTo>
                      <a:pt x="1213" y="298"/>
                    </a:lnTo>
                    <a:lnTo>
                      <a:pt x="1241" y="366"/>
                    </a:lnTo>
                    <a:lnTo>
                      <a:pt x="1267" y="436"/>
                    </a:lnTo>
                    <a:lnTo>
                      <a:pt x="1357" y="453"/>
                    </a:lnTo>
                    <a:lnTo>
                      <a:pt x="1445" y="475"/>
                    </a:lnTo>
                    <a:lnTo>
                      <a:pt x="1534" y="500"/>
                    </a:lnTo>
                    <a:lnTo>
                      <a:pt x="1605" y="525"/>
                    </a:lnTo>
                    <a:lnTo>
                      <a:pt x="1676" y="553"/>
                    </a:lnTo>
                    <a:lnTo>
                      <a:pt x="1647" y="469"/>
                    </a:lnTo>
                    <a:lnTo>
                      <a:pt x="1613" y="387"/>
                    </a:lnTo>
                    <a:lnTo>
                      <a:pt x="1575" y="306"/>
                    </a:lnTo>
                    <a:lnTo>
                      <a:pt x="1532" y="227"/>
                    </a:lnTo>
                    <a:lnTo>
                      <a:pt x="1485" y="147"/>
                    </a:lnTo>
                    <a:lnTo>
                      <a:pt x="1536" y="190"/>
                    </a:lnTo>
                    <a:lnTo>
                      <a:pt x="1584" y="237"/>
                    </a:lnTo>
                    <a:lnTo>
                      <a:pt x="1630" y="287"/>
                    </a:lnTo>
                    <a:lnTo>
                      <a:pt x="1671" y="340"/>
                    </a:lnTo>
                    <a:lnTo>
                      <a:pt x="1711" y="396"/>
                    </a:lnTo>
                    <a:lnTo>
                      <a:pt x="1744" y="456"/>
                    </a:lnTo>
                    <a:lnTo>
                      <a:pt x="1775" y="517"/>
                    </a:lnTo>
                    <a:lnTo>
                      <a:pt x="1795" y="566"/>
                    </a:lnTo>
                    <a:lnTo>
                      <a:pt x="1812" y="615"/>
                    </a:lnTo>
                    <a:lnTo>
                      <a:pt x="1879" y="649"/>
                    </a:lnTo>
                    <a:lnTo>
                      <a:pt x="1944" y="688"/>
                    </a:lnTo>
                    <a:lnTo>
                      <a:pt x="2006" y="729"/>
                    </a:lnTo>
                    <a:lnTo>
                      <a:pt x="1831" y="680"/>
                    </a:lnTo>
                    <a:lnTo>
                      <a:pt x="1847" y="755"/>
                    </a:lnTo>
                    <a:lnTo>
                      <a:pt x="1858" y="831"/>
                    </a:lnTo>
                    <a:lnTo>
                      <a:pt x="1862" y="909"/>
                    </a:lnTo>
                    <a:lnTo>
                      <a:pt x="1862" y="985"/>
                    </a:lnTo>
                    <a:lnTo>
                      <a:pt x="1727" y="985"/>
                    </a:lnTo>
                    <a:lnTo>
                      <a:pt x="1727" y="984"/>
                    </a:lnTo>
                    <a:lnTo>
                      <a:pt x="1729" y="898"/>
                    </a:lnTo>
                    <a:lnTo>
                      <a:pt x="1725" y="814"/>
                    </a:lnTo>
                    <a:lnTo>
                      <a:pt x="1715" y="729"/>
                    </a:lnTo>
                    <a:lnTo>
                      <a:pt x="1700" y="646"/>
                    </a:lnTo>
                    <a:lnTo>
                      <a:pt x="1604" y="623"/>
                    </a:lnTo>
                    <a:lnTo>
                      <a:pt x="1508" y="604"/>
                    </a:lnTo>
                    <a:lnTo>
                      <a:pt x="1406" y="585"/>
                    </a:lnTo>
                    <a:lnTo>
                      <a:pt x="1305" y="570"/>
                    </a:lnTo>
                    <a:lnTo>
                      <a:pt x="1325" y="672"/>
                    </a:lnTo>
                    <a:lnTo>
                      <a:pt x="1340" y="776"/>
                    </a:lnTo>
                    <a:lnTo>
                      <a:pt x="1347" y="880"/>
                    </a:lnTo>
                    <a:lnTo>
                      <a:pt x="1349" y="985"/>
                    </a:lnTo>
                    <a:lnTo>
                      <a:pt x="1215" y="985"/>
                    </a:lnTo>
                    <a:lnTo>
                      <a:pt x="1215" y="878"/>
                    </a:lnTo>
                    <a:lnTo>
                      <a:pt x="1210" y="770"/>
                    </a:lnTo>
                    <a:lnTo>
                      <a:pt x="1201" y="664"/>
                    </a:lnTo>
                    <a:lnTo>
                      <a:pt x="1187" y="557"/>
                    </a:lnTo>
                    <a:lnTo>
                      <a:pt x="1096" y="550"/>
                    </a:lnTo>
                    <a:lnTo>
                      <a:pt x="1007" y="546"/>
                    </a:lnTo>
                    <a:lnTo>
                      <a:pt x="897" y="546"/>
                    </a:lnTo>
                    <a:lnTo>
                      <a:pt x="787" y="550"/>
                    </a:lnTo>
                    <a:lnTo>
                      <a:pt x="676" y="560"/>
                    </a:lnTo>
                    <a:lnTo>
                      <a:pt x="662" y="667"/>
                    </a:lnTo>
                    <a:lnTo>
                      <a:pt x="653" y="774"/>
                    </a:lnTo>
                    <a:lnTo>
                      <a:pt x="650" y="880"/>
                    </a:lnTo>
                    <a:lnTo>
                      <a:pt x="650" y="988"/>
                    </a:lnTo>
                    <a:lnTo>
                      <a:pt x="658" y="1131"/>
                    </a:lnTo>
                    <a:lnTo>
                      <a:pt x="672" y="1275"/>
                    </a:lnTo>
                    <a:lnTo>
                      <a:pt x="694" y="1417"/>
                    </a:lnTo>
                    <a:lnTo>
                      <a:pt x="793" y="1424"/>
                    </a:lnTo>
                    <a:lnTo>
                      <a:pt x="892" y="1427"/>
                    </a:lnTo>
                    <a:lnTo>
                      <a:pt x="892" y="1561"/>
                    </a:lnTo>
                    <a:lnTo>
                      <a:pt x="806" y="1556"/>
                    </a:lnTo>
                    <a:lnTo>
                      <a:pt x="719" y="1547"/>
                    </a:lnTo>
                    <a:lnTo>
                      <a:pt x="754" y="1693"/>
                    </a:lnTo>
                    <a:lnTo>
                      <a:pt x="792" y="1839"/>
                    </a:lnTo>
                    <a:lnTo>
                      <a:pt x="833" y="1986"/>
                    </a:lnTo>
                    <a:lnTo>
                      <a:pt x="787" y="1915"/>
                    </a:lnTo>
                    <a:lnTo>
                      <a:pt x="744" y="1841"/>
                    </a:lnTo>
                    <a:lnTo>
                      <a:pt x="706" y="1766"/>
                    </a:lnTo>
                    <a:lnTo>
                      <a:pt x="670" y="1688"/>
                    </a:lnTo>
                    <a:lnTo>
                      <a:pt x="638" y="1609"/>
                    </a:lnTo>
                    <a:lnTo>
                      <a:pt x="610" y="1528"/>
                    </a:lnTo>
                    <a:lnTo>
                      <a:pt x="537" y="1512"/>
                    </a:lnTo>
                    <a:lnTo>
                      <a:pt x="465" y="1492"/>
                    </a:lnTo>
                    <a:lnTo>
                      <a:pt x="389" y="1467"/>
                    </a:lnTo>
                    <a:lnTo>
                      <a:pt x="315" y="1438"/>
                    </a:lnTo>
                    <a:lnTo>
                      <a:pt x="361" y="1576"/>
                    </a:lnTo>
                    <a:lnTo>
                      <a:pt x="416" y="1715"/>
                    </a:lnTo>
                    <a:lnTo>
                      <a:pt x="477" y="1852"/>
                    </a:lnTo>
                    <a:lnTo>
                      <a:pt x="435" y="1810"/>
                    </a:lnTo>
                    <a:lnTo>
                      <a:pt x="397" y="1766"/>
                    </a:lnTo>
                    <a:lnTo>
                      <a:pt x="361" y="1719"/>
                    </a:lnTo>
                    <a:lnTo>
                      <a:pt x="327" y="1671"/>
                    </a:lnTo>
                    <a:lnTo>
                      <a:pt x="285" y="1605"/>
                    </a:lnTo>
                    <a:lnTo>
                      <a:pt x="248" y="1536"/>
                    </a:lnTo>
                    <a:lnTo>
                      <a:pt x="213" y="1465"/>
                    </a:lnTo>
                    <a:lnTo>
                      <a:pt x="192" y="1417"/>
                    </a:lnTo>
                    <a:lnTo>
                      <a:pt x="175" y="1368"/>
                    </a:lnTo>
                    <a:lnTo>
                      <a:pt x="139" y="1348"/>
                    </a:lnTo>
                    <a:lnTo>
                      <a:pt x="105" y="1326"/>
                    </a:lnTo>
                    <a:lnTo>
                      <a:pt x="68" y="1301"/>
                    </a:lnTo>
                    <a:lnTo>
                      <a:pt x="34" y="1273"/>
                    </a:lnTo>
                    <a:lnTo>
                      <a:pt x="0" y="1245"/>
                    </a:lnTo>
                    <a:lnTo>
                      <a:pt x="76" y="1276"/>
                    </a:lnTo>
                    <a:lnTo>
                      <a:pt x="153" y="1303"/>
                    </a:lnTo>
                    <a:lnTo>
                      <a:pt x="132" y="1230"/>
                    </a:lnTo>
                    <a:lnTo>
                      <a:pt x="117" y="1155"/>
                    </a:lnTo>
                    <a:lnTo>
                      <a:pt x="106" y="1079"/>
                    </a:lnTo>
                    <a:lnTo>
                      <a:pt x="99" y="1002"/>
                    </a:lnTo>
                    <a:lnTo>
                      <a:pt x="98" y="922"/>
                    </a:lnTo>
                    <a:lnTo>
                      <a:pt x="104" y="841"/>
                    </a:lnTo>
                    <a:lnTo>
                      <a:pt x="116" y="762"/>
                    </a:lnTo>
                    <a:lnTo>
                      <a:pt x="133" y="683"/>
                    </a:lnTo>
                    <a:lnTo>
                      <a:pt x="75" y="705"/>
                    </a:lnTo>
                    <a:lnTo>
                      <a:pt x="17" y="729"/>
                    </a:lnTo>
                    <a:lnTo>
                      <a:pt x="51" y="700"/>
                    </a:lnTo>
                    <a:lnTo>
                      <a:pt x="86" y="673"/>
                    </a:lnTo>
                    <a:lnTo>
                      <a:pt x="122" y="648"/>
                    </a:lnTo>
                    <a:lnTo>
                      <a:pt x="148" y="631"/>
                    </a:lnTo>
                    <a:lnTo>
                      <a:pt x="166" y="580"/>
                    </a:lnTo>
                    <a:lnTo>
                      <a:pt x="187" y="530"/>
                    </a:lnTo>
                    <a:lnTo>
                      <a:pt x="217" y="469"/>
                    </a:lnTo>
                    <a:lnTo>
                      <a:pt x="251" y="409"/>
                    </a:lnTo>
                    <a:lnTo>
                      <a:pt x="289" y="352"/>
                    </a:lnTo>
                    <a:lnTo>
                      <a:pt x="332" y="300"/>
                    </a:lnTo>
                    <a:lnTo>
                      <a:pt x="376" y="250"/>
                    </a:lnTo>
                    <a:lnTo>
                      <a:pt x="425" y="203"/>
                    </a:lnTo>
                    <a:lnTo>
                      <a:pt x="477" y="161"/>
                    </a:lnTo>
                    <a:lnTo>
                      <a:pt x="431" y="238"/>
                    </a:lnTo>
                    <a:lnTo>
                      <a:pt x="388" y="315"/>
                    </a:lnTo>
                    <a:lnTo>
                      <a:pt x="350" y="394"/>
                    </a:lnTo>
                    <a:lnTo>
                      <a:pt x="317" y="474"/>
                    </a:lnTo>
                    <a:lnTo>
                      <a:pt x="289" y="555"/>
                    </a:lnTo>
                    <a:lnTo>
                      <a:pt x="352" y="528"/>
                    </a:lnTo>
                    <a:lnTo>
                      <a:pt x="417" y="502"/>
                    </a:lnTo>
                    <a:lnTo>
                      <a:pt x="482" y="482"/>
                    </a:lnTo>
                    <a:lnTo>
                      <a:pt x="536" y="467"/>
                    </a:lnTo>
                    <a:lnTo>
                      <a:pt x="589" y="453"/>
                    </a:lnTo>
                    <a:lnTo>
                      <a:pt x="616" y="373"/>
                    </a:lnTo>
                    <a:lnTo>
                      <a:pt x="648" y="294"/>
                    </a:lnTo>
                    <a:lnTo>
                      <a:pt x="685" y="217"/>
                    </a:lnTo>
                    <a:lnTo>
                      <a:pt x="717" y="159"/>
                    </a:lnTo>
                    <a:lnTo>
                      <a:pt x="753" y="104"/>
                    </a:lnTo>
                    <a:lnTo>
                      <a:pt x="778" y="68"/>
                    </a:lnTo>
                    <a:lnTo>
                      <a:pt x="804" y="33"/>
                    </a:lnTo>
                    <a:lnTo>
                      <a:pt x="833"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sp>
            <p:nvSpPr>
              <p:cNvPr id="34" name="Freeform 17"/>
              <p:cNvSpPr>
                <a:spLocks noEditPoints="1"/>
              </p:cNvSpPr>
              <p:nvPr/>
            </p:nvSpPr>
            <p:spPr bwMode="auto">
              <a:xfrm>
                <a:off x="174" y="543"/>
                <a:ext cx="173" cy="93"/>
              </a:xfrm>
              <a:custGeom>
                <a:avLst/>
                <a:gdLst>
                  <a:gd name="T0" fmla="*/ 66 w 2067"/>
                  <a:gd name="T1" fmla="*/ 85 h 1115"/>
                  <a:gd name="T2" fmla="*/ 66 w 2067"/>
                  <a:gd name="T3" fmla="*/ 1031 h 1115"/>
                  <a:gd name="T4" fmla="*/ 2001 w 2067"/>
                  <a:gd name="T5" fmla="*/ 1031 h 1115"/>
                  <a:gd name="T6" fmla="*/ 2001 w 2067"/>
                  <a:gd name="T7" fmla="*/ 85 h 1115"/>
                  <a:gd name="T8" fmla="*/ 66 w 2067"/>
                  <a:gd name="T9" fmla="*/ 85 h 1115"/>
                  <a:gd name="T10" fmla="*/ 0 w 2067"/>
                  <a:gd name="T11" fmla="*/ 0 h 1115"/>
                  <a:gd name="T12" fmla="*/ 2067 w 2067"/>
                  <a:gd name="T13" fmla="*/ 0 h 1115"/>
                  <a:gd name="T14" fmla="*/ 2067 w 2067"/>
                  <a:gd name="T15" fmla="*/ 1115 h 1115"/>
                  <a:gd name="T16" fmla="*/ 0 w 2067"/>
                  <a:gd name="T17" fmla="*/ 1115 h 1115"/>
                  <a:gd name="T18" fmla="*/ 0 w 2067"/>
                  <a:gd name="T19" fmla="*/ 0 h 1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7" h="1115">
                    <a:moveTo>
                      <a:pt x="66" y="85"/>
                    </a:moveTo>
                    <a:lnTo>
                      <a:pt x="66" y="1031"/>
                    </a:lnTo>
                    <a:lnTo>
                      <a:pt x="2001" y="1031"/>
                    </a:lnTo>
                    <a:lnTo>
                      <a:pt x="2001" y="85"/>
                    </a:lnTo>
                    <a:lnTo>
                      <a:pt x="66" y="85"/>
                    </a:lnTo>
                    <a:close/>
                    <a:moveTo>
                      <a:pt x="0" y="0"/>
                    </a:moveTo>
                    <a:lnTo>
                      <a:pt x="2067" y="0"/>
                    </a:lnTo>
                    <a:lnTo>
                      <a:pt x="2067" y="1115"/>
                    </a:lnTo>
                    <a:lnTo>
                      <a:pt x="0" y="1115"/>
                    </a:lnTo>
                    <a:lnTo>
                      <a:pt x="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sp>
            <p:nvSpPr>
              <p:cNvPr id="35" name="Freeform 18"/>
              <p:cNvSpPr>
                <a:spLocks noEditPoints="1"/>
              </p:cNvSpPr>
              <p:nvPr/>
            </p:nvSpPr>
            <p:spPr bwMode="auto">
              <a:xfrm>
                <a:off x="157" y="644"/>
                <a:ext cx="207" cy="31"/>
              </a:xfrm>
              <a:custGeom>
                <a:avLst/>
                <a:gdLst>
                  <a:gd name="T0" fmla="*/ 1084 w 2489"/>
                  <a:gd name="T1" fmla="*/ 235 h 369"/>
                  <a:gd name="T2" fmla="*/ 1045 w 2489"/>
                  <a:gd name="T3" fmla="*/ 353 h 369"/>
                  <a:gd name="T4" fmla="*/ 1373 w 2489"/>
                  <a:gd name="T5" fmla="*/ 353 h 369"/>
                  <a:gd name="T6" fmla="*/ 1326 w 2489"/>
                  <a:gd name="T7" fmla="*/ 235 h 369"/>
                  <a:gd name="T8" fmla="*/ 1084 w 2489"/>
                  <a:gd name="T9" fmla="*/ 235 h 369"/>
                  <a:gd name="T10" fmla="*/ 246 w 2489"/>
                  <a:gd name="T11" fmla="*/ 43 h 369"/>
                  <a:gd name="T12" fmla="*/ 165 w 2489"/>
                  <a:gd name="T13" fmla="*/ 216 h 369"/>
                  <a:gd name="T14" fmla="*/ 2312 w 2489"/>
                  <a:gd name="T15" fmla="*/ 216 h 369"/>
                  <a:gd name="T16" fmla="*/ 2242 w 2489"/>
                  <a:gd name="T17" fmla="*/ 43 h 369"/>
                  <a:gd name="T18" fmla="*/ 246 w 2489"/>
                  <a:gd name="T19" fmla="*/ 43 h 369"/>
                  <a:gd name="T20" fmla="*/ 166 w 2489"/>
                  <a:gd name="T21" fmla="*/ 0 h 369"/>
                  <a:gd name="T22" fmla="*/ 2359 w 2489"/>
                  <a:gd name="T23" fmla="*/ 0 h 369"/>
                  <a:gd name="T24" fmla="*/ 2489 w 2489"/>
                  <a:gd name="T25" fmla="*/ 349 h 369"/>
                  <a:gd name="T26" fmla="*/ 2484 w 2489"/>
                  <a:gd name="T27" fmla="*/ 369 h 369"/>
                  <a:gd name="T28" fmla="*/ 0 w 2489"/>
                  <a:gd name="T29" fmla="*/ 369 h 369"/>
                  <a:gd name="T30" fmla="*/ 166 w 2489"/>
                  <a:gd name="T31"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89" h="369">
                    <a:moveTo>
                      <a:pt x="1084" y="235"/>
                    </a:moveTo>
                    <a:lnTo>
                      <a:pt x="1045" y="353"/>
                    </a:lnTo>
                    <a:lnTo>
                      <a:pt x="1373" y="353"/>
                    </a:lnTo>
                    <a:lnTo>
                      <a:pt x="1326" y="235"/>
                    </a:lnTo>
                    <a:lnTo>
                      <a:pt x="1084" y="235"/>
                    </a:lnTo>
                    <a:close/>
                    <a:moveTo>
                      <a:pt x="246" y="43"/>
                    </a:moveTo>
                    <a:lnTo>
                      <a:pt x="165" y="216"/>
                    </a:lnTo>
                    <a:lnTo>
                      <a:pt x="2312" y="216"/>
                    </a:lnTo>
                    <a:lnTo>
                      <a:pt x="2242" y="43"/>
                    </a:lnTo>
                    <a:lnTo>
                      <a:pt x="246" y="43"/>
                    </a:lnTo>
                    <a:close/>
                    <a:moveTo>
                      <a:pt x="166" y="0"/>
                    </a:moveTo>
                    <a:lnTo>
                      <a:pt x="2359" y="0"/>
                    </a:lnTo>
                    <a:lnTo>
                      <a:pt x="2489" y="349"/>
                    </a:lnTo>
                    <a:lnTo>
                      <a:pt x="2484" y="369"/>
                    </a:lnTo>
                    <a:lnTo>
                      <a:pt x="0" y="369"/>
                    </a:lnTo>
                    <a:lnTo>
                      <a:pt x="166"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grpSp>
      </p:grpSp>
      <p:grpSp>
        <p:nvGrpSpPr>
          <p:cNvPr id="52" name="Group 51"/>
          <p:cNvGrpSpPr/>
          <p:nvPr/>
        </p:nvGrpSpPr>
        <p:grpSpPr>
          <a:xfrm>
            <a:off x="942874" y="2709594"/>
            <a:ext cx="7297757" cy="1991069"/>
            <a:chOff x="1078752" y="3859893"/>
            <a:chExt cx="7299655" cy="1991587"/>
          </a:xfrm>
        </p:grpSpPr>
        <p:sp>
          <p:nvSpPr>
            <p:cNvPr id="15" name="Rounded Rectangle 14"/>
            <p:cNvSpPr/>
            <p:nvPr/>
          </p:nvSpPr>
          <p:spPr>
            <a:xfrm>
              <a:off x="1078752" y="3859893"/>
              <a:ext cx="822960" cy="8229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a:solidFill>
                  <a:prstClr val="white"/>
                </a:solidFill>
              </a:endParaRPr>
            </a:p>
          </p:txBody>
        </p:sp>
        <p:sp>
          <p:nvSpPr>
            <p:cNvPr id="40" name="Freeform 23"/>
            <p:cNvSpPr>
              <a:spLocks noEditPoints="1"/>
            </p:cNvSpPr>
            <p:nvPr/>
          </p:nvSpPr>
          <p:spPr bwMode="auto">
            <a:xfrm>
              <a:off x="8062495" y="5362530"/>
              <a:ext cx="315912" cy="488950"/>
            </a:xfrm>
            <a:custGeom>
              <a:avLst/>
              <a:gdLst>
                <a:gd name="T0" fmla="*/ 940 w 2187"/>
                <a:gd name="T1" fmla="*/ 1158 h 3387"/>
                <a:gd name="T2" fmla="*/ 1261 w 2187"/>
                <a:gd name="T3" fmla="*/ 1210 h 3387"/>
                <a:gd name="T4" fmla="*/ 1229 w 2187"/>
                <a:gd name="T5" fmla="*/ 1137 h 3387"/>
                <a:gd name="T6" fmla="*/ 1157 w 2187"/>
                <a:gd name="T7" fmla="*/ 1148 h 3387"/>
                <a:gd name="T8" fmla="*/ 1059 w 2187"/>
                <a:gd name="T9" fmla="*/ 1169 h 3387"/>
                <a:gd name="T10" fmla="*/ 991 w 2187"/>
                <a:gd name="T11" fmla="*/ 1126 h 3387"/>
                <a:gd name="T12" fmla="*/ 758 w 2187"/>
                <a:gd name="T13" fmla="*/ 336 h 3387"/>
                <a:gd name="T14" fmla="*/ 445 w 2187"/>
                <a:gd name="T15" fmla="*/ 564 h 3387"/>
                <a:gd name="T16" fmla="*/ 282 w 2187"/>
                <a:gd name="T17" fmla="*/ 905 h 3387"/>
                <a:gd name="T18" fmla="*/ 297 w 2187"/>
                <a:gd name="T19" fmla="*/ 1275 h 3387"/>
                <a:gd name="T20" fmla="*/ 416 w 2187"/>
                <a:gd name="T21" fmla="*/ 1556 h 3387"/>
                <a:gd name="T22" fmla="*/ 592 w 2187"/>
                <a:gd name="T23" fmla="*/ 1822 h 3387"/>
                <a:gd name="T24" fmla="*/ 771 w 2187"/>
                <a:gd name="T25" fmla="*/ 2161 h 3387"/>
                <a:gd name="T26" fmla="*/ 763 w 2187"/>
                <a:gd name="T27" fmla="*/ 1235 h 3387"/>
                <a:gd name="T28" fmla="*/ 820 w 2187"/>
                <a:gd name="T29" fmla="*/ 1043 h 3387"/>
                <a:gd name="T30" fmla="*/ 991 w 2187"/>
                <a:gd name="T31" fmla="*/ 961 h 3387"/>
                <a:gd name="T32" fmla="*/ 1196 w 2187"/>
                <a:gd name="T33" fmla="*/ 961 h 3387"/>
                <a:gd name="T34" fmla="*/ 1369 w 2187"/>
                <a:gd name="T35" fmla="*/ 1043 h 3387"/>
                <a:gd name="T36" fmla="*/ 1423 w 2187"/>
                <a:gd name="T37" fmla="*/ 1236 h 3387"/>
                <a:gd name="T38" fmla="*/ 1417 w 2187"/>
                <a:gd name="T39" fmla="*/ 2161 h 3387"/>
                <a:gd name="T40" fmla="*/ 1595 w 2187"/>
                <a:gd name="T41" fmla="*/ 1823 h 3387"/>
                <a:gd name="T42" fmla="*/ 1771 w 2187"/>
                <a:gd name="T43" fmla="*/ 1557 h 3387"/>
                <a:gd name="T44" fmla="*/ 1890 w 2187"/>
                <a:gd name="T45" fmla="*/ 1275 h 3387"/>
                <a:gd name="T46" fmla="*/ 1905 w 2187"/>
                <a:gd name="T47" fmla="*/ 905 h 3387"/>
                <a:gd name="T48" fmla="*/ 1742 w 2187"/>
                <a:gd name="T49" fmla="*/ 564 h 3387"/>
                <a:gd name="T50" fmla="*/ 1429 w 2187"/>
                <a:gd name="T51" fmla="*/ 336 h 3387"/>
                <a:gd name="T52" fmla="*/ 1094 w 2187"/>
                <a:gd name="T53" fmla="*/ 0 h 3387"/>
                <a:gd name="T54" fmla="*/ 1574 w 2187"/>
                <a:gd name="T55" fmla="*/ 105 h 3387"/>
                <a:gd name="T56" fmla="*/ 1946 w 2187"/>
                <a:gd name="T57" fmla="*/ 388 h 3387"/>
                <a:gd name="T58" fmla="*/ 2158 w 2187"/>
                <a:gd name="T59" fmla="*/ 798 h 3387"/>
                <a:gd name="T60" fmla="*/ 2171 w 2187"/>
                <a:gd name="T61" fmla="*/ 1243 h 3387"/>
                <a:gd name="T62" fmla="*/ 2068 w 2187"/>
                <a:gd name="T63" fmla="*/ 1574 h 3387"/>
                <a:gd name="T64" fmla="*/ 1911 w 2187"/>
                <a:gd name="T65" fmla="*/ 1838 h 3387"/>
                <a:gd name="T66" fmla="*/ 1734 w 2187"/>
                <a:gd name="T67" fmla="*/ 2115 h 3387"/>
                <a:gd name="T68" fmla="*/ 1626 w 2187"/>
                <a:gd name="T69" fmla="*/ 2442 h 3387"/>
                <a:gd name="T70" fmla="*/ 1562 w 2187"/>
                <a:gd name="T71" fmla="*/ 2612 h 3387"/>
                <a:gd name="T72" fmla="*/ 1598 w 2187"/>
                <a:gd name="T73" fmla="*/ 2705 h 3387"/>
                <a:gd name="T74" fmla="*/ 1573 w 2187"/>
                <a:gd name="T75" fmla="*/ 2852 h 3387"/>
                <a:gd name="T76" fmla="*/ 1600 w 2187"/>
                <a:gd name="T77" fmla="*/ 2953 h 3387"/>
                <a:gd name="T78" fmla="*/ 1570 w 2187"/>
                <a:gd name="T79" fmla="*/ 3098 h 3387"/>
                <a:gd name="T80" fmla="*/ 1382 w 2187"/>
                <a:gd name="T81" fmla="*/ 3179 h 3387"/>
                <a:gd name="T82" fmla="*/ 1219 w 2187"/>
                <a:gd name="T83" fmla="*/ 3360 h 3387"/>
                <a:gd name="T84" fmla="*/ 968 w 2187"/>
                <a:gd name="T85" fmla="*/ 3360 h 3387"/>
                <a:gd name="T86" fmla="*/ 805 w 2187"/>
                <a:gd name="T87" fmla="*/ 3179 h 3387"/>
                <a:gd name="T88" fmla="*/ 617 w 2187"/>
                <a:gd name="T89" fmla="*/ 3098 h 3387"/>
                <a:gd name="T90" fmla="*/ 587 w 2187"/>
                <a:gd name="T91" fmla="*/ 2953 h 3387"/>
                <a:gd name="T92" fmla="*/ 614 w 2187"/>
                <a:gd name="T93" fmla="*/ 2852 h 3387"/>
                <a:gd name="T94" fmla="*/ 590 w 2187"/>
                <a:gd name="T95" fmla="*/ 2704 h 3387"/>
                <a:gd name="T96" fmla="*/ 626 w 2187"/>
                <a:gd name="T97" fmla="*/ 2612 h 3387"/>
                <a:gd name="T98" fmla="*/ 562 w 2187"/>
                <a:gd name="T99" fmla="*/ 2442 h 3387"/>
                <a:gd name="T100" fmla="*/ 453 w 2187"/>
                <a:gd name="T101" fmla="*/ 2115 h 3387"/>
                <a:gd name="T102" fmla="*/ 277 w 2187"/>
                <a:gd name="T103" fmla="*/ 1838 h 3387"/>
                <a:gd name="T104" fmla="*/ 119 w 2187"/>
                <a:gd name="T105" fmla="*/ 1574 h 3387"/>
                <a:gd name="T106" fmla="*/ 15 w 2187"/>
                <a:gd name="T107" fmla="*/ 1243 h 3387"/>
                <a:gd name="T108" fmla="*/ 29 w 2187"/>
                <a:gd name="T109" fmla="*/ 798 h 3387"/>
                <a:gd name="T110" fmla="*/ 241 w 2187"/>
                <a:gd name="T111" fmla="*/ 388 h 3387"/>
                <a:gd name="T112" fmla="*/ 614 w 2187"/>
                <a:gd name="T113" fmla="*/ 105 h 3387"/>
                <a:gd name="T114" fmla="*/ 1094 w 2187"/>
                <a:gd name="T115" fmla="*/ 0 h 3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7" h="3387">
                  <a:moveTo>
                    <a:pt x="991" y="1126"/>
                  </a:moveTo>
                  <a:lnTo>
                    <a:pt x="979" y="1128"/>
                  </a:lnTo>
                  <a:lnTo>
                    <a:pt x="968" y="1133"/>
                  </a:lnTo>
                  <a:lnTo>
                    <a:pt x="956" y="1140"/>
                  </a:lnTo>
                  <a:lnTo>
                    <a:pt x="945" y="1151"/>
                  </a:lnTo>
                  <a:lnTo>
                    <a:pt x="940" y="1158"/>
                  </a:lnTo>
                  <a:lnTo>
                    <a:pt x="934" y="1167"/>
                  </a:lnTo>
                  <a:lnTo>
                    <a:pt x="929" y="1179"/>
                  </a:lnTo>
                  <a:lnTo>
                    <a:pt x="926" y="1194"/>
                  </a:lnTo>
                  <a:lnTo>
                    <a:pt x="926" y="1210"/>
                  </a:lnTo>
                  <a:lnTo>
                    <a:pt x="1093" y="2161"/>
                  </a:lnTo>
                  <a:lnTo>
                    <a:pt x="1261" y="1210"/>
                  </a:lnTo>
                  <a:lnTo>
                    <a:pt x="1261" y="1194"/>
                  </a:lnTo>
                  <a:lnTo>
                    <a:pt x="1259" y="1179"/>
                  </a:lnTo>
                  <a:lnTo>
                    <a:pt x="1254" y="1167"/>
                  </a:lnTo>
                  <a:lnTo>
                    <a:pt x="1249" y="1158"/>
                  </a:lnTo>
                  <a:lnTo>
                    <a:pt x="1244" y="1151"/>
                  </a:lnTo>
                  <a:lnTo>
                    <a:pt x="1229" y="1137"/>
                  </a:lnTo>
                  <a:lnTo>
                    <a:pt x="1213" y="1129"/>
                  </a:lnTo>
                  <a:lnTo>
                    <a:pt x="1196" y="1126"/>
                  </a:lnTo>
                  <a:lnTo>
                    <a:pt x="1183" y="1128"/>
                  </a:lnTo>
                  <a:lnTo>
                    <a:pt x="1172" y="1134"/>
                  </a:lnTo>
                  <a:lnTo>
                    <a:pt x="1163" y="1140"/>
                  </a:lnTo>
                  <a:lnTo>
                    <a:pt x="1157" y="1148"/>
                  </a:lnTo>
                  <a:lnTo>
                    <a:pt x="1144" y="1160"/>
                  </a:lnTo>
                  <a:lnTo>
                    <a:pt x="1129" y="1169"/>
                  </a:lnTo>
                  <a:lnTo>
                    <a:pt x="1112" y="1175"/>
                  </a:lnTo>
                  <a:lnTo>
                    <a:pt x="1093" y="1177"/>
                  </a:lnTo>
                  <a:lnTo>
                    <a:pt x="1075" y="1175"/>
                  </a:lnTo>
                  <a:lnTo>
                    <a:pt x="1059" y="1169"/>
                  </a:lnTo>
                  <a:lnTo>
                    <a:pt x="1043" y="1160"/>
                  </a:lnTo>
                  <a:lnTo>
                    <a:pt x="1030" y="1148"/>
                  </a:lnTo>
                  <a:lnTo>
                    <a:pt x="1024" y="1140"/>
                  </a:lnTo>
                  <a:lnTo>
                    <a:pt x="1014" y="1134"/>
                  </a:lnTo>
                  <a:lnTo>
                    <a:pt x="1004" y="1128"/>
                  </a:lnTo>
                  <a:lnTo>
                    <a:pt x="991" y="1126"/>
                  </a:lnTo>
                  <a:close/>
                  <a:moveTo>
                    <a:pt x="1094" y="270"/>
                  </a:moveTo>
                  <a:lnTo>
                    <a:pt x="1023" y="272"/>
                  </a:lnTo>
                  <a:lnTo>
                    <a:pt x="953" y="280"/>
                  </a:lnTo>
                  <a:lnTo>
                    <a:pt x="886" y="295"/>
                  </a:lnTo>
                  <a:lnTo>
                    <a:pt x="821" y="313"/>
                  </a:lnTo>
                  <a:lnTo>
                    <a:pt x="758" y="336"/>
                  </a:lnTo>
                  <a:lnTo>
                    <a:pt x="697" y="364"/>
                  </a:lnTo>
                  <a:lnTo>
                    <a:pt x="640" y="397"/>
                  </a:lnTo>
                  <a:lnTo>
                    <a:pt x="587" y="433"/>
                  </a:lnTo>
                  <a:lnTo>
                    <a:pt x="536" y="473"/>
                  </a:lnTo>
                  <a:lnTo>
                    <a:pt x="489" y="516"/>
                  </a:lnTo>
                  <a:lnTo>
                    <a:pt x="445" y="564"/>
                  </a:lnTo>
                  <a:lnTo>
                    <a:pt x="406" y="614"/>
                  </a:lnTo>
                  <a:lnTo>
                    <a:pt x="372" y="668"/>
                  </a:lnTo>
                  <a:lnTo>
                    <a:pt x="342" y="723"/>
                  </a:lnTo>
                  <a:lnTo>
                    <a:pt x="317" y="782"/>
                  </a:lnTo>
                  <a:lnTo>
                    <a:pt x="296" y="843"/>
                  </a:lnTo>
                  <a:lnTo>
                    <a:pt x="282" y="905"/>
                  </a:lnTo>
                  <a:lnTo>
                    <a:pt x="274" y="970"/>
                  </a:lnTo>
                  <a:lnTo>
                    <a:pt x="271" y="1036"/>
                  </a:lnTo>
                  <a:lnTo>
                    <a:pt x="272" y="1101"/>
                  </a:lnTo>
                  <a:lnTo>
                    <a:pt x="277" y="1163"/>
                  </a:lnTo>
                  <a:lnTo>
                    <a:pt x="286" y="1221"/>
                  </a:lnTo>
                  <a:lnTo>
                    <a:pt x="297" y="1275"/>
                  </a:lnTo>
                  <a:lnTo>
                    <a:pt x="311" y="1328"/>
                  </a:lnTo>
                  <a:lnTo>
                    <a:pt x="328" y="1376"/>
                  </a:lnTo>
                  <a:lnTo>
                    <a:pt x="347" y="1424"/>
                  </a:lnTo>
                  <a:lnTo>
                    <a:pt x="369" y="1470"/>
                  </a:lnTo>
                  <a:lnTo>
                    <a:pt x="391" y="1513"/>
                  </a:lnTo>
                  <a:lnTo>
                    <a:pt x="416" y="1556"/>
                  </a:lnTo>
                  <a:lnTo>
                    <a:pt x="442" y="1600"/>
                  </a:lnTo>
                  <a:lnTo>
                    <a:pt x="470" y="1642"/>
                  </a:lnTo>
                  <a:lnTo>
                    <a:pt x="498" y="1684"/>
                  </a:lnTo>
                  <a:lnTo>
                    <a:pt x="528" y="1727"/>
                  </a:lnTo>
                  <a:lnTo>
                    <a:pt x="560" y="1774"/>
                  </a:lnTo>
                  <a:lnTo>
                    <a:pt x="592" y="1822"/>
                  </a:lnTo>
                  <a:lnTo>
                    <a:pt x="625" y="1873"/>
                  </a:lnTo>
                  <a:lnTo>
                    <a:pt x="657" y="1925"/>
                  </a:lnTo>
                  <a:lnTo>
                    <a:pt x="688" y="1981"/>
                  </a:lnTo>
                  <a:lnTo>
                    <a:pt x="718" y="2038"/>
                  </a:lnTo>
                  <a:lnTo>
                    <a:pt x="745" y="2098"/>
                  </a:lnTo>
                  <a:lnTo>
                    <a:pt x="771" y="2161"/>
                  </a:lnTo>
                  <a:lnTo>
                    <a:pt x="792" y="2226"/>
                  </a:lnTo>
                  <a:lnTo>
                    <a:pt x="810" y="2295"/>
                  </a:lnTo>
                  <a:lnTo>
                    <a:pt x="824" y="2366"/>
                  </a:lnTo>
                  <a:lnTo>
                    <a:pt x="962" y="2366"/>
                  </a:lnTo>
                  <a:lnTo>
                    <a:pt x="763" y="1237"/>
                  </a:lnTo>
                  <a:lnTo>
                    <a:pt x="763" y="1235"/>
                  </a:lnTo>
                  <a:lnTo>
                    <a:pt x="760" y="1201"/>
                  </a:lnTo>
                  <a:lnTo>
                    <a:pt x="763" y="1167"/>
                  </a:lnTo>
                  <a:lnTo>
                    <a:pt x="771" y="1134"/>
                  </a:lnTo>
                  <a:lnTo>
                    <a:pt x="783" y="1102"/>
                  </a:lnTo>
                  <a:lnTo>
                    <a:pt x="800" y="1072"/>
                  </a:lnTo>
                  <a:lnTo>
                    <a:pt x="820" y="1043"/>
                  </a:lnTo>
                  <a:lnTo>
                    <a:pt x="844" y="1020"/>
                  </a:lnTo>
                  <a:lnTo>
                    <a:pt x="871" y="999"/>
                  </a:lnTo>
                  <a:lnTo>
                    <a:pt x="899" y="983"/>
                  </a:lnTo>
                  <a:lnTo>
                    <a:pt x="929" y="971"/>
                  </a:lnTo>
                  <a:lnTo>
                    <a:pt x="960" y="964"/>
                  </a:lnTo>
                  <a:lnTo>
                    <a:pt x="991" y="961"/>
                  </a:lnTo>
                  <a:lnTo>
                    <a:pt x="1027" y="964"/>
                  </a:lnTo>
                  <a:lnTo>
                    <a:pt x="1061" y="974"/>
                  </a:lnTo>
                  <a:lnTo>
                    <a:pt x="1094" y="989"/>
                  </a:lnTo>
                  <a:lnTo>
                    <a:pt x="1126" y="974"/>
                  </a:lnTo>
                  <a:lnTo>
                    <a:pt x="1160" y="964"/>
                  </a:lnTo>
                  <a:lnTo>
                    <a:pt x="1196" y="961"/>
                  </a:lnTo>
                  <a:lnTo>
                    <a:pt x="1228" y="964"/>
                  </a:lnTo>
                  <a:lnTo>
                    <a:pt x="1259" y="971"/>
                  </a:lnTo>
                  <a:lnTo>
                    <a:pt x="1289" y="983"/>
                  </a:lnTo>
                  <a:lnTo>
                    <a:pt x="1318" y="999"/>
                  </a:lnTo>
                  <a:lnTo>
                    <a:pt x="1345" y="1020"/>
                  </a:lnTo>
                  <a:lnTo>
                    <a:pt x="1369" y="1043"/>
                  </a:lnTo>
                  <a:lnTo>
                    <a:pt x="1389" y="1071"/>
                  </a:lnTo>
                  <a:lnTo>
                    <a:pt x="1406" y="1101"/>
                  </a:lnTo>
                  <a:lnTo>
                    <a:pt x="1417" y="1133"/>
                  </a:lnTo>
                  <a:lnTo>
                    <a:pt x="1425" y="1167"/>
                  </a:lnTo>
                  <a:lnTo>
                    <a:pt x="1427" y="1201"/>
                  </a:lnTo>
                  <a:lnTo>
                    <a:pt x="1423" y="1236"/>
                  </a:lnTo>
                  <a:lnTo>
                    <a:pt x="1423" y="1237"/>
                  </a:lnTo>
                  <a:lnTo>
                    <a:pt x="1225" y="2366"/>
                  </a:lnTo>
                  <a:lnTo>
                    <a:pt x="1364" y="2366"/>
                  </a:lnTo>
                  <a:lnTo>
                    <a:pt x="1378" y="2295"/>
                  </a:lnTo>
                  <a:lnTo>
                    <a:pt x="1396" y="2226"/>
                  </a:lnTo>
                  <a:lnTo>
                    <a:pt x="1417" y="2161"/>
                  </a:lnTo>
                  <a:lnTo>
                    <a:pt x="1442" y="2098"/>
                  </a:lnTo>
                  <a:lnTo>
                    <a:pt x="1470" y="2038"/>
                  </a:lnTo>
                  <a:lnTo>
                    <a:pt x="1500" y="1981"/>
                  </a:lnTo>
                  <a:lnTo>
                    <a:pt x="1531" y="1926"/>
                  </a:lnTo>
                  <a:lnTo>
                    <a:pt x="1563" y="1874"/>
                  </a:lnTo>
                  <a:lnTo>
                    <a:pt x="1595" y="1823"/>
                  </a:lnTo>
                  <a:lnTo>
                    <a:pt x="1628" y="1774"/>
                  </a:lnTo>
                  <a:lnTo>
                    <a:pt x="1660" y="1727"/>
                  </a:lnTo>
                  <a:lnTo>
                    <a:pt x="1689" y="1684"/>
                  </a:lnTo>
                  <a:lnTo>
                    <a:pt x="1717" y="1642"/>
                  </a:lnTo>
                  <a:lnTo>
                    <a:pt x="1745" y="1600"/>
                  </a:lnTo>
                  <a:lnTo>
                    <a:pt x="1771" y="1557"/>
                  </a:lnTo>
                  <a:lnTo>
                    <a:pt x="1795" y="1514"/>
                  </a:lnTo>
                  <a:lnTo>
                    <a:pt x="1819" y="1470"/>
                  </a:lnTo>
                  <a:lnTo>
                    <a:pt x="1840" y="1425"/>
                  </a:lnTo>
                  <a:lnTo>
                    <a:pt x="1859" y="1377"/>
                  </a:lnTo>
                  <a:lnTo>
                    <a:pt x="1876" y="1328"/>
                  </a:lnTo>
                  <a:lnTo>
                    <a:pt x="1890" y="1275"/>
                  </a:lnTo>
                  <a:lnTo>
                    <a:pt x="1902" y="1221"/>
                  </a:lnTo>
                  <a:lnTo>
                    <a:pt x="1910" y="1163"/>
                  </a:lnTo>
                  <a:lnTo>
                    <a:pt x="1915" y="1101"/>
                  </a:lnTo>
                  <a:lnTo>
                    <a:pt x="1917" y="1036"/>
                  </a:lnTo>
                  <a:lnTo>
                    <a:pt x="1914" y="970"/>
                  </a:lnTo>
                  <a:lnTo>
                    <a:pt x="1905" y="905"/>
                  </a:lnTo>
                  <a:lnTo>
                    <a:pt x="1890" y="843"/>
                  </a:lnTo>
                  <a:lnTo>
                    <a:pt x="1871" y="782"/>
                  </a:lnTo>
                  <a:lnTo>
                    <a:pt x="1845" y="723"/>
                  </a:lnTo>
                  <a:lnTo>
                    <a:pt x="1815" y="668"/>
                  </a:lnTo>
                  <a:lnTo>
                    <a:pt x="1781" y="614"/>
                  </a:lnTo>
                  <a:lnTo>
                    <a:pt x="1742" y="564"/>
                  </a:lnTo>
                  <a:lnTo>
                    <a:pt x="1698" y="516"/>
                  </a:lnTo>
                  <a:lnTo>
                    <a:pt x="1652" y="473"/>
                  </a:lnTo>
                  <a:lnTo>
                    <a:pt x="1601" y="433"/>
                  </a:lnTo>
                  <a:lnTo>
                    <a:pt x="1546" y="397"/>
                  </a:lnTo>
                  <a:lnTo>
                    <a:pt x="1490" y="364"/>
                  </a:lnTo>
                  <a:lnTo>
                    <a:pt x="1429" y="336"/>
                  </a:lnTo>
                  <a:lnTo>
                    <a:pt x="1367" y="313"/>
                  </a:lnTo>
                  <a:lnTo>
                    <a:pt x="1302" y="295"/>
                  </a:lnTo>
                  <a:lnTo>
                    <a:pt x="1233" y="280"/>
                  </a:lnTo>
                  <a:lnTo>
                    <a:pt x="1164" y="272"/>
                  </a:lnTo>
                  <a:lnTo>
                    <a:pt x="1094" y="270"/>
                  </a:lnTo>
                  <a:close/>
                  <a:moveTo>
                    <a:pt x="1094" y="0"/>
                  </a:moveTo>
                  <a:lnTo>
                    <a:pt x="1179" y="3"/>
                  </a:lnTo>
                  <a:lnTo>
                    <a:pt x="1262" y="12"/>
                  </a:lnTo>
                  <a:lnTo>
                    <a:pt x="1344" y="28"/>
                  </a:lnTo>
                  <a:lnTo>
                    <a:pt x="1423" y="49"/>
                  </a:lnTo>
                  <a:lnTo>
                    <a:pt x="1500" y="74"/>
                  </a:lnTo>
                  <a:lnTo>
                    <a:pt x="1574" y="105"/>
                  </a:lnTo>
                  <a:lnTo>
                    <a:pt x="1645" y="142"/>
                  </a:lnTo>
                  <a:lnTo>
                    <a:pt x="1713" y="182"/>
                  </a:lnTo>
                  <a:lnTo>
                    <a:pt x="1777" y="228"/>
                  </a:lnTo>
                  <a:lnTo>
                    <a:pt x="1838" y="277"/>
                  </a:lnTo>
                  <a:lnTo>
                    <a:pt x="1895" y="331"/>
                  </a:lnTo>
                  <a:lnTo>
                    <a:pt x="1946" y="388"/>
                  </a:lnTo>
                  <a:lnTo>
                    <a:pt x="1994" y="449"/>
                  </a:lnTo>
                  <a:lnTo>
                    <a:pt x="2037" y="514"/>
                  </a:lnTo>
                  <a:lnTo>
                    <a:pt x="2075" y="581"/>
                  </a:lnTo>
                  <a:lnTo>
                    <a:pt x="2108" y="651"/>
                  </a:lnTo>
                  <a:lnTo>
                    <a:pt x="2136" y="723"/>
                  </a:lnTo>
                  <a:lnTo>
                    <a:pt x="2158" y="798"/>
                  </a:lnTo>
                  <a:lnTo>
                    <a:pt x="2173" y="876"/>
                  </a:lnTo>
                  <a:lnTo>
                    <a:pt x="2184" y="955"/>
                  </a:lnTo>
                  <a:lnTo>
                    <a:pt x="2187" y="1036"/>
                  </a:lnTo>
                  <a:lnTo>
                    <a:pt x="2185" y="1108"/>
                  </a:lnTo>
                  <a:lnTo>
                    <a:pt x="2180" y="1177"/>
                  </a:lnTo>
                  <a:lnTo>
                    <a:pt x="2171" y="1243"/>
                  </a:lnTo>
                  <a:lnTo>
                    <a:pt x="2160" y="1305"/>
                  </a:lnTo>
                  <a:lnTo>
                    <a:pt x="2147" y="1364"/>
                  </a:lnTo>
                  <a:lnTo>
                    <a:pt x="2130" y="1420"/>
                  </a:lnTo>
                  <a:lnTo>
                    <a:pt x="2111" y="1474"/>
                  </a:lnTo>
                  <a:lnTo>
                    <a:pt x="2091" y="1524"/>
                  </a:lnTo>
                  <a:lnTo>
                    <a:pt x="2068" y="1574"/>
                  </a:lnTo>
                  <a:lnTo>
                    <a:pt x="2044" y="1621"/>
                  </a:lnTo>
                  <a:lnTo>
                    <a:pt x="2020" y="1667"/>
                  </a:lnTo>
                  <a:lnTo>
                    <a:pt x="1994" y="1711"/>
                  </a:lnTo>
                  <a:lnTo>
                    <a:pt x="1967" y="1754"/>
                  </a:lnTo>
                  <a:lnTo>
                    <a:pt x="1939" y="1796"/>
                  </a:lnTo>
                  <a:lnTo>
                    <a:pt x="1911" y="1838"/>
                  </a:lnTo>
                  <a:lnTo>
                    <a:pt x="1883" y="1879"/>
                  </a:lnTo>
                  <a:lnTo>
                    <a:pt x="1852" y="1925"/>
                  </a:lnTo>
                  <a:lnTo>
                    <a:pt x="1821" y="1972"/>
                  </a:lnTo>
                  <a:lnTo>
                    <a:pt x="1790" y="2018"/>
                  </a:lnTo>
                  <a:lnTo>
                    <a:pt x="1761" y="2065"/>
                  </a:lnTo>
                  <a:lnTo>
                    <a:pt x="1734" y="2115"/>
                  </a:lnTo>
                  <a:lnTo>
                    <a:pt x="1709" y="2165"/>
                  </a:lnTo>
                  <a:lnTo>
                    <a:pt x="1685" y="2217"/>
                  </a:lnTo>
                  <a:lnTo>
                    <a:pt x="1665" y="2270"/>
                  </a:lnTo>
                  <a:lnTo>
                    <a:pt x="1649" y="2325"/>
                  </a:lnTo>
                  <a:lnTo>
                    <a:pt x="1635" y="2382"/>
                  </a:lnTo>
                  <a:lnTo>
                    <a:pt x="1626" y="2442"/>
                  </a:lnTo>
                  <a:lnTo>
                    <a:pt x="1622" y="2505"/>
                  </a:lnTo>
                  <a:lnTo>
                    <a:pt x="1619" y="2531"/>
                  </a:lnTo>
                  <a:lnTo>
                    <a:pt x="1610" y="2556"/>
                  </a:lnTo>
                  <a:lnTo>
                    <a:pt x="1598" y="2577"/>
                  </a:lnTo>
                  <a:lnTo>
                    <a:pt x="1582" y="2597"/>
                  </a:lnTo>
                  <a:lnTo>
                    <a:pt x="1562" y="2612"/>
                  </a:lnTo>
                  <a:lnTo>
                    <a:pt x="1540" y="2625"/>
                  </a:lnTo>
                  <a:lnTo>
                    <a:pt x="1515" y="2632"/>
                  </a:lnTo>
                  <a:lnTo>
                    <a:pt x="1541" y="2643"/>
                  </a:lnTo>
                  <a:lnTo>
                    <a:pt x="1564" y="2660"/>
                  </a:lnTo>
                  <a:lnTo>
                    <a:pt x="1584" y="2680"/>
                  </a:lnTo>
                  <a:lnTo>
                    <a:pt x="1598" y="2705"/>
                  </a:lnTo>
                  <a:lnTo>
                    <a:pt x="1607" y="2732"/>
                  </a:lnTo>
                  <a:lnTo>
                    <a:pt x="1610" y="2760"/>
                  </a:lnTo>
                  <a:lnTo>
                    <a:pt x="1607" y="2786"/>
                  </a:lnTo>
                  <a:lnTo>
                    <a:pt x="1600" y="2811"/>
                  </a:lnTo>
                  <a:lnTo>
                    <a:pt x="1589" y="2834"/>
                  </a:lnTo>
                  <a:lnTo>
                    <a:pt x="1573" y="2852"/>
                  </a:lnTo>
                  <a:lnTo>
                    <a:pt x="1555" y="2869"/>
                  </a:lnTo>
                  <a:lnTo>
                    <a:pt x="1534" y="2882"/>
                  </a:lnTo>
                  <a:lnTo>
                    <a:pt x="1555" y="2894"/>
                  </a:lnTo>
                  <a:lnTo>
                    <a:pt x="1573" y="2911"/>
                  </a:lnTo>
                  <a:lnTo>
                    <a:pt x="1589" y="2930"/>
                  </a:lnTo>
                  <a:lnTo>
                    <a:pt x="1600" y="2953"/>
                  </a:lnTo>
                  <a:lnTo>
                    <a:pt x="1607" y="2977"/>
                  </a:lnTo>
                  <a:lnTo>
                    <a:pt x="1610" y="3004"/>
                  </a:lnTo>
                  <a:lnTo>
                    <a:pt x="1607" y="3030"/>
                  </a:lnTo>
                  <a:lnTo>
                    <a:pt x="1599" y="3055"/>
                  </a:lnTo>
                  <a:lnTo>
                    <a:pt x="1587" y="3079"/>
                  </a:lnTo>
                  <a:lnTo>
                    <a:pt x="1570" y="3098"/>
                  </a:lnTo>
                  <a:lnTo>
                    <a:pt x="1551" y="3115"/>
                  </a:lnTo>
                  <a:lnTo>
                    <a:pt x="1528" y="3127"/>
                  </a:lnTo>
                  <a:lnTo>
                    <a:pt x="1502" y="3135"/>
                  </a:lnTo>
                  <a:lnTo>
                    <a:pt x="1475" y="3137"/>
                  </a:lnTo>
                  <a:lnTo>
                    <a:pt x="1392" y="3137"/>
                  </a:lnTo>
                  <a:lnTo>
                    <a:pt x="1382" y="3179"/>
                  </a:lnTo>
                  <a:lnTo>
                    <a:pt x="1366" y="3218"/>
                  </a:lnTo>
                  <a:lnTo>
                    <a:pt x="1345" y="3254"/>
                  </a:lnTo>
                  <a:lnTo>
                    <a:pt x="1319" y="3287"/>
                  </a:lnTo>
                  <a:lnTo>
                    <a:pt x="1289" y="3316"/>
                  </a:lnTo>
                  <a:lnTo>
                    <a:pt x="1256" y="3340"/>
                  </a:lnTo>
                  <a:lnTo>
                    <a:pt x="1219" y="3360"/>
                  </a:lnTo>
                  <a:lnTo>
                    <a:pt x="1180" y="3374"/>
                  </a:lnTo>
                  <a:lnTo>
                    <a:pt x="1137" y="3384"/>
                  </a:lnTo>
                  <a:lnTo>
                    <a:pt x="1094" y="3387"/>
                  </a:lnTo>
                  <a:lnTo>
                    <a:pt x="1050" y="3384"/>
                  </a:lnTo>
                  <a:lnTo>
                    <a:pt x="1007" y="3374"/>
                  </a:lnTo>
                  <a:lnTo>
                    <a:pt x="968" y="3360"/>
                  </a:lnTo>
                  <a:lnTo>
                    <a:pt x="931" y="3340"/>
                  </a:lnTo>
                  <a:lnTo>
                    <a:pt x="898" y="3316"/>
                  </a:lnTo>
                  <a:lnTo>
                    <a:pt x="868" y="3287"/>
                  </a:lnTo>
                  <a:lnTo>
                    <a:pt x="842" y="3254"/>
                  </a:lnTo>
                  <a:lnTo>
                    <a:pt x="821" y="3218"/>
                  </a:lnTo>
                  <a:lnTo>
                    <a:pt x="805" y="3179"/>
                  </a:lnTo>
                  <a:lnTo>
                    <a:pt x="794" y="3137"/>
                  </a:lnTo>
                  <a:lnTo>
                    <a:pt x="712" y="3137"/>
                  </a:lnTo>
                  <a:lnTo>
                    <a:pt x="685" y="3135"/>
                  </a:lnTo>
                  <a:lnTo>
                    <a:pt x="659" y="3127"/>
                  </a:lnTo>
                  <a:lnTo>
                    <a:pt x="636" y="3115"/>
                  </a:lnTo>
                  <a:lnTo>
                    <a:pt x="617" y="3098"/>
                  </a:lnTo>
                  <a:lnTo>
                    <a:pt x="600" y="3079"/>
                  </a:lnTo>
                  <a:lnTo>
                    <a:pt x="588" y="3055"/>
                  </a:lnTo>
                  <a:lnTo>
                    <a:pt x="579" y="3030"/>
                  </a:lnTo>
                  <a:lnTo>
                    <a:pt x="577" y="3004"/>
                  </a:lnTo>
                  <a:lnTo>
                    <a:pt x="579" y="2977"/>
                  </a:lnTo>
                  <a:lnTo>
                    <a:pt x="587" y="2953"/>
                  </a:lnTo>
                  <a:lnTo>
                    <a:pt x="598" y="2930"/>
                  </a:lnTo>
                  <a:lnTo>
                    <a:pt x="614" y="2911"/>
                  </a:lnTo>
                  <a:lnTo>
                    <a:pt x="632" y="2894"/>
                  </a:lnTo>
                  <a:lnTo>
                    <a:pt x="654" y="2882"/>
                  </a:lnTo>
                  <a:lnTo>
                    <a:pt x="632" y="2869"/>
                  </a:lnTo>
                  <a:lnTo>
                    <a:pt x="614" y="2852"/>
                  </a:lnTo>
                  <a:lnTo>
                    <a:pt x="598" y="2834"/>
                  </a:lnTo>
                  <a:lnTo>
                    <a:pt x="587" y="2811"/>
                  </a:lnTo>
                  <a:lnTo>
                    <a:pt x="579" y="2786"/>
                  </a:lnTo>
                  <a:lnTo>
                    <a:pt x="577" y="2760"/>
                  </a:lnTo>
                  <a:lnTo>
                    <a:pt x="581" y="2732"/>
                  </a:lnTo>
                  <a:lnTo>
                    <a:pt x="590" y="2704"/>
                  </a:lnTo>
                  <a:lnTo>
                    <a:pt x="604" y="2680"/>
                  </a:lnTo>
                  <a:lnTo>
                    <a:pt x="623" y="2660"/>
                  </a:lnTo>
                  <a:lnTo>
                    <a:pt x="647" y="2643"/>
                  </a:lnTo>
                  <a:lnTo>
                    <a:pt x="672" y="2632"/>
                  </a:lnTo>
                  <a:lnTo>
                    <a:pt x="648" y="2625"/>
                  </a:lnTo>
                  <a:lnTo>
                    <a:pt x="626" y="2612"/>
                  </a:lnTo>
                  <a:lnTo>
                    <a:pt x="606" y="2597"/>
                  </a:lnTo>
                  <a:lnTo>
                    <a:pt x="590" y="2577"/>
                  </a:lnTo>
                  <a:lnTo>
                    <a:pt x="577" y="2556"/>
                  </a:lnTo>
                  <a:lnTo>
                    <a:pt x="569" y="2531"/>
                  </a:lnTo>
                  <a:lnTo>
                    <a:pt x="566" y="2505"/>
                  </a:lnTo>
                  <a:lnTo>
                    <a:pt x="562" y="2442"/>
                  </a:lnTo>
                  <a:lnTo>
                    <a:pt x="553" y="2382"/>
                  </a:lnTo>
                  <a:lnTo>
                    <a:pt x="539" y="2325"/>
                  </a:lnTo>
                  <a:lnTo>
                    <a:pt x="523" y="2269"/>
                  </a:lnTo>
                  <a:lnTo>
                    <a:pt x="502" y="2217"/>
                  </a:lnTo>
                  <a:lnTo>
                    <a:pt x="479" y="2164"/>
                  </a:lnTo>
                  <a:lnTo>
                    <a:pt x="453" y="2115"/>
                  </a:lnTo>
                  <a:lnTo>
                    <a:pt x="427" y="2065"/>
                  </a:lnTo>
                  <a:lnTo>
                    <a:pt x="397" y="2018"/>
                  </a:lnTo>
                  <a:lnTo>
                    <a:pt x="367" y="1970"/>
                  </a:lnTo>
                  <a:lnTo>
                    <a:pt x="336" y="1924"/>
                  </a:lnTo>
                  <a:lnTo>
                    <a:pt x="305" y="1879"/>
                  </a:lnTo>
                  <a:lnTo>
                    <a:pt x="277" y="1838"/>
                  </a:lnTo>
                  <a:lnTo>
                    <a:pt x="249" y="1796"/>
                  </a:lnTo>
                  <a:lnTo>
                    <a:pt x="221" y="1754"/>
                  </a:lnTo>
                  <a:lnTo>
                    <a:pt x="194" y="1711"/>
                  </a:lnTo>
                  <a:lnTo>
                    <a:pt x="167" y="1667"/>
                  </a:lnTo>
                  <a:lnTo>
                    <a:pt x="143" y="1621"/>
                  </a:lnTo>
                  <a:lnTo>
                    <a:pt x="119" y="1574"/>
                  </a:lnTo>
                  <a:lnTo>
                    <a:pt x="96" y="1524"/>
                  </a:lnTo>
                  <a:lnTo>
                    <a:pt x="75" y="1473"/>
                  </a:lnTo>
                  <a:lnTo>
                    <a:pt x="57" y="1419"/>
                  </a:lnTo>
                  <a:lnTo>
                    <a:pt x="40" y="1364"/>
                  </a:lnTo>
                  <a:lnTo>
                    <a:pt x="27" y="1305"/>
                  </a:lnTo>
                  <a:lnTo>
                    <a:pt x="15" y="1243"/>
                  </a:lnTo>
                  <a:lnTo>
                    <a:pt x="7" y="1177"/>
                  </a:lnTo>
                  <a:lnTo>
                    <a:pt x="2" y="1108"/>
                  </a:lnTo>
                  <a:lnTo>
                    <a:pt x="0" y="1036"/>
                  </a:lnTo>
                  <a:lnTo>
                    <a:pt x="3" y="955"/>
                  </a:lnTo>
                  <a:lnTo>
                    <a:pt x="13" y="876"/>
                  </a:lnTo>
                  <a:lnTo>
                    <a:pt x="29" y="798"/>
                  </a:lnTo>
                  <a:lnTo>
                    <a:pt x="51" y="723"/>
                  </a:lnTo>
                  <a:lnTo>
                    <a:pt x="78" y="651"/>
                  </a:lnTo>
                  <a:lnTo>
                    <a:pt x="112" y="581"/>
                  </a:lnTo>
                  <a:lnTo>
                    <a:pt x="150" y="514"/>
                  </a:lnTo>
                  <a:lnTo>
                    <a:pt x="193" y="449"/>
                  </a:lnTo>
                  <a:lnTo>
                    <a:pt x="241" y="388"/>
                  </a:lnTo>
                  <a:lnTo>
                    <a:pt x="293" y="331"/>
                  </a:lnTo>
                  <a:lnTo>
                    <a:pt x="349" y="277"/>
                  </a:lnTo>
                  <a:lnTo>
                    <a:pt x="410" y="228"/>
                  </a:lnTo>
                  <a:lnTo>
                    <a:pt x="474" y="182"/>
                  </a:lnTo>
                  <a:lnTo>
                    <a:pt x="542" y="142"/>
                  </a:lnTo>
                  <a:lnTo>
                    <a:pt x="614" y="105"/>
                  </a:lnTo>
                  <a:lnTo>
                    <a:pt x="687" y="74"/>
                  </a:lnTo>
                  <a:lnTo>
                    <a:pt x="764" y="49"/>
                  </a:lnTo>
                  <a:lnTo>
                    <a:pt x="843" y="28"/>
                  </a:lnTo>
                  <a:lnTo>
                    <a:pt x="925" y="12"/>
                  </a:lnTo>
                  <a:lnTo>
                    <a:pt x="1008" y="3"/>
                  </a:lnTo>
                  <a:lnTo>
                    <a:pt x="1094" y="0"/>
                  </a:lnTo>
                  <a:close/>
                </a:path>
              </a:pathLst>
            </a:custGeom>
            <a:solidFill>
              <a:schemeClr val="bg1"/>
            </a:solid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2000">
                <a:solidFill>
                  <a:prstClr val="black"/>
                </a:solidFill>
              </a:endParaRPr>
            </a:p>
          </p:txBody>
        </p:sp>
      </p:grpSp>
      <p:sp>
        <p:nvSpPr>
          <p:cNvPr id="16" name="Rounded Rectangle 15"/>
          <p:cNvSpPr/>
          <p:nvPr/>
        </p:nvSpPr>
        <p:spPr>
          <a:xfrm>
            <a:off x="930216" y="4435054"/>
            <a:ext cx="822746" cy="822746"/>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2000" dirty="0">
              <a:solidFill>
                <a:prstClr val="white"/>
              </a:solidFill>
            </a:endParaRPr>
          </a:p>
        </p:txBody>
      </p:sp>
      <p:grpSp>
        <p:nvGrpSpPr>
          <p:cNvPr id="38" name="Group 4">
            <a:extLst>
              <a:ext uri="{FF2B5EF4-FFF2-40B4-BE49-F238E27FC236}">
                <a16:creationId xmlns:a16="http://schemas.microsoft.com/office/drawing/2014/main" id="{86E74FBF-E0D6-4F06-8949-F1804F0444AA}"/>
              </a:ext>
            </a:extLst>
          </p:cNvPr>
          <p:cNvGrpSpPr>
            <a:grpSpLocks noChangeAspect="1"/>
          </p:cNvGrpSpPr>
          <p:nvPr/>
        </p:nvGrpSpPr>
        <p:grpSpPr bwMode="auto">
          <a:xfrm>
            <a:off x="1181218" y="2893988"/>
            <a:ext cx="441210" cy="438979"/>
            <a:chOff x="-278" y="129"/>
            <a:chExt cx="791" cy="787"/>
          </a:xfrm>
          <a:solidFill>
            <a:schemeClr val="bg1"/>
          </a:solidFill>
        </p:grpSpPr>
        <p:sp>
          <p:nvSpPr>
            <p:cNvPr id="39" name="Freeform 6">
              <a:extLst>
                <a:ext uri="{FF2B5EF4-FFF2-40B4-BE49-F238E27FC236}">
                  <a16:creationId xmlns:a16="http://schemas.microsoft.com/office/drawing/2014/main" id="{9946FDC5-58E3-4DCF-8CFC-BF7378DA741F}"/>
                </a:ext>
              </a:extLst>
            </p:cNvPr>
            <p:cNvSpPr>
              <a:spLocks/>
            </p:cNvSpPr>
            <p:nvPr/>
          </p:nvSpPr>
          <p:spPr bwMode="auto">
            <a:xfrm>
              <a:off x="-278" y="135"/>
              <a:ext cx="397" cy="633"/>
            </a:xfrm>
            <a:custGeom>
              <a:avLst/>
              <a:gdLst>
                <a:gd name="T0" fmla="*/ 1753 w 1983"/>
                <a:gd name="T1" fmla="*/ 0 h 3164"/>
                <a:gd name="T2" fmla="*/ 1833 w 1983"/>
                <a:gd name="T3" fmla="*/ 13 h 3164"/>
                <a:gd name="T4" fmla="*/ 1901 w 1983"/>
                <a:gd name="T5" fmla="*/ 53 h 3164"/>
                <a:gd name="T6" fmla="*/ 1951 w 1983"/>
                <a:gd name="T7" fmla="*/ 113 h 3164"/>
                <a:gd name="T8" fmla="*/ 1979 w 1983"/>
                <a:gd name="T9" fmla="*/ 188 h 3164"/>
                <a:gd name="T10" fmla="*/ 1983 w 1983"/>
                <a:gd name="T11" fmla="*/ 1151 h 3164"/>
                <a:gd name="T12" fmla="*/ 1810 w 1983"/>
                <a:gd name="T13" fmla="*/ 229 h 3164"/>
                <a:gd name="T14" fmla="*/ 1799 w 1983"/>
                <a:gd name="T15" fmla="*/ 195 h 3164"/>
                <a:gd name="T16" fmla="*/ 1771 w 1983"/>
                <a:gd name="T17" fmla="*/ 175 h 3164"/>
                <a:gd name="T18" fmla="*/ 230 w 1983"/>
                <a:gd name="T19" fmla="*/ 171 h 3164"/>
                <a:gd name="T20" fmla="*/ 196 w 1983"/>
                <a:gd name="T21" fmla="*/ 182 h 3164"/>
                <a:gd name="T22" fmla="*/ 175 w 1983"/>
                <a:gd name="T23" fmla="*/ 211 h 3164"/>
                <a:gd name="T24" fmla="*/ 173 w 1983"/>
                <a:gd name="T25" fmla="*/ 1594 h 3164"/>
                <a:gd name="T26" fmla="*/ 184 w 1983"/>
                <a:gd name="T27" fmla="*/ 1628 h 3164"/>
                <a:gd name="T28" fmla="*/ 212 w 1983"/>
                <a:gd name="T29" fmla="*/ 1649 h 3164"/>
                <a:gd name="T30" fmla="*/ 1753 w 1983"/>
                <a:gd name="T31" fmla="*/ 1651 h 3164"/>
                <a:gd name="T32" fmla="*/ 1787 w 1983"/>
                <a:gd name="T33" fmla="*/ 1640 h 3164"/>
                <a:gd name="T34" fmla="*/ 1808 w 1983"/>
                <a:gd name="T35" fmla="*/ 1612 h 3164"/>
                <a:gd name="T36" fmla="*/ 1810 w 1983"/>
                <a:gd name="T37" fmla="*/ 1205 h 3164"/>
                <a:gd name="T38" fmla="*/ 1955 w 1983"/>
                <a:gd name="T39" fmla="*/ 1344 h 3164"/>
                <a:gd name="T40" fmla="*/ 1968 w 1983"/>
                <a:gd name="T41" fmla="*/ 1413 h 3164"/>
                <a:gd name="T42" fmla="*/ 1983 w 1983"/>
                <a:gd name="T43" fmla="*/ 1594 h 3164"/>
                <a:gd name="T44" fmla="*/ 1968 w 1983"/>
                <a:gd name="T45" fmla="*/ 1674 h 3164"/>
                <a:gd name="T46" fmla="*/ 1929 w 1983"/>
                <a:gd name="T47" fmla="*/ 1742 h 3164"/>
                <a:gd name="T48" fmla="*/ 1869 w 1983"/>
                <a:gd name="T49" fmla="*/ 1793 h 3164"/>
                <a:gd name="T50" fmla="*/ 1794 w 1983"/>
                <a:gd name="T51" fmla="*/ 1820 h 3164"/>
                <a:gd name="T52" fmla="*/ 1068 w 1983"/>
                <a:gd name="T53" fmla="*/ 1824 h 3164"/>
                <a:gd name="T54" fmla="*/ 1583 w 1983"/>
                <a:gd name="T55" fmla="*/ 3049 h 3164"/>
                <a:gd name="T56" fmla="*/ 1580 w 1983"/>
                <a:gd name="T57" fmla="*/ 3092 h 3164"/>
                <a:gd name="T58" fmla="*/ 1561 w 1983"/>
                <a:gd name="T59" fmla="*/ 3130 h 3164"/>
                <a:gd name="T60" fmla="*/ 1525 w 1983"/>
                <a:gd name="T61" fmla="*/ 3156 h 3164"/>
                <a:gd name="T62" fmla="*/ 1481 w 1983"/>
                <a:gd name="T63" fmla="*/ 3164 h 3164"/>
                <a:gd name="T64" fmla="*/ 1440 w 1983"/>
                <a:gd name="T65" fmla="*/ 3152 h 3164"/>
                <a:gd name="T66" fmla="*/ 1407 w 1983"/>
                <a:gd name="T67" fmla="*/ 3124 h 3164"/>
                <a:gd name="T68" fmla="*/ 954 w 1983"/>
                <a:gd name="T69" fmla="*/ 2060 h 3164"/>
                <a:gd name="T70" fmla="*/ 501 w 1983"/>
                <a:gd name="T71" fmla="*/ 3125 h 3164"/>
                <a:gd name="T72" fmla="*/ 466 w 1983"/>
                <a:gd name="T73" fmla="*/ 3153 h 3164"/>
                <a:gd name="T74" fmla="*/ 422 w 1983"/>
                <a:gd name="T75" fmla="*/ 3164 h 3164"/>
                <a:gd name="T76" fmla="*/ 384 w 1983"/>
                <a:gd name="T77" fmla="*/ 3156 h 3164"/>
                <a:gd name="T78" fmla="*/ 348 w 1983"/>
                <a:gd name="T79" fmla="*/ 3130 h 3164"/>
                <a:gd name="T80" fmla="*/ 328 w 1983"/>
                <a:gd name="T81" fmla="*/ 3092 h 3164"/>
                <a:gd name="T82" fmla="*/ 325 w 1983"/>
                <a:gd name="T83" fmla="*/ 3049 h 3164"/>
                <a:gd name="T84" fmla="*/ 842 w 1983"/>
                <a:gd name="T85" fmla="*/ 1824 h 3164"/>
                <a:gd name="T86" fmla="*/ 189 w 1983"/>
                <a:gd name="T87" fmla="*/ 1820 h 3164"/>
                <a:gd name="T88" fmla="*/ 114 w 1983"/>
                <a:gd name="T89" fmla="*/ 1793 h 3164"/>
                <a:gd name="T90" fmla="*/ 54 w 1983"/>
                <a:gd name="T91" fmla="*/ 1742 h 3164"/>
                <a:gd name="T92" fmla="*/ 15 w 1983"/>
                <a:gd name="T93" fmla="*/ 1674 h 3164"/>
                <a:gd name="T94" fmla="*/ 0 w 1983"/>
                <a:gd name="T95" fmla="*/ 1594 h 3164"/>
                <a:gd name="T96" fmla="*/ 4 w 1983"/>
                <a:gd name="T97" fmla="*/ 188 h 3164"/>
                <a:gd name="T98" fmla="*/ 31 w 1983"/>
                <a:gd name="T99" fmla="*/ 113 h 3164"/>
                <a:gd name="T100" fmla="*/ 82 w 1983"/>
                <a:gd name="T101" fmla="*/ 53 h 3164"/>
                <a:gd name="T102" fmla="*/ 150 w 1983"/>
                <a:gd name="T103" fmla="*/ 13 h 3164"/>
                <a:gd name="T104" fmla="*/ 230 w 1983"/>
                <a:gd name="T105" fmla="*/ 0 h 3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83" h="3164">
                  <a:moveTo>
                    <a:pt x="230" y="0"/>
                  </a:moveTo>
                  <a:lnTo>
                    <a:pt x="1753" y="0"/>
                  </a:lnTo>
                  <a:lnTo>
                    <a:pt x="1794" y="3"/>
                  </a:lnTo>
                  <a:lnTo>
                    <a:pt x="1833" y="13"/>
                  </a:lnTo>
                  <a:lnTo>
                    <a:pt x="1869" y="31"/>
                  </a:lnTo>
                  <a:lnTo>
                    <a:pt x="1901" y="53"/>
                  </a:lnTo>
                  <a:lnTo>
                    <a:pt x="1929" y="81"/>
                  </a:lnTo>
                  <a:lnTo>
                    <a:pt x="1951" y="113"/>
                  </a:lnTo>
                  <a:lnTo>
                    <a:pt x="1968" y="148"/>
                  </a:lnTo>
                  <a:lnTo>
                    <a:pt x="1979" y="188"/>
                  </a:lnTo>
                  <a:lnTo>
                    <a:pt x="1983" y="229"/>
                  </a:lnTo>
                  <a:lnTo>
                    <a:pt x="1983" y="1151"/>
                  </a:lnTo>
                  <a:lnTo>
                    <a:pt x="1810" y="1030"/>
                  </a:lnTo>
                  <a:lnTo>
                    <a:pt x="1810" y="229"/>
                  </a:lnTo>
                  <a:lnTo>
                    <a:pt x="1808" y="211"/>
                  </a:lnTo>
                  <a:lnTo>
                    <a:pt x="1799" y="195"/>
                  </a:lnTo>
                  <a:lnTo>
                    <a:pt x="1787" y="182"/>
                  </a:lnTo>
                  <a:lnTo>
                    <a:pt x="1771" y="175"/>
                  </a:lnTo>
                  <a:lnTo>
                    <a:pt x="1753" y="171"/>
                  </a:lnTo>
                  <a:lnTo>
                    <a:pt x="230" y="171"/>
                  </a:lnTo>
                  <a:lnTo>
                    <a:pt x="212" y="175"/>
                  </a:lnTo>
                  <a:lnTo>
                    <a:pt x="196" y="182"/>
                  </a:lnTo>
                  <a:lnTo>
                    <a:pt x="184" y="195"/>
                  </a:lnTo>
                  <a:lnTo>
                    <a:pt x="175" y="211"/>
                  </a:lnTo>
                  <a:lnTo>
                    <a:pt x="173" y="229"/>
                  </a:lnTo>
                  <a:lnTo>
                    <a:pt x="173" y="1594"/>
                  </a:lnTo>
                  <a:lnTo>
                    <a:pt x="175" y="1612"/>
                  </a:lnTo>
                  <a:lnTo>
                    <a:pt x="184" y="1628"/>
                  </a:lnTo>
                  <a:lnTo>
                    <a:pt x="196" y="1640"/>
                  </a:lnTo>
                  <a:lnTo>
                    <a:pt x="212" y="1649"/>
                  </a:lnTo>
                  <a:lnTo>
                    <a:pt x="230" y="1651"/>
                  </a:lnTo>
                  <a:lnTo>
                    <a:pt x="1753" y="1651"/>
                  </a:lnTo>
                  <a:lnTo>
                    <a:pt x="1771" y="1649"/>
                  </a:lnTo>
                  <a:lnTo>
                    <a:pt x="1787" y="1640"/>
                  </a:lnTo>
                  <a:lnTo>
                    <a:pt x="1799" y="1628"/>
                  </a:lnTo>
                  <a:lnTo>
                    <a:pt x="1808" y="1612"/>
                  </a:lnTo>
                  <a:lnTo>
                    <a:pt x="1810" y="1594"/>
                  </a:lnTo>
                  <a:lnTo>
                    <a:pt x="1810" y="1205"/>
                  </a:lnTo>
                  <a:lnTo>
                    <a:pt x="1959" y="1309"/>
                  </a:lnTo>
                  <a:lnTo>
                    <a:pt x="1955" y="1344"/>
                  </a:lnTo>
                  <a:lnTo>
                    <a:pt x="1959" y="1379"/>
                  </a:lnTo>
                  <a:lnTo>
                    <a:pt x="1968" y="1413"/>
                  </a:lnTo>
                  <a:lnTo>
                    <a:pt x="1983" y="1444"/>
                  </a:lnTo>
                  <a:lnTo>
                    <a:pt x="1983" y="1594"/>
                  </a:lnTo>
                  <a:lnTo>
                    <a:pt x="1979" y="1635"/>
                  </a:lnTo>
                  <a:lnTo>
                    <a:pt x="1968" y="1674"/>
                  </a:lnTo>
                  <a:lnTo>
                    <a:pt x="1951" y="1710"/>
                  </a:lnTo>
                  <a:lnTo>
                    <a:pt x="1929" y="1742"/>
                  </a:lnTo>
                  <a:lnTo>
                    <a:pt x="1901" y="1770"/>
                  </a:lnTo>
                  <a:lnTo>
                    <a:pt x="1869" y="1793"/>
                  </a:lnTo>
                  <a:lnTo>
                    <a:pt x="1833" y="1810"/>
                  </a:lnTo>
                  <a:lnTo>
                    <a:pt x="1794" y="1820"/>
                  </a:lnTo>
                  <a:lnTo>
                    <a:pt x="1753" y="1824"/>
                  </a:lnTo>
                  <a:lnTo>
                    <a:pt x="1068" y="1824"/>
                  </a:lnTo>
                  <a:lnTo>
                    <a:pt x="1577" y="3027"/>
                  </a:lnTo>
                  <a:lnTo>
                    <a:pt x="1583" y="3049"/>
                  </a:lnTo>
                  <a:lnTo>
                    <a:pt x="1584" y="3071"/>
                  </a:lnTo>
                  <a:lnTo>
                    <a:pt x="1580" y="3092"/>
                  </a:lnTo>
                  <a:lnTo>
                    <a:pt x="1573" y="3112"/>
                  </a:lnTo>
                  <a:lnTo>
                    <a:pt x="1561" y="3130"/>
                  </a:lnTo>
                  <a:lnTo>
                    <a:pt x="1544" y="3144"/>
                  </a:lnTo>
                  <a:lnTo>
                    <a:pt x="1525" y="3156"/>
                  </a:lnTo>
                  <a:lnTo>
                    <a:pt x="1503" y="3163"/>
                  </a:lnTo>
                  <a:lnTo>
                    <a:pt x="1481" y="3164"/>
                  </a:lnTo>
                  <a:lnTo>
                    <a:pt x="1459" y="3160"/>
                  </a:lnTo>
                  <a:lnTo>
                    <a:pt x="1440" y="3152"/>
                  </a:lnTo>
                  <a:lnTo>
                    <a:pt x="1422" y="3140"/>
                  </a:lnTo>
                  <a:lnTo>
                    <a:pt x="1407" y="3124"/>
                  </a:lnTo>
                  <a:lnTo>
                    <a:pt x="1395" y="3104"/>
                  </a:lnTo>
                  <a:lnTo>
                    <a:pt x="954" y="2060"/>
                  </a:lnTo>
                  <a:lnTo>
                    <a:pt x="513" y="3104"/>
                  </a:lnTo>
                  <a:lnTo>
                    <a:pt x="501" y="3125"/>
                  </a:lnTo>
                  <a:lnTo>
                    <a:pt x="485" y="3141"/>
                  </a:lnTo>
                  <a:lnTo>
                    <a:pt x="466" y="3153"/>
                  </a:lnTo>
                  <a:lnTo>
                    <a:pt x="445" y="3161"/>
                  </a:lnTo>
                  <a:lnTo>
                    <a:pt x="422" y="3164"/>
                  </a:lnTo>
                  <a:lnTo>
                    <a:pt x="403" y="3161"/>
                  </a:lnTo>
                  <a:lnTo>
                    <a:pt x="384" y="3156"/>
                  </a:lnTo>
                  <a:lnTo>
                    <a:pt x="364" y="3144"/>
                  </a:lnTo>
                  <a:lnTo>
                    <a:pt x="348" y="3130"/>
                  </a:lnTo>
                  <a:lnTo>
                    <a:pt x="336" y="3112"/>
                  </a:lnTo>
                  <a:lnTo>
                    <a:pt x="328" y="3092"/>
                  </a:lnTo>
                  <a:lnTo>
                    <a:pt x="324" y="3071"/>
                  </a:lnTo>
                  <a:lnTo>
                    <a:pt x="325" y="3049"/>
                  </a:lnTo>
                  <a:lnTo>
                    <a:pt x="331" y="3027"/>
                  </a:lnTo>
                  <a:lnTo>
                    <a:pt x="842" y="1824"/>
                  </a:lnTo>
                  <a:lnTo>
                    <a:pt x="230" y="1824"/>
                  </a:lnTo>
                  <a:lnTo>
                    <a:pt x="189" y="1820"/>
                  </a:lnTo>
                  <a:lnTo>
                    <a:pt x="150" y="1810"/>
                  </a:lnTo>
                  <a:lnTo>
                    <a:pt x="114" y="1793"/>
                  </a:lnTo>
                  <a:lnTo>
                    <a:pt x="82" y="1770"/>
                  </a:lnTo>
                  <a:lnTo>
                    <a:pt x="54" y="1742"/>
                  </a:lnTo>
                  <a:lnTo>
                    <a:pt x="31" y="1710"/>
                  </a:lnTo>
                  <a:lnTo>
                    <a:pt x="15" y="1674"/>
                  </a:lnTo>
                  <a:lnTo>
                    <a:pt x="4" y="1635"/>
                  </a:lnTo>
                  <a:lnTo>
                    <a:pt x="0" y="1594"/>
                  </a:lnTo>
                  <a:lnTo>
                    <a:pt x="0" y="229"/>
                  </a:lnTo>
                  <a:lnTo>
                    <a:pt x="4" y="188"/>
                  </a:lnTo>
                  <a:lnTo>
                    <a:pt x="15" y="148"/>
                  </a:lnTo>
                  <a:lnTo>
                    <a:pt x="31" y="113"/>
                  </a:lnTo>
                  <a:lnTo>
                    <a:pt x="54" y="81"/>
                  </a:lnTo>
                  <a:lnTo>
                    <a:pt x="82" y="53"/>
                  </a:lnTo>
                  <a:lnTo>
                    <a:pt x="114" y="31"/>
                  </a:lnTo>
                  <a:lnTo>
                    <a:pt x="150" y="13"/>
                  </a:lnTo>
                  <a:lnTo>
                    <a:pt x="189" y="3"/>
                  </a:lnTo>
                  <a:lnTo>
                    <a:pt x="23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41" name="Rectangle 7">
              <a:extLst>
                <a:ext uri="{FF2B5EF4-FFF2-40B4-BE49-F238E27FC236}">
                  <a16:creationId xmlns:a16="http://schemas.microsoft.com/office/drawing/2014/main" id="{0FD6978B-E77B-4270-AE77-8DDD44C1D144}"/>
                </a:ext>
              </a:extLst>
            </p:cNvPr>
            <p:cNvSpPr>
              <a:spLocks noChangeArrowheads="1"/>
            </p:cNvSpPr>
            <p:nvPr/>
          </p:nvSpPr>
          <p:spPr bwMode="auto">
            <a:xfrm>
              <a:off x="-190" y="232"/>
              <a:ext cx="60" cy="186"/>
            </a:xfrm>
            <a:prstGeom prst="rect">
              <a:avLst/>
            </a:prstGeom>
            <a:grpFill/>
            <a:ln w="0">
              <a:noFill/>
              <a:prstDash val="solid"/>
              <a:miter lim="800000"/>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43" name="Rectangle 8">
              <a:extLst>
                <a:ext uri="{FF2B5EF4-FFF2-40B4-BE49-F238E27FC236}">
                  <a16:creationId xmlns:a16="http://schemas.microsoft.com/office/drawing/2014/main" id="{83061827-0096-4AA5-ABC9-242BD3512758}"/>
                </a:ext>
              </a:extLst>
            </p:cNvPr>
            <p:cNvSpPr>
              <a:spLocks noChangeArrowheads="1"/>
            </p:cNvSpPr>
            <p:nvPr/>
          </p:nvSpPr>
          <p:spPr bwMode="auto">
            <a:xfrm>
              <a:off x="-110" y="282"/>
              <a:ext cx="61" cy="136"/>
            </a:xfrm>
            <a:prstGeom prst="rect">
              <a:avLst/>
            </a:prstGeom>
            <a:grpFill/>
            <a:ln w="0">
              <a:noFill/>
              <a:prstDash val="solid"/>
              <a:miter lim="800000"/>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44" name="Freeform 9">
              <a:extLst>
                <a:ext uri="{FF2B5EF4-FFF2-40B4-BE49-F238E27FC236}">
                  <a16:creationId xmlns:a16="http://schemas.microsoft.com/office/drawing/2014/main" id="{5CD9B793-4FBD-4FBB-B900-6F82313A25BB}"/>
                </a:ext>
              </a:extLst>
            </p:cNvPr>
            <p:cNvSpPr>
              <a:spLocks/>
            </p:cNvSpPr>
            <p:nvPr/>
          </p:nvSpPr>
          <p:spPr bwMode="auto">
            <a:xfrm>
              <a:off x="-29" y="216"/>
              <a:ext cx="60" cy="202"/>
            </a:xfrm>
            <a:custGeom>
              <a:avLst/>
              <a:gdLst>
                <a:gd name="T0" fmla="*/ 0 w 302"/>
                <a:gd name="T1" fmla="*/ 0 h 1013"/>
                <a:gd name="T2" fmla="*/ 302 w 302"/>
                <a:gd name="T3" fmla="*/ 0 h 1013"/>
                <a:gd name="T4" fmla="*/ 302 w 302"/>
                <a:gd name="T5" fmla="*/ 438 h 1013"/>
                <a:gd name="T6" fmla="*/ 105 w 302"/>
                <a:gd name="T7" fmla="*/ 299 h 1013"/>
                <a:gd name="T8" fmla="*/ 22 w 302"/>
                <a:gd name="T9" fmla="*/ 417 h 1013"/>
                <a:gd name="T10" fmla="*/ 302 w 302"/>
                <a:gd name="T11" fmla="*/ 614 h 1013"/>
                <a:gd name="T12" fmla="*/ 302 w 302"/>
                <a:gd name="T13" fmla="*/ 1013 h 1013"/>
                <a:gd name="T14" fmla="*/ 0 w 302"/>
                <a:gd name="T15" fmla="*/ 1013 h 1013"/>
                <a:gd name="T16" fmla="*/ 0 w 302"/>
                <a:gd name="T17" fmla="*/ 0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1013">
                  <a:moveTo>
                    <a:pt x="0" y="0"/>
                  </a:moveTo>
                  <a:lnTo>
                    <a:pt x="302" y="0"/>
                  </a:lnTo>
                  <a:lnTo>
                    <a:pt x="302" y="438"/>
                  </a:lnTo>
                  <a:lnTo>
                    <a:pt x="105" y="299"/>
                  </a:lnTo>
                  <a:lnTo>
                    <a:pt x="22" y="417"/>
                  </a:lnTo>
                  <a:lnTo>
                    <a:pt x="302" y="614"/>
                  </a:lnTo>
                  <a:lnTo>
                    <a:pt x="302" y="1013"/>
                  </a:lnTo>
                  <a:lnTo>
                    <a:pt x="0" y="1013"/>
                  </a:lnTo>
                  <a:lnTo>
                    <a:pt x="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54" name="Freeform 10">
              <a:extLst>
                <a:ext uri="{FF2B5EF4-FFF2-40B4-BE49-F238E27FC236}">
                  <a16:creationId xmlns:a16="http://schemas.microsoft.com/office/drawing/2014/main" id="{32D4BD7A-50F6-48DD-B20A-7B07D68BCFE1}"/>
                </a:ext>
              </a:extLst>
            </p:cNvPr>
            <p:cNvSpPr>
              <a:spLocks/>
            </p:cNvSpPr>
            <p:nvPr/>
          </p:nvSpPr>
          <p:spPr bwMode="auto">
            <a:xfrm>
              <a:off x="277" y="129"/>
              <a:ext cx="163" cy="163"/>
            </a:xfrm>
            <a:custGeom>
              <a:avLst/>
              <a:gdLst>
                <a:gd name="T0" fmla="*/ 406 w 814"/>
                <a:gd name="T1" fmla="*/ 0 h 813"/>
                <a:gd name="T2" fmla="*/ 462 w 814"/>
                <a:gd name="T3" fmla="*/ 3 h 813"/>
                <a:gd name="T4" fmla="*/ 515 w 814"/>
                <a:gd name="T5" fmla="*/ 14 h 813"/>
                <a:gd name="T6" fmla="*/ 565 w 814"/>
                <a:gd name="T7" fmla="*/ 31 h 813"/>
                <a:gd name="T8" fmla="*/ 612 w 814"/>
                <a:gd name="T9" fmla="*/ 55 h 813"/>
                <a:gd name="T10" fmla="*/ 655 w 814"/>
                <a:gd name="T11" fmla="*/ 84 h 813"/>
                <a:gd name="T12" fmla="*/ 694 w 814"/>
                <a:gd name="T13" fmla="*/ 119 h 813"/>
                <a:gd name="T14" fmla="*/ 729 w 814"/>
                <a:gd name="T15" fmla="*/ 158 h 813"/>
                <a:gd name="T16" fmla="*/ 758 w 814"/>
                <a:gd name="T17" fmla="*/ 202 h 813"/>
                <a:gd name="T18" fmla="*/ 782 w 814"/>
                <a:gd name="T19" fmla="*/ 249 h 813"/>
                <a:gd name="T20" fmla="*/ 799 w 814"/>
                <a:gd name="T21" fmla="*/ 298 h 813"/>
                <a:gd name="T22" fmla="*/ 810 w 814"/>
                <a:gd name="T23" fmla="*/ 352 h 813"/>
                <a:gd name="T24" fmla="*/ 814 w 814"/>
                <a:gd name="T25" fmla="*/ 407 h 813"/>
                <a:gd name="T26" fmla="*/ 810 w 814"/>
                <a:gd name="T27" fmla="*/ 462 h 813"/>
                <a:gd name="T28" fmla="*/ 799 w 814"/>
                <a:gd name="T29" fmla="*/ 515 h 813"/>
                <a:gd name="T30" fmla="*/ 782 w 814"/>
                <a:gd name="T31" fmla="*/ 566 h 813"/>
                <a:gd name="T32" fmla="*/ 758 w 814"/>
                <a:gd name="T33" fmla="*/ 613 h 813"/>
                <a:gd name="T34" fmla="*/ 729 w 814"/>
                <a:gd name="T35" fmla="*/ 655 h 813"/>
                <a:gd name="T36" fmla="*/ 694 w 814"/>
                <a:gd name="T37" fmla="*/ 695 h 813"/>
                <a:gd name="T38" fmla="*/ 655 w 814"/>
                <a:gd name="T39" fmla="*/ 729 h 813"/>
                <a:gd name="T40" fmla="*/ 612 w 814"/>
                <a:gd name="T41" fmla="*/ 758 h 813"/>
                <a:gd name="T42" fmla="*/ 565 w 814"/>
                <a:gd name="T43" fmla="*/ 782 h 813"/>
                <a:gd name="T44" fmla="*/ 515 w 814"/>
                <a:gd name="T45" fmla="*/ 799 h 813"/>
                <a:gd name="T46" fmla="*/ 462 w 814"/>
                <a:gd name="T47" fmla="*/ 810 h 813"/>
                <a:gd name="T48" fmla="*/ 406 w 814"/>
                <a:gd name="T49" fmla="*/ 813 h 813"/>
                <a:gd name="T50" fmla="*/ 352 w 814"/>
                <a:gd name="T51" fmla="*/ 810 h 813"/>
                <a:gd name="T52" fmla="*/ 299 w 814"/>
                <a:gd name="T53" fmla="*/ 799 h 813"/>
                <a:gd name="T54" fmla="*/ 248 w 814"/>
                <a:gd name="T55" fmla="*/ 782 h 813"/>
                <a:gd name="T56" fmla="*/ 201 w 814"/>
                <a:gd name="T57" fmla="*/ 758 h 813"/>
                <a:gd name="T58" fmla="*/ 157 w 814"/>
                <a:gd name="T59" fmla="*/ 729 h 813"/>
                <a:gd name="T60" fmla="*/ 119 w 814"/>
                <a:gd name="T61" fmla="*/ 695 h 813"/>
                <a:gd name="T62" fmla="*/ 85 w 814"/>
                <a:gd name="T63" fmla="*/ 655 h 813"/>
                <a:gd name="T64" fmla="*/ 56 w 814"/>
                <a:gd name="T65" fmla="*/ 613 h 813"/>
                <a:gd name="T66" fmla="*/ 32 w 814"/>
                <a:gd name="T67" fmla="*/ 566 h 813"/>
                <a:gd name="T68" fmla="*/ 15 w 814"/>
                <a:gd name="T69" fmla="*/ 515 h 813"/>
                <a:gd name="T70" fmla="*/ 4 w 814"/>
                <a:gd name="T71" fmla="*/ 462 h 813"/>
                <a:gd name="T72" fmla="*/ 0 w 814"/>
                <a:gd name="T73" fmla="*/ 407 h 813"/>
                <a:gd name="T74" fmla="*/ 4 w 814"/>
                <a:gd name="T75" fmla="*/ 352 h 813"/>
                <a:gd name="T76" fmla="*/ 15 w 814"/>
                <a:gd name="T77" fmla="*/ 298 h 813"/>
                <a:gd name="T78" fmla="*/ 32 w 814"/>
                <a:gd name="T79" fmla="*/ 249 h 813"/>
                <a:gd name="T80" fmla="*/ 56 w 814"/>
                <a:gd name="T81" fmla="*/ 202 h 813"/>
                <a:gd name="T82" fmla="*/ 85 w 814"/>
                <a:gd name="T83" fmla="*/ 158 h 813"/>
                <a:gd name="T84" fmla="*/ 119 w 814"/>
                <a:gd name="T85" fmla="*/ 119 h 813"/>
                <a:gd name="T86" fmla="*/ 157 w 814"/>
                <a:gd name="T87" fmla="*/ 84 h 813"/>
                <a:gd name="T88" fmla="*/ 201 w 814"/>
                <a:gd name="T89" fmla="*/ 55 h 813"/>
                <a:gd name="T90" fmla="*/ 248 w 814"/>
                <a:gd name="T91" fmla="*/ 31 h 813"/>
                <a:gd name="T92" fmla="*/ 299 w 814"/>
                <a:gd name="T93" fmla="*/ 14 h 813"/>
                <a:gd name="T94" fmla="*/ 352 w 814"/>
                <a:gd name="T95" fmla="*/ 3 h 813"/>
                <a:gd name="T96" fmla="*/ 406 w 814"/>
                <a:gd name="T97" fmla="*/ 0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4" h="813">
                  <a:moveTo>
                    <a:pt x="406" y="0"/>
                  </a:moveTo>
                  <a:lnTo>
                    <a:pt x="462" y="3"/>
                  </a:lnTo>
                  <a:lnTo>
                    <a:pt x="515" y="14"/>
                  </a:lnTo>
                  <a:lnTo>
                    <a:pt x="565" y="31"/>
                  </a:lnTo>
                  <a:lnTo>
                    <a:pt x="612" y="55"/>
                  </a:lnTo>
                  <a:lnTo>
                    <a:pt x="655" y="84"/>
                  </a:lnTo>
                  <a:lnTo>
                    <a:pt x="694" y="119"/>
                  </a:lnTo>
                  <a:lnTo>
                    <a:pt x="729" y="158"/>
                  </a:lnTo>
                  <a:lnTo>
                    <a:pt x="758" y="202"/>
                  </a:lnTo>
                  <a:lnTo>
                    <a:pt x="782" y="249"/>
                  </a:lnTo>
                  <a:lnTo>
                    <a:pt x="799" y="298"/>
                  </a:lnTo>
                  <a:lnTo>
                    <a:pt x="810" y="352"/>
                  </a:lnTo>
                  <a:lnTo>
                    <a:pt x="814" y="407"/>
                  </a:lnTo>
                  <a:lnTo>
                    <a:pt x="810" y="462"/>
                  </a:lnTo>
                  <a:lnTo>
                    <a:pt x="799" y="515"/>
                  </a:lnTo>
                  <a:lnTo>
                    <a:pt x="782" y="566"/>
                  </a:lnTo>
                  <a:lnTo>
                    <a:pt x="758" y="613"/>
                  </a:lnTo>
                  <a:lnTo>
                    <a:pt x="729" y="655"/>
                  </a:lnTo>
                  <a:lnTo>
                    <a:pt x="694" y="695"/>
                  </a:lnTo>
                  <a:lnTo>
                    <a:pt x="655" y="729"/>
                  </a:lnTo>
                  <a:lnTo>
                    <a:pt x="612" y="758"/>
                  </a:lnTo>
                  <a:lnTo>
                    <a:pt x="565" y="782"/>
                  </a:lnTo>
                  <a:lnTo>
                    <a:pt x="515" y="799"/>
                  </a:lnTo>
                  <a:lnTo>
                    <a:pt x="462" y="810"/>
                  </a:lnTo>
                  <a:lnTo>
                    <a:pt x="406" y="813"/>
                  </a:lnTo>
                  <a:lnTo>
                    <a:pt x="352" y="810"/>
                  </a:lnTo>
                  <a:lnTo>
                    <a:pt x="299" y="799"/>
                  </a:lnTo>
                  <a:lnTo>
                    <a:pt x="248" y="782"/>
                  </a:lnTo>
                  <a:lnTo>
                    <a:pt x="201" y="758"/>
                  </a:lnTo>
                  <a:lnTo>
                    <a:pt x="157" y="729"/>
                  </a:lnTo>
                  <a:lnTo>
                    <a:pt x="119" y="695"/>
                  </a:lnTo>
                  <a:lnTo>
                    <a:pt x="85" y="655"/>
                  </a:lnTo>
                  <a:lnTo>
                    <a:pt x="56" y="613"/>
                  </a:lnTo>
                  <a:lnTo>
                    <a:pt x="32" y="566"/>
                  </a:lnTo>
                  <a:lnTo>
                    <a:pt x="15" y="515"/>
                  </a:lnTo>
                  <a:lnTo>
                    <a:pt x="4" y="462"/>
                  </a:lnTo>
                  <a:lnTo>
                    <a:pt x="0" y="407"/>
                  </a:lnTo>
                  <a:lnTo>
                    <a:pt x="4" y="352"/>
                  </a:lnTo>
                  <a:lnTo>
                    <a:pt x="15" y="298"/>
                  </a:lnTo>
                  <a:lnTo>
                    <a:pt x="32" y="249"/>
                  </a:lnTo>
                  <a:lnTo>
                    <a:pt x="56" y="202"/>
                  </a:lnTo>
                  <a:lnTo>
                    <a:pt x="85" y="158"/>
                  </a:lnTo>
                  <a:lnTo>
                    <a:pt x="119" y="119"/>
                  </a:lnTo>
                  <a:lnTo>
                    <a:pt x="157" y="84"/>
                  </a:lnTo>
                  <a:lnTo>
                    <a:pt x="201" y="55"/>
                  </a:lnTo>
                  <a:lnTo>
                    <a:pt x="248" y="31"/>
                  </a:lnTo>
                  <a:lnTo>
                    <a:pt x="299" y="14"/>
                  </a:lnTo>
                  <a:lnTo>
                    <a:pt x="352" y="3"/>
                  </a:lnTo>
                  <a:lnTo>
                    <a:pt x="406"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sp>
          <p:nvSpPr>
            <p:cNvPr id="55" name="Freeform 11">
              <a:extLst>
                <a:ext uri="{FF2B5EF4-FFF2-40B4-BE49-F238E27FC236}">
                  <a16:creationId xmlns:a16="http://schemas.microsoft.com/office/drawing/2014/main" id="{B003755A-6706-4B09-8454-6CED65BDE216}"/>
                </a:ext>
              </a:extLst>
            </p:cNvPr>
            <p:cNvSpPr>
              <a:spLocks noEditPoints="1"/>
            </p:cNvSpPr>
            <p:nvPr/>
          </p:nvSpPr>
          <p:spPr bwMode="auto">
            <a:xfrm>
              <a:off x="-13" y="287"/>
              <a:ext cx="526" cy="629"/>
            </a:xfrm>
            <a:custGeom>
              <a:avLst/>
              <a:gdLst>
                <a:gd name="T0" fmla="*/ 1858 w 2633"/>
                <a:gd name="T1" fmla="*/ 956 h 3144"/>
                <a:gd name="T2" fmla="*/ 1861 w 2633"/>
                <a:gd name="T3" fmla="*/ 165 h 3144"/>
                <a:gd name="T4" fmla="*/ 711 w 2633"/>
                <a:gd name="T5" fmla="*/ 477 h 3144"/>
                <a:gd name="T6" fmla="*/ 782 w 2633"/>
                <a:gd name="T7" fmla="*/ 428 h 3144"/>
                <a:gd name="T8" fmla="*/ 869 w 2633"/>
                <a:gd name="T9" fmla="*/ 426 h 3144"/>
                <a:gd name="T10" fmla="*/ 985 w 2633"/>
                <a:gd name="T11" fmla="*/ 470 h 3144"/>
                <a:gd name="T12" fmla="*/ 1095 w 2633"/>
                <a:gd name="T13" fmla="*/ 483 h 3144"/>
                <a:gd name="T14" fmla="*/ 1198 w 2633"/>
                <a:gd name="T15" fmla="*/ 449 h 3144"/>
                <a:gd name="T16" fmla="*/ 1308 w 2633"/>
                <a:gd name="T17" fmla="*/ 373 h 3144"/>
                <a:gd name="T18" fmla="*/ 1443 w 2633"/>
                <a:gd name="T19" fmla="*/ 251 h 3144"/>
                <a:gd name="T20" fmla="*/ 1587 w 2633"/>
                <a:gd name="T21" fmla="*/ 124 h 3144"/>
                <a:gd name="T22" fmla="*/ 1708 w 2633"/>
                <a:gd name="T23" fmla="*/ 62 h 3144"/>
                <a:gd name="T24" fmla="*/ 1859 w 2633"/>
                <a:gd name="T25" fmla="*/ 149 h 3144"/>
                <a:gd name="T26" fmla="*/ 2062 w 2633"/>
                <a:gd name="T27" fmla="*/ 85 h 3144"/>
                <a:gd name="T28" fmla="*/ 2169 w 2633"/>
                <a:gd name="T29" fmla="*/ 147 h 3144"/>
                <a:gd name="T30" fmla="*/ 2279 w 2633"/>
                <a:gd name="T31" fmla="*/ 228 h 3144"/>
                <a:gd name="T32" fmla="*/ 2382 w 2633"/>
                <a:gd name="T33" fmla="*/ 326 h 3144"/>
                <a:gd name="T34" fmla="*/ 2471 w 2633"/>
                <a:gd name="T35" fmla="*/ 447 h 3144"/>
                <a:gd name="T36" fmla="*/ 2545 w 2633"/>
                <a:gd name="T37" fmla="*/ 597 h 3144"/>
                <a:gd name="T38" fmla="*/ 2599 w 2633"/>
                <a:gd name="T39" fmla="*/ 780 h 3144"/>
                <a:gd name="T40" fmla="*/ 2628 w 2633"/>
                <a:gd name="T41" fmla="*/ 1005 h 3144"/>
                <a:gd name="T42" fmla="*/ 2631 w 2633"/>
                <a:gd name="T43" fmla="*/ 1274 h 3144"/>
                <a:gd name="T44" fmla="*/ 2608 w 2633"/>
                <a:gd name="T45" fmla="*/ 1433 h 3144"/>
                <a:gd name="T46" fmla="*/ 2551 w 2633"/>
                <a:gd name="T47" fmla="*/ 1496 h 3144"/>
                <a:gd name="T48" fmla="*/ 2466 w 2633"/>
                <a:gd name="T49" fmla="*/ 1522 h 3144"/>
                <a:gd name="T50" fmla="*/ 2394 w 2633"/>
                <a:gd name="T51" fmla="*/ 1503 h 3144"/>
                <a:gd name="T52" fmla="*/ 2328 w 2633"/>
                <a:gd name="T53" fmla="*/ 1440 h 3144"/>
                <a:gd name="T54" fmla="*/ 2309 w 2633"/>
                <a:gd name="T55" fmla="*/ 1351 h 3144"/>
                <a:gd name="T56" fmla="*/ 2316 w 2633"/>
                <a:gd name="T57" fmla="*/ 1101 h 3144"/>
                <a:gd name="T58" fmla="*/ 2299 w 2633"/>
                <a:gd name="T59" fmla="*/ 901 h 3144"/>
                <a:gd name="T60" fmla="*/ 2276 w 2633"/>
                <a:gd name="T61" fmla="*/ 1300 h 3144"/>
                <a:gd name="T62" fmla="*/ 2253 w 2633"/>
                <a:gd name="T63" fmla="*/ 1418 h 3144"/>
                <a:gd name="T64" fmla="*/ 2234 w 2633"/>
                <a:gd name="T65" fmla="*/ 2991 h 3144"/>
                <a:gd name="T66" fmla="*/ 2194 w 2633"/>
                <a:gd name="T67" fmla="*/ 3078 h 3144"/>
                <a:gd name="T68" fmla="*/ 2116 w 2633"/>
                <a:gd name="T69" fmla="*/ 3132 h 3144"/>
                <a:gd name="T70" fmla="*/ 2018 w 2633"/>
                <a:gd name="T71" fmla="*/ 3140 h 3144"/>
                <a:gd name="T72" fmla="*/ 1931 w 2633"/>
                <a:gd name="T73" fmla="*/ 3101 h 3144"/>
                <a:gd name="T74" fmla="*/ 1876 w 2633"/>
                <a:gd name="T75" fmla="*/ 3022 h 3144"/>
                <a:gd name="T76" fmla="*/ 1864 w 2633"/>
                <a:gd name="T77" fmla="*/ 1659 h 3144"/>
                <a:gd name="T78" fmla="*/ 1838 w 2633"/>
                <a:gd name="T79" fmla="*/ 2958 h 3144"/>
                <a:gd name="T80" fmla="*/ 1812 w 2633"/>
                <a:gd name="T81" fmla="*/ 3051 h 3144"/>
                <a:gd name="T82" fmla="*/ 1744 w 2633"/>
                <a:gd name="T83" fmla="*/ 3119 h 3144"/>
                <a:gd name="T84" fmla="*/ 1650 w 2633"/>
                <a:gd name="T85" fmla="*/ 3144 h 3144"/>
                <a:gd name="T86" fmla="*/ 1556 w 2633"/>
                <a:gd name="T87" fmla="*/ 3119 h 3144"/>
                <a:gd name="T88" fmla="*/ 1489 w 2633"/>
                <a:gd name="T89" fmla="*/ 3051 h 3144"/>
                <a:gd name="T90" fmla="*/ 1464 w 2633"/>
                <a:gd name="T91" fmla="*/ 2958 h 3144"/>
                <a:gd name="T92" fmla="*/ 1453 w 2633"/>
                <a:gd name="T93" fmla="*/ 1381 h 3144"/>
                <a:gd name="T94" fmla="*/ 1443 w 2633"/>
                <a:gd name="T95" fmla="*/ 667 h 3144"/>
                <a:gd name="T96" fmla="*/ 1316 w 2633"/>
                <a:gd name="T97" fmla="*/ 743 h 3144"/>
                <a:gd name="T98" fmla="*/ 1176 w 2633"/>
                <a:gd name="T99" fmla="*/ 789 h 3144"/>
                <a:gd name="T100" fmla="*/ 1027 w 2633"/>
                <a:gd name="T101" fmla="*/ 797 h 3144"/>
                <a:gd name="T102" fmla="*/ 875 w 2633"/>
                <a:gd name="T103" fmla="*/ 766 h 3144"/>
                <a:gd name="T104" fmla="*/ 739 w 2633"/>
                <a:gd name="T105" fmla="*/ 707 h 3144"/>
                <a:gd name="T106" fmla="*/ 685 w 2633"/>
                <a:gd name="T107" fmla="*/ 640 h 3144"/>
                <a:gd name="T108" fmla="*/ 674 w 2633"/>
                <a:gd name="T109" fmla="*/ 555 h 3144"/>
                <a:gd name="T110" fmla="*/ 32 w 2633"/>
                <a:gd name="T111" fmla="*/ 0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33" h="3144">
                  <a:moveTo>
                    <a:pt x="1858" y="165"/>
                  </a:moveTo>
                  <a:lnTo>
                    <a:pt x="1760" y="821"/>
                  </a:lnTo>
                  <a:lnTo>
                    <a:pt x="1858" y="956"/>
                  </a:lnTo>
                  <a:lnTo>
                    <a:pt x="1861" y="956"/>
                  </a:lnTo>
                  <a:lnTo>
                    <a:pt x="1958" y="821"/>
                  </a:lnTo>
                  <a:lnTo>
                    <a:pt x="1861" y="165"/>
                  </a:lnTo>
                  <a:lnTo>
                    <a:pt x="1858" y="165"/>
                  </a:lnTo>
                  <a:close/>
                  <a:moveTo>
                    <a:pt x="32" y="0"/>
                  </a:moveTo>
                  <a:lnTo>
                    <a:pt x="711" y="477"/>
                  </a:lnTo>
                  <a:lnTo>
                    <a:pt x="732" y="456"/>
                  </a:lnTo>
                  <a:lnTo>
                    <a:pt x="757" y="441"/>
                  </a:lnTo>
                  <a:lnTo>
                    <a:pt x="782" y="428"/>
                  </a:lnTo>
                  <a:lnTo>
                    <a:pt x="811" y="422"/>
                  </a:lnTo>
                  <a:lnTo>
                    <a:pt x="840" y="421"/>
                  </a:lnTo>
                  <a:lnTo>
                    <a:pt x="869" y="426"/>
                  </a:lnTo>
                  <a:lnTo>
                    <a:pt x="898" y="436"/>
                  </a:lnTo>
                  <a:lnTo>
                    <a:pt x="943" y="455"/>
                  </a:lnTo>
                  <a:lnTo>
                    <a:pt x="985" y="470"/>
                  </a:lnTo>
                  <a:lnTo>
                    <a:pt x="1024" y="479"/>
                  </a:lnTo>
                  <a:lnTo>
                    <a:pt x="1060" y="483"/>
                  </a:lnTo>
                  <a:lnTo>
                    <a:pt x="1095" y="483"/>
                  </a:lnTo>
                  <a:lnTo>
                    <a:pt x="1130" y="477"/>
                  </a:lnTo>
                  <a:lnTo>
                    <a:pt x="1164" y="466"/>
                  </a:lnTo>
                  <a:lnTo>
                    <a:pt x="1198" y="449"/>
                  </a:lnTo>
                  <a:lnTo>
                    <a:pt x="1233" y="428"/>
                  </a:lnTo>
                  <a:lnTo>
                    <a:pt x="1269" y="403"/>
                  </a:lnTo>
                  <a:lnTo>
                    <a:pt x="1308" y="373"/>
                  </a:lnTo>
                  <a:lnTo>
                    <a:pt x="1349" y="337"/>
                  </a:lnTo>
                  <a:lnTo>
                    <a:pt x="1395" y="297"/>
                  </a:lnTo>
                  <a:lnTo>
                    <a:pt x="1443" y="251"/>
                  </a:lnTo>
                  <a:lnTo>
                    <a:pt x="1503" y="196"/>
                  </a:lnTo>
                  <a:lnTo>
                    <a:pt x="1567" y="140"/>
                  </a:lnTo>
                  <a:lnTo>
                    <a:pt x="1587" y="124"/>
                  </a:lnTo>
                  <a:lnTo>
                    <a:pt x="1609" y="113"/>
                  </a:lnTo>
                  <a:lnTo>
                    <a:pt x="1657" y="85"/>
                  </a:lnTo>
                  <a:lnTo>
                    <a:pt x="1708" y="62"/>
                  </a:lnTo>
                  <a:lnTo>
                    <a:pt x="1760" y="46"/>
                  </a:lnTo>
                  <a:lnTo>
                    <a:pt x="1761" y="46"/>
                  </a:lnTo>
                  <a:lnTo>
                    <a:pt x="1859" y="149"/>
                  </a:lnTo>
                  <a:lnTo>
                    <a:pt x="1961" y="48"/>
                  </a:lnTo>
                  <a:lnTo>
                    <a:pt x="2013" y="63"/>
                  </a:lnTo>
                  <a:lnTo>
                    <a:pt x="2062" y="85"/>
                  </a:lnTo>
                  <a:lnTo>
                    <a:pt x="2110" y="113"/>
                  </a:lnTo>
                  <a:lnTo>
                    <a:pt x="2130" y="123"/>
                  </a:lnTo>
                  <a:lnTo>
                    <a:pt x="2169" y="147"/>
                  </a:lnTo>
                  <a:lnTo>
                    <a:pt x="2206" y="172"/>
                  </a:lnTo>
                  <a:lnTo>
                    <a:pt x="2243" y="199"/>
                  </a:lnTo>
                  <a:lnTo>
                    <a:pt x="2279" y="228"/>
                  </a:lnTo>
                  <a:lnTo>
                    <a:pt x="2314" y="258"/>
                  </a:lnTo>
                  <a:lnTo>
                    <a:pt x="2349" y="291"/>
                  </a:lnTo>
                  <a:lnTo>
                    <a:pt x="2382" y="326"/>
                  </a:lnTo>
                  <a:lnTo>
                    <a:pt x="2413" y="363"/>
                  </a:lnTo>
                  <a:lnTo>
                    <a:pt x="2443" y="404"/>
                  </a:lnTo>
                  <a:lnTo>
                    <a:pt x="2471" y="447"/>
                  </a:lnTo>
                  <a:lnTo>
                    <a:pt x="2498" y="494"/>
                  </a:lnTo>
                  <a:lnTo>
                    <a:pt x="2523" y="543"/>
                  </a:lnTo>
                  <a:lnTo>
                    <a:pt x="2545" y="597"/>
                  </a:lnTo>
                  <a:lnTo>
                    <a:pt x="2565" y="655"/>
                  </a:lnTo>
                  <a:lnTo>
                    <a:pt x="2584" y="715"/>
                  </a:lnTo>
                  <a:lnTo>
                    <a:pt x="2599" y="780"/>
                  </a:lnTo>
                  <a:lnTo>
                    <a:pt x="2611" y="850"/>
                  </a:lnTo>
                  <a:lnTo>
                    <a:pt x="2621" y="925"/>
                  </a:lnTo>
                  <a:lnTo>
                    <a:pt x="2628" y="1005"/>
                  </a:lnTo>
                  <a:lnTo>
                    <a:pt x="2632" y="1089"/>
                  </a:lnTo>
                  <a:lnTo>
                    <a:pt x="2633" y="1179"/>
                  </a:lnTo>
                  <a:lnTo>
                    <a:pt x="2631" y="1274"/>
                  </a:lnTo>
                  <a:lnTo>
                    <a:pt x="2623" y="1375"/>
                  </a:lnTo>
                  <a:lnTo>
                    <a:pt x="2619" y="1405"/>
                  </a:lnTo>
                  <a:lnTo>
                    <a:pt x="2608" y="1433"/>
                  </a:lnTo>
                  <a:lnTo>
                    <a:pt x="2593" y="1457"/>
                  </a:lnTo>
                  <a:lnTo>
                    <a:pt x="2574" y="1479"/>
                  </a:lnTo>
                  <a:lnTo>
                    <a:pt x="2551" y="1496"/>
                  </a:lnTo>
                  <a:lnTo>
                    <a:pt x="2524" y="1509"/>
                  </a:lnTo>
                  <a:lnTo>
                    <a:pt x="2497" y="1518"/>
                  </a:lnTo>
                  <a:lnTo>
                    <a:pt x="2466" y="1522"/>
                  </a:lnTo>
                  <a:lnTo>
                    <a:pt x="2454" y="1520"/>
                  </a:lnTo>
                  <a:lnTo>
                    <a:pt x="2423" y="1514"/>
                  </a:lnTo>
                  <a:lnTo>
                    <a:pt x="2394" y="1503"/>
                  </a:lnTo>
                  <a:lnTo>
                    <a:pt x="2368" y="1486"/>
                  </a:lnTo>
                  <a:lnTo>
                    <a:pt x="2347" y="1466"/>
                  </a:lnTo>
                  <a:lnTo>
                    <a:pt x="2328" y="1440"/>
                  </a:lnTo>
                  <a:lnTo>
                    <a:pt x="2316" y="1413"/>
                  </a:lnTo>
                  <a:lnTo>
                    <a:pt x="2309" y="1382"/>
                  </a:lnTo>
                  <a:lnTo>
                    <a:pt x="2309" y="1351"/>
                  </a:lnTo>
                  <a:lnTo>
                    <a:pt x="2314" y="1262"/>
                  </a:lnTo>
                  <a:lnTo>
                    <a:pt x="2318" y="1178"/>
                  </a:lnTo>
                  <a:lnTo>
                    <a:pt x="2316" y="1101"/>
                  </a:lnTo>
                  <a:lnTo>
                    <a:pt x="2314" y="1029"/>
                  </a:lnTo>
                  <a:lnTo>
                    <a:pt x="2308" y="963"/>
                  </a:lnTo>
                  <a:lnTo>
                    <a:pt x="2299" y="901"/>
                  </a:lnTo>
                  <a:lnTo>
                    <a:pt x="2290" y="844"/>
                  </a:lnTo>
                  <a:lnTo>
                    <a:pt x="2276" y="792"/>
                  </a:lnTo>
                  <a:lnTo>
                    <a:pt x="2276" y="1300"/>
                  </a:lnTo>
                  <a:lnTo>
                    <a:pt x="2274" y="1341"/>
                  </a:lnTo>
                  <a:lnTo>
                    <a:pt x="2267" y="1380"/>
                  </a:lnTo>
                  <a:lnTo>
                    <a:pt x="2253" y="1418"/>
                  </a:lnTo>
                  <a:lnTo>
                    <a:pt x="2238" y="1453"/>
                  </a:lnTo>
                  <a:lnTo>
                    <a:pt x="2238" y="2958"/>
                  </a:lnTo>
                  <a:lnTo>
                    <a:pt x="2234" y="2991"/>
                  </a:lnTo>
                  <a:lnTo>
                    <a:pt x="2226" y="3022"/>
                  </a:lnTo>
                  <a:lnTo>
                    <a:pt x="2212" y="3051"/>
                  </a:lnTo>
                  <a:lnTo>
                    <a:pt x="2194" y="3078"/>
                  </a:lnTo>
                  <a:lnTo>
                    <a:pt x="2171" y="3101"/>
                  </a:lnTo>
                  <a:lnTo>
                    <a:pt x="2145" y="3119"/>
                  </a:lnTo>
                  <a:lnTo>
                    <a:pt x="2116" y="3132"/>
                  </a:lnTo>
                  <a:lnTo>
                    <a:pt x="2084" y="3140"/>
                  </a:lnTo>
                  <a:lnTo>
                    <a:pt x="2050" y="3144"/>
                  </a:lnTo>
                  <a:lnTo>
                    <a:pt x="2018" y="3140"/>
                  </a:lnTo>
                  <a:lnTo>
                    <a:pt x="1985" y="3132"/>
                  </a:lnTo>
                  <a:lnTo>
                    <a:pt x="1956" y="3119"/>
                  </a:lnTo>
                  <a:lnTo>
                    <a:pt x="1931" y="3101"/>
                  </a:lnTo>
                  <a:lnTo>
                    <a:pt x="1908" y="3078"/>
                  </a:lnTo>
                  <a:lnTo>
                    <a:pt x="1890" y="3051"/>
                  </a:lnTo>
                  <a:lnTo>
                    <a:pt x="1876" y="3022"/>
                  </a:lnTo>
                  <a:lnTo>
                    <a:pt x="1867" y="2991"/>
                  </a:lnTo>
                  <a:lnTo>
                    <a:pt x="1864" y="2958"/>
                  </a:lnTo>
                  <a:lnTo>
                    <a:pt x="1864" y="1659"/>
                  </a:lnTo>
                  <a:lnTo>
                    <a:pt x="1859" y="1659"/>
                  </a:lnTo>
                  <a:lnTo>
                    <a:pt x="1838" y="1658"/>
                  </a:lnTo>
                  <a:lnTo>
                    <a:pt x="1838" y="2958"/>
                  </a:lnTo>
                  <a:lnTo>
                    <a:pt x="1834" y="2991"/>
                  </a:lnTo>
                  <a:lnTo>
                    <a:pt x="1825" y="3022"/>
                  </a:lnTo>
                  <a:lnTo>
                    <a:pt x="1812" y="3051"/>
                  </a:lnTo>
                  <a:lnTo>
                    <a:pt x="1794" y="3078"/>
                  </a:lnTo>
                  <a:lnTo>
                    <a:pt x="1771" y="3101"/>
                  </a:lnTo>
                  <a:lnTo>
                    <a:pt x="1744" y="3119"/>
                  </a:lnTo>
                  <a:lnTo>
                    <a:pt x="1715" y="3132"/>
                  </a:lnTo>
                  <a:lnTo>
                    <a:pt x="1684" y="3140"/>
                  </a:lnTo>
                  <a:lnTo>
                    <a:pt x="1650" y="3144"/>
                  </a:lnTo>
                  <a:lnTo>
                    <a:pt x="1618" y="3140"/>
                  </a:lnTo>
                  <a:lnTo>
                    <a:pt x="1585" y="3132"/>
                  </a:lnTo>
                  <a:lnTo>
                    <a:pt x="1556" y="3119"/>
                  </a:lnTo>
                  <a:lnTo>
                    <a:pt x="1530" y="3101"/>
                  </a:lnTo>
                  <a:lnTo>
                    <a:pt x="1507" y="3078"/>
                  </a:lnTo>
                  <a:lnTo>
                    <a:pt x="1489" y="3051"/>
                  </a:lnTo>
                  <a:lnTo>
                    <a:pt x="1476" y="3022"/>
                  </a:lnTo>
                  <a:lnTo>
                    <a:pt x="1466" y="2991"/>
                  </a:lnTo>
                  <a:lnTo>
                    <a:pt x="1464" y="2958"/>
                  </a:lnTo>
                  <a:lnTo>
                    <a:pt x="1464" y="1444"/>
                  </a:lnTo>
                  <a:lnTo>
                    <a:pt x="1465" y="1419"/>
                  </a:lnTo>
                  <a:lnTo>
                    <a:pt x="1453" y="1381"/>
                  </a:lnTo>
                  <a:lnTo>
                    <a:pt x="1446" y="1341"/>
                  </a:lnTo>
                  <a:lnTo>
                    <a:pt x="1443" y="1300"/>
                  </a:lnTo>
                  <a:lnTo>
                    <a:pt x="1443" y="667"/>
                  </a:lnTo>
                  <a:lnTo>
                    <a:pt x="1402" y="694"/>
                  </a:lnTo>
                  <a:lnTo>
                    <a:pt x="1360" y="720"/>
                  </a:lnTo>
                  <a:lnTo>
                    <a:pt x="1316" y="743"/>
                  </a:lnTo>
                  <a:lnTo>
                    <a:pt x="1272" y="762"/>
                  </a:lnTo>
                  <a:lnTo>
                    <a:pt x="1226" y="778"/>
                  </a:lnTo>
                  <a:lnTo>
                    <a:pt x="1176" y="789"/>
                  </a:lnTo>
                  <a:lnTo>
                    <a:pt x="1127" y="797"/>
                  </a:lnTo>
                  <a:lnTo>
                    <a:pt x="1073" y="800"/>
                  </a:lnTo>
                  <a:lnTo>
                    <a:pt x="1027" y="797"/>
                  </a:lnTo>
                  <a:lnTo>
                    <a:pt x="978" y="791"/>
                  </a:lnTo>
                  <a:lnTo>
                    <a:pt x="928" y="782"/>
                  </a:lnTo>
                  <a:lnTo>
                    <a:pt x="875" y="766"/>
                  </a:lnTo>
                  <a:lnTo>
                    <a:pt x="821" y="746"/>
                  </a:lnTo>
                  <a:lnTo>
                    <a:pt x="764" y="722"/>
                  </a:lnTo>
                  <a:lnTo>
                    <a:pt x="739" y="707"/>
                  </a:lnTo>
                  <a:lnTo>
                    <a:pt x="716" y="687"/>
                  </a:lnTo>
                  <a:lnTo>
                    <a:pt x="699" y="665"/>
                  </a:lnTo>
                  <a:lnTo>
                    <a:pt x="685" y="640"/>
                  </a:lnTo>
                  <a:lnTo>
                    <a:pt x="677" y="612"/>
                  </a:lnTo>
                  <a:lnTo>
                    <a:pt x="673" y="584"/>
                  </a:lnTo>
                  <a:lnTo>
                    <a:pt x="674" y="555"/>
                  </a:lnTo>
                  <a:lnTo>
                    <a:pt x="682" y="526"/>
                  </a:lnTo>
                  <a:lnTo>
                    <a:pt x="0" y="48"/>
                  </a:lnTo>
                  <a:lnTo>
                    <a:pt x="32"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799">
                <a:solidFill>
                  <a:schemeClr val="bg1"/>
                </a:solidFill>
              </a:endParaRPr>
            </a:p>
          </p:txBody>
        </p:sp>
      </p:grpSp>
      <p:grpSp>
        <p:nvGrpSpPr>
          <p:cNvPr id="56" name="Group 37">
            <a:extLst>
              <a:ext uri="{FF2B5EF4-FFF2-40B4-BE49-F238E27FC236}">
                <a16:creationId xmlns:a16="http://schemas.microsoft.com/office/drawing/2014/main" id="{6C08A313-862F-4DEB-A023-A599173E9FA5}"/>
              </a:ext>
            </a:extLst>
          </p:cNvPr>
          <p:cNvGrpSpPr/>
          <p:nvPr/>
        </p:nvGrpSpPr>
        <p:grpSpPr>
          <a:xfrm>
            <a:off x="1181218" y="4675724"/>
            <a:ext cx="330716" cy="381000"/>
            <a:chOff x="5773738" y="5307013"/>
            <a:chExt cx="542925" cy="625475"/>
          </a:xfrm>
          <a:solidFill>
            <a:schemeClr val="bg1"/>
          </a:solidFill>
        </p:grpSpPr>
        <p:sp>
          <p:nvSpPr>
            <p:cNvPr id="57" name="Freeform 24">
              <a:extLst>
                <a:ext uri="{FF2B5EF4-FFF2-40B4-BE49-F238E27FC236}">
                  <a16:creationId xmlns:a16="http://schemas.microsoft.com/office/drawing/2014/main" id="{BCC5031F-2D82-4289-B5EF-15360EA0EBE8}"/>
                </a:ext>
              </a:extLst>
            </p:cNvPr>
            <p:cNvSpPr>
              <a:spLocks/>
            </p:cNvSpPr>
            <p:nvPr/>
          </p:nvSpPr>
          <p:spPr bwMode="auto">
            <a:xfrm>
              <a:off x="5773738" y="5307013"/>
              <a:ext cx="501650" cy="355600"/>
            </a:xfrm>
            <a:custGeom>
              <a:avLst/>
              <a:gdLst/>
              <a:ahLst/>
              <a:cxnLst>
                <a:cxn ang="0">
                  <a:pos x="188" y="0"/>
                </a:cxn>
                <a:cxn ang="0">
                  <a:pos x="288" y="0"/>
                </a:cxn>
                <a:cxn ang="0">
                  <a:pos x="316" y="26"/>
                </a:cxn>
                <a:cxn ang="0">
                  <a:pos x="316" y="57"/>
                </a:cxn>
                <a:cxn ang="0">
                  <a:pos x="207" y="57"/>
                </a:cxn>
                <a:cxn ang="0">
                  <a:pos x="200" y="62"/>
                </a:cxn>
                <a:cxn ang="0">
                  <a:pos x="37" y="224"/>
                </a:cxn>
                <a:cxn ang="0">
                  <a:pos x="0" y="188"/>
                </a:cxn>
                <a:cxn ang="0">
                  <a:pos x="188" y="0"/>
                </a:cxn>
              </a:cxnLst>
              <a:rect l="0" t="0" r="r" b="b"/>
              <a:pathLst>
                <a:path w="316" h="224">
                  <a:moveTo>
                    <a:pt x="188" y="0"/>
                  </a:moveTo>
                  <a:lnTo>
                    <a:pt x="288" y="0"/>
                  </a:lnTo>
                  <a:lnTo>
                    <a:pt x="316" y="26"/>
                  </a:lnTo>
                  <a:lnTo>
                    <a:pt x="316" y="57"/>
                  </a:lnTo>
                  <a:lnTo>
                    <a:pt x="207" y="57"/>
                  </a:lnTo>
                  <a:lnTo>
                    <a:pt x="200" y="62"/>
                  </a:lnTo>
                  <a:lnTo>
                    <a:pt x="37" y="224"/>
                  </a:lnTo>
                  <a:lnTo>
                    <a:pt x="0" y="188"/>
                  </a:lnTo>
                  <a:lnTo>
                    <a:pt x="1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sp>
          <p:nvSpPr>
            <p:cNvPr id="58" name="Freeform 25">
              <a:extLst>
                <a:ext uri="{FF2B5EF4-FFF2-40B4-BE49-F238E27FC236}">
                  <a16:creationId xmlns:a16="http://schemas.microsoft.com/office/drawing/2014/main" id="{F64C8E37-1C06-4BA0-A5B1-D23C0AEDD9A4}"/>
                </a:ext>
              </a:extLst>
            </p:cNvPr>
            <p:cNvSpPr>
              <a:spLocks noEditPoints="1"/>
            </p:cNvSpPr>
            <p:nvPr/>
          </p:nvSpPr>
          <p:spPr bwMode="auto">
            <a:xfrm>
              <a:off x="5815013" y="5430838"/>
              <a:ext cx="501650" cy="501650"/>
            </a:xfrm>
            <a:custGeom>
              <a:avLst/>
              <a:gdLst/>
              <a:ahLst/>
              <a:cxnLst>
                <a:cxn ang="0">
                  <a:pos x="264" y="26"/>
                </a:cxn>
                <a:cxn ang="0">
                  <a:pos x="253" y="28"/>
                </a:cxn>
                <a:cxn ang="0">
                  <a:pos x="244" y="34"/>
                </a:cxn>
                <a:cxn ang="0">
                  <a:pos x="239" y="43"/>
                </a:cxn>
                <a:cxn ang="0">
                  <a:pos x="236" y="53"/>
                </a:cxn>
                <a:cxn ang="0">
                  <a:pos x="239" y="62"/>
                </a:cxn>
                <a:cxn ang="0">
                  <a:pos x="244" y="72"/>
                </a:cxn>
                <a:cxn ang="0">
                  <a:pos x="253" y="78"/>
                </a:cxn>
                <a:cxn ang="0">
                  <a:pos x="264" y="79"/>
                </a:cxn>
                <a:cxn ang="0">
                  <a:pos x="273" y="78"/>
                </a:cxn>
                <a:cxn ang="0">
                  <a:pos x="282" y="72"/>
                </a:cxn>
                <a:cxn ang="0">
                  <a:pos x="289" y="62"/>
                </a:cxn>
                <a:cxn ang="0">
                  <a:pos x="290" y="53"/>
                </a:cxn>
                <a:cxn ang="0">
                  <a:pos x="289" y="43"/>
                </a:cxn>
                <a:cxn ang="0">
                  <a:pos x="282" y="34"/>
                </a:cxn>
                <a:cxn ang="0">
                  <a:pos x="273" y="28"/>
                </a:cxn>
                <a:cxn ang="0">
                  <a:pos x="264" y="26"/>
                </a:cxn>
                <a:cxn ang="0">
                  <a:pos x="189" y="0"/>
                </a:cxn>
                <a:cxn ang="0">
                  <a:pos x="290" y="0"/>
                </a:cxn>
                <a:cxn ang="0">
                  <a:pos x="316" y="26"/>
                </a:cxn>
                <a:cxn ang="0">
                  <a:pos x="316" y="132"/>
                </a:cxn>
                <a:cxn ang="0">
                  <a:pos x="131" y="316"/>
                </a:cxn>
                <a:cxn ang="0">
                  <a:pos x="0" y="187"/>
                </a:cxn>
                <a:cxn ang="0">
                  <a:pos x="189" y="0"/>
                </a:cxn>
              </a:cxnLst>
              <a:rect l="0" t="0" r="r" b="b"/>
              <a:pathLst>
                <a:path w="316" h="316">
                  <a:moveTo>
                    <a:pt x="264" y="26"/>
                  </a:moveTo>
                  <a:lnTo>
                    <a:pt x="253" y="28"/>
                  </a:lnTo>
                  <a:lnTo>
                    <a:pt x="244" y="34"/>
                  </a:lnTo>
                  <a:lnTo>
                    <a:pt x="239" y="43"/>
                  </a:lnTo>
                  <a:lnTo>
                    <a:pt x="236" y="53"/>
                  </a:lnTo>
                  <a:lnTo>
                    <a:pt x="239" y="62"/>
                  </a:lnTo>
                  <a:lnTo>
                    <a:pt x="244" y="72"/>
                  </a:lnTo>
                  <a:lnTo>
                    <a:pt x="253" y="78"/>
                  </a:lnTo>
                  <a:lnTo>
                    <a:pt x="264" y="79"/>
                  </a:lnTo>
                  <a:lnTo>
                    <a:pt x="273" y="78"/>
                  </a:lnTo>
                  <a:lnTo>
                    <a:pt x="282" y="72"/>
                  </a:lnTo>
                  <a:lnTo>
                    <a:pt x="289" y="62"/>
                  </a:lnTo>
                  <a:lnTo>
                    <a:pt x="290" y="53"/>
                  </a:lnTo>
                  <a:lnTo>
                    <a:pt x="289" y="43"/>
                  </a:lnTo>
                  <a:lnTo>
                    <a:pt x="282" y="34"/>
                  </a:lnTo>
                  <a:lnTo>
                    <a:pt x="273" y="28"/>
                  </a:lnTo>
                  <a:lnTo>
                    <a:pt x="264" y="26"/>
                  </a:lnTo>
                  <a:close/>
                  <a:moveTo>
                    <a:pt x="189" y="0"/>
                  </a:moveTo>
                  <a:lnTo>
                    <a:pt x="290" y="0"/>
                  </a:lnTo>
                  <a:lnTo>
                    <a:pt x="316" y="26"/>
                  </a:lnTo>
                  <a:lnTo>
                    <a:pt x="316" y="132"/>
                  </a:lnTo>
                  <a:lnTo>
                    <a:pt x="131" y="316"/>
                  </a:lnTo>
                  <a:lnTo>
                    <a:pt x="0" y="187"/>
                  </a:lnTo>
                  <a:lnTo>
                    <a:pt x="18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p>
          </p:txBody>
        </p:sp>
      </p:grpSp>
      <p:sp>
        <p:nvSpPr>
          <p:cNvPr id="2" name="Slide Number Placeholder 1">
            <a:extLst>
              <a:ext uri="{FF2B5EF4-FFF2-40B4-BE49-F238E27FC236}">
                <a16:creationId xmlns:a16="http://schemas.microsoft.com/office/drawing/2014/main" id="{B1CFB265-76EB-4C4C-A0BE-0E6FA174A053}"/>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34</a:t>
            </a:fld>
            <a:endParaRPr lang="en-US">
              <a:solidFill>
                <a:prstClr val="black">
                  <a:tint val="75000"/>
                </a:prstClr>
              </a:solidFill>
            </a:endParaRPr>
          </a:p>
        </p:txBody>
      </p:sp>
      <p:grpSp>
        <p:nvGrpSpPr>
          <p:cNvPr id="7" name="Group 6">
            <a:extLst>
              <a:ext uri="{FF2B5EF4-FFF2-40B4-BE49-F238E27FC236}">
                <a16:creationId xmlns:a16="http://schemas.microsoft.com/office/drawing/2014/main" id="{941E6E96-30B6-4946-ADE5-CA9447C1508A}"/>
              </a:ext>
            </a:extLst>
          </p:cNvPr>
          <p:cNvGrpSpPr/>
          <p:nvPr/>
        </p:nvGrpSpPr>
        <p:grpSpPr>
          <a:xfrm>
            <a:off x="3800475" y="3957005"/>
            <a:ext cx="6515100" cy="2721762"/>
            <a:chOff x="6331780" y="2642429"/>
            <a:chExt cx="5440057" cy="3554343"/>
          </a:xfrm>
        </p:grpSpPr>
        <p:pic>
          <p:nvPicPr>
            <p:cNvPr id="4" name="Picture 3">
              <a:extLst>
                <a:ext uri="{FF2B5EF4-FFF2-40B4-BE49-F238E27FC236}">
                  <a16:creationId xmlns:a16="http://schemas.microsoft.com/office/drawing/2014/main" id="{06AB8140-546D-496A-A8D5-9359AAE735C5}"/>
                </a:ext>
              </a:extLst>
            </p:cNvPr>
            <p:cNvPicPr>
              <a:picLocks noChangeAspect="1"/>
            </p:cNvPicPr>
            <p:nvPr/>
          </p:nvPicPr>
          <p:blipFill rotWithShape="1">
            <a:blip r:embed="rId3">
              <a:extLst>
                <a:ext uri="{28A0092B-C50C-407E-A947-70E740481C1C}">
                  <a14:useLocalDpi xmlns:a14="http://schemas.microsoft.com/office/drawing/2010/main" val="0"/>
                </a:ext>
              </a:extLst>
            </a:blip>
            <a:srcRect t="5438" r="54683" b="55854"/>
            <a:stretch/>
          </p:blipFill>
          <p:spPr>
            <a:xfrm>
              <a:off x="6331780" y="2642429"/>
              <a:ext cx="5440057" cy="3554343"/>
            </a:xfrm>
            <a:prstGeom prst="rect">
              <a:avLst/>
            </a:prstGeom>
          </p:spPr>
        </p:pic>
        <p:sp>
          <p:nvSpPr>
            <p:cNvPr id="37" name="Rectangle 36">
              <a:extLst>
                <a:ext uri="{FF2B5EF4-FFF2-40B4-BE49-F238E27FC236}">
                  <a16:creationId xmlns:a16="http://schemas.microsoft.com/office/drawing/2014/main" id="{74AF6003-FEB1-455D-91A1-EFACE8A8BC8D}"/>
                </a:ext>
              </a:extLst>
            </p:cNvPr>
            <p:cNvSpPr/>
            <p:nvPr/>
          </p:nvSpPr>
          <p:spPr>
            <a:xfrm>
              <a:off x="9051807" y="5105401"/>
              <a:ext cx="2193984" cy="400110"/>
            </a:xfrm>
            <a:prstGeom prst="rect">
              <a:avLst/>
            </a:prstGeom>
          </p:spPr>
          <p:txBody>
            <a:bodyPr wrap="square">
              <a:spAutoFit/>
            </a:bodyPr>
            <a:lstStyle/>
            <a:p>
              <a:pPr defTabSz="914126"/>
              <a:r>
                <a:rPr lang="en-US" sz="2000" dirty="0">
                  <a:solidFill>
                    <a:srgbClr val="7030A0"/>
                  </a:solidFill>
                  <a:latin typeface="Arial" panose="020B0604020202020204" pitchFamily="34" charset="0"/>
                  <a:cs typeface="Arial" panose="020B0604020202020204" pitchFamily="34" charset="0"/>
                </a:rPr>
                <a:t>Prime Minster</a:t>
              </a:r>
            </a:p>
          </p:txBody>
        </p:sp>
        <p:sp>
          <p:nvSpPr>
            <p:cNvPr id="42" name="Rectangle 41">
              <a:extLst>
                <a:ext uri="{FF2B5EF4-FFF2-40B4-BE49-F238E27FC236}">
                  <a16:creationId xmlns:a16="http://schemas.microsoft.com/office/drawing/2014/main" id="{B47DF2D5-36F2-4DB1-A0A1-1DB09D442A9D}"/>
                </a:ext>
              </a:extLst>
            </p:cNvPr>
            <p:cNvSpPr/>
            <p:nvPr/>
          </p:nvSpPr>
          <p:spPr>
            <a:xfrm>
              <a:off x="9243488" y="3124200"/>
              <a:ext cx="2475495" cy="416837"/>
            </a:xfrm>
            <a:prstGeom prst="rect">
              <a:avLst/>
            </a:prstGeom>
          </p:spPr>
          <p:txBody>
            <a:bodyPr wrap="square">
              <a:spAutoFit/>
            </a:bodyPr>
            <a:lstStyle/>
            <a:p>
              <a:pPr defTabSz="914126"/>
              <a:r>
                <a:rPr lang="en-US" sz="2000" dirty="0" err="1">
                  <a:solidFill>
                    <a:srgbClr val="7030A0"/>
                  </a:solidFill>
                  <a:latin typeface="Arial" panose="020B0604020202020204" pitchFamily="34" charset="0"/>
                  <a:cs typeface="Arial" panose="020B0604020202020204" pitchFamily="34" charset="0"/>
                </a:rPr>
                <a:t>Pokemon</a:t>
              </a:r>
              <a:r>
                <a:rPr lang="en-US" sz="2000" dirty="0">
                  <a:solidFill>
                    <a:srgbClr val="7030A0"/>
                  </a:solidFill>
                  <a:latin typeface="Arial" panose="020B0604020202020204" pitchFamily="34" charset="0"/>
                  <a:cs typeface="Arial" panose="020B0604020202020204" pitchFamily="34" charset="0"/>
                </a:rPr>
                <a:t> Master</a:t>
              </a:r>
            </a:p>
          </p:txBody>
        </p:sp>
        <p:pic>
          <p:nvPicPr>
            <p:cNvPr id="6" name="Picture 5">
              <a:extLst>
                <a:ext uri="{FF2B5EF4-FFF2-40B4-BE49-F238E27FC236}">
                  <a16:creationId xmlns:a16="http://schemas.microsoft.com/office/drawing/2014/main" id="{210CCAF7-6FDE-4C08-8861-D8B652CD9DBB}"/>
                </a:ext>
              </a:extLst>
            </p:cNvPr>
            <p:cNvPicPr>
              <a:picLocks noChangeAspect="1"/>
            </p:cNvPicPr>
            <p:nvPr/>
          </p:nvPicPr>
          <p:blipFill rotWithShape="1">
            <a:blip r:embed="rId4">
              <a:extLst>
                <a:ext uri="{28A0092B-C50C-407E-A947-70E740481C1C}">
                  <a14:useLocalDpi xmlns:a14="http://schemas.microsoft.com/office/drawing/2010/main" val="0"/>
                </a:ext>
              </a:extLst>
            </a:blip>
            <a:srcRect t="13204" r="18365" b="32515"/>
            <a:stretch/>
          </p:blipFill>
          <p:spPr>
            <a:xfrm>
              <a:off x="8204888" y="3620297"/>
              <a:ext cx="2265438" cy="1027190"/>
            </a:xfrm>
            <a:prstGeom prst="rect">
              <a:avLst/>
            </a:prstGeom>
          </p:spPr>
        </p:pic>
        <p:sp>
          <p:nvSpPr>
            <p:cNvPr id="36" name="Rectangle 35">
              <a:extLst>
                <a:ext uri="{FF2B5EF4-FFF2-40B4-BE49-F238E27FC236}">
                  <a16:creationId xmlns:a16="http://schemas.microsoft.com/office/drawing/2014/main" id="{00ED5AB9-6A3B-40A8-AB73-A834F937BCF4}"/>
                </a:ext>
              </a:extLst>
            </p:cNvPr>
            <p:cNvSpPr/>
            <p:nvPr/>
          </p:nvSpPr>
          <p:spPr>
            <a:xfrm>
              <a:off x="6875377" y="4214965"/>
              <a:ext cx="905811" cy="737480"/>
            </a:xfrm>
            <a:prstGeom prst="rect">
              <a:avLst/>
            </a:prstGeom>
          </p:spPr>
          <p:txBody>
            <a:bodyPr wrap="square">
              <a:spAutoFit/>
            </a:bodyPr>
            <a:lstStyle/>
            <a:p>
              <a:pPr defTabSz="914126"/>
              <a:r>
                <a:rPr lang="en-US" sz="2000" dirty="0">
                  <a:solidFill>
                    <a:srgbClr val="0070C0"/>
                  </a:solidFill>
                  <a:latin typeface="Arial" panose="020B0604020202020204" pitchFamily="34" charset="0"/>
                  <a:cs typeface="Arial" panose="020B0604020202020204" pitchFamily="34" charset="0"/>
                </a:rPr>
                <a:t>Lee Hsien </a:t>
              </a:r>
            </a:p>
            <a:p>
              <a:pPr defTabSz="914126"/>
              <a:r>
                <a:rPr lang="en-US" sz="2000" dirty="0">
                  <a:solidFill>
                    <a:srgbClr val="0070C0"/>
                  </a:solidFill>
                  <a:latin typeface="Arial" panose="020B0604020202020204" pitchFamily="34" charset="0"/>
                  <a:cs typeface="Arial" panose="020B0604020202020204" pitchFamily="34" charset="0"/>
                </a:rPr>
                <a:t>Loong</a:t>
              </a:r>
            </a:p>
          </p:txBody>
        </p:sp>
      </p:grpSp>
    </p:spTree>
    <p:extLst>
      <p:ext uri="{BB962C8B-B14F-4D97-AF65-F5344CB8AC3E}">
        <p14:creationId xmlns:p14="http://schemas.microsoft.com/office/powerpoint/2010/main" val="548674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53"/>
                                        </p:tgtEl>
                                        <p:attrNameLst>
                                          <p:attrName>style.visibility</p:attrName>
                                        </p:attrNameLst>
                                      </p:cBhvr>
                                      <p:to>
                                        <p:strVal val="visible"/>
                                      </p:to>
                                    </p:set>
                                    <p:animEffect transition="in" filter="fade">
                                      <p:cBhvr>
                                        <p:cTn id="10" dur="500"/>
                                        <p:tgtEl>
                                          <p:spTgt spid="5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nodeType="withEffect">
                                  <p:stCondLst>
                                    <p:cond delay="0"/>
                                  </p:stCondLst>
                                  <p:childTnLst>
                                    <p:set>
                                      <p:cBhvr>
                                        <p:cTn id="17" dur="1" fill="hold">
                                          <p:stCondLst>
                                            <p:cond delay="0"/>
                                          </p:stCondLst>
                                        </p:cTn>
                                        <p:tgtEl>
                                          <p:spTgt spid="38"/>
                                        </p:tgtEl>
                                        <p:attrNameLst>
                                          <p:attrName>style.visibility</p:attrName>
                                        </p:attrNameLst>
                                      </p:cBhvr>
                                      <p:to>
                                        <p:strVal val="visible"/>
                                      </p:to>
                                    </p:set>
                                    <p:animEffect transition="in" filter="fade">
                                      <p:cBhvr>
                                        <p:cTn id="18" dur="500"/>
                                        <p:tgtEl>
                                          <p:spTgt spid="38"/>
                                        </p:tgtEl>
                                      </p:cBhvr>
                                    </p:animEffect>
                                  </p:childTnLst>
                                </p:cTn>
                              </p:par>
                              <p:par>
                                <p:cTn id="19" presetID="10" presetClass="entr" presetSubtype="0" fill="hold" nodeType="withEffect">
                                  <p:stCondLst>
                                    <p:cond delay="0"/>
                                  </p:stCondLst>
                                  <p:childTnLst>
                                    <p:set>
                                      <p:cBhvr>
                                        <p:cTn id="20" dur="1" fill="hold">
                                          <p:stCondLst>
                                            <p:cond delay="0"/>
                                          </p:stCondLst>
                                        </p:cTn>
                                        <p:tgtEl>
                                          <p:spTgt spid="52"/>
                                        </p:tgtEl>
                                        <p:attrNameLst>
                                          <p:attrName>style.visibility</p:attrName>
                                        </p:attrNameLst>
                                      </p:cBhvr>
                                      <p:to>
                                        <p:strVal val="visible"/>
                                      </p:to>
                                    </p:set>
                                    <p:animEffect transition="in" filter="fade">
                                      <p:cBhvr>
                                        <p:cTn id="21" dur="500"/>
                                        <p:tgtEl>
                                          <p:spTgt spid="52"/>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nodeType="clickEffect">
                                  <p:stCondLst>
                                    <p:cond delay="0"/>
                                  </p:stCondLst>
                                  <p:childTnLst>
                                    <p:animEffect transition="out" filter="fade">
                                      <p:cBhvr>
                                        <p:cTn id="30" dur="500"/>
                                        <p:tgtEl>
                                          <p:spTgt spid="7"/>
                                        </p:tgtEl>
                                      </p:cBhvr>
                                    </p:animEffect>
                                    <p:set>
                                      <p:cBhvr>
                                        <p:cTn id="31" dur="1" fill="hold">
                                          <p:stCondLst>
                                            <p:cond delay="499"/>
                                          </p:stCondLst>
                                        </p:cTn>
                                        <p:tgtEl>
                                          <p:spTgt spid="7"/>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fade">
                                      <p:cBhvr>
                                        <p:cTn id="36" dur="500"/>
                                        <p:tgtEl>
                                          <p:spTgt spid="1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fade">
                                      <p:cBhvr>
                                        <p:cTn id="39" dur="500"/>
                                        <p:tgtEl>
                                          <p:spTgt spid="16"/>
                                        </p:tgtEl>
                                      </p:cBhvr>
                                    </p:animEffect>
                                  </p:childTnLst>
                                </p:cTn>
                              </p:par>
                              <p:par>
                                <p:cTn id="40" presetID="10" presetClass="entr" presetSubtype="0" fill="hold" nodeType="withEffect">
                                  <p:stCondLst>
                                    <p:cond delay="0"/>
                                  </p:stCondLst>
                                  <p:childTnLst>
                                    <p:set>
                                      <p:cBhvr>
                                        <p:cTn id="41" dur="1" fill="hold">
                                          <p:stCondLst>
                                            <p:cond delay="0"/>
                                          </p:stCondLst>
                                        </p:cTn>
                                        <p:tgtEl>
                                          <p:spTgt spid="56"/>
                                        </p:tgtEl>
                                        <p:attrNameLst>
                                          <p:attrName>style.visibility</p:attrName>
                                        </p:attrNameLst>
                                      </p:cBhvr>
                                      <p:to>
                                        <p:strVal val="visible"/>
                                      </p:to>
                                    </p:set>
                                    <p:animEffect transition="in" filter="fade">
                                      <p:cBhvr>
                                        <p:cTn id="4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16" grpId="0" animBg="1"/>
    </p:bld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Diamond 6"/>
          <p:cNvSpPr/>
          <p:nvPr/>
        </p:nvSpPr>
        <p:spPr>
          <a:xfrm>
            <a:off x="4710248" y="4648676"/>
            <a:ext cx="2771507" cy="1828324"/>
          </a:xfrm>
          <a:prstGeom prst="diamond">
            <a:avLst/>
          </a:prstGeom>
          <a:solidFill>
            <a:schemeClr val="accent3"/>
          </a:solidFill>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Layer 3</a:t>
            </a:r>
          </a:p>
        </p:txBody>
      </p:sp>
      <p:sp>
        <p:nvSpPr>
          <p:cNvPr id="5" name="Diamond 4"/>
          <p:cNvSpPr/>
          <p:nvPr/>
        </p:nvSpPr>
        <p:spPr>
          <a:xfrm>
            <a:off x="4738823" y="3353276"/>
            <a:ext cx="2771507" cy="1828324"/>
          </a:xfrm>
          <a:prstGeom prst="diamond">
            <a:avLst/>
          </a:prstGeom>
          <a:solidFill>
            <a:schemeClr val="accent2"/>
          </a:solidFill>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Layer 2</a:t>
            </a:r>
          </a:p>
        </p:txBody>
      </p:sp>
      <p:sp>
        <p:nvSpPr>
          <p:cNvPr id="4" name="Diamond 3"/>
          <p:cNvSpPr/>
          <p:nvPr/>
        </p:nvSpPr>
        <p:spPr>
          <a:xfrm>
            <a:off x="4724400" y="2029168"/>
            <a:ext cx="2771507" cy="1828324"/>
          </a:xfrm>
          <a:prstGeom prst="diamond">
            <a:avLst/>
          </a:prstGeom>
          <a:ln>
            <a:noFill/>
          </a:ln>
          <a:scene3d>
            <a:camera prst="perspectiveRelaxed">
              <a:rot lat="18873601" lon="0" rev="0"/>
            </a:camera>
            <a:lightRig rig="threePt" dir="t"/>
          </a:scene3d>
          <a:sp3d extrusionH="184150" prstMaterial="matte"/>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r>
              <a:rPr lang="en-US" sz="1999" b="1" dirty="0">
                <a:solidFill>
                  <a:prstClr val="white"/>
                </a:solidFill>
                <a:latin typeface="Arial" panose="020B0604020202020204" pitchFamily="34" charset="0"/>
                <a:cs typeface="Arial" panose="020B0604020202020204" pitchFamily="34" charset="0"/>
              </a:rPr>
              <a:t>Layer 1</a:t>
            </a:r>
          </a:p>
        </p:txBody>
      </p:sp>
      <p:sp>
        <p:nvSpPr>
          <p:cNvPr id="10" name="TextBox 9"/>
          <p:cNvSpPr txBox="1"/>
          <p:nvPr/>
        </p:nvSpPr>
        <p:spPr>
          <a:xfrm>
            <a:off x="523876" y="122257"/>
            <a:ext cx="11201400" cy="1554143"/>
          </a:xfrm>
          <a:prstGeom prst="rect">
            <a:avLst/>
          </a:prstGeom>
          <a:noFill/>
        </p:spPr>
        <p:txBody>
          <a:bodyPr wrap="square" rtlCol="0">
            <a:spAutoFit/>
          </a:bodyPr>
          <a:lstStyle/>
          <a:p>
            <a:pPr algn="ctr" defTabSz="914126">
              <a:spcAft>
                <a:spcPts val="1800"/>
              </a:spcAft>
            </a:pPr>
            <a:r>
              <a:rPr lang="en-US" sz="4399" dirty="0">
                <a:solidFill>
                  <a:schemeClr val="tx2"/>
                </a:solidFill>
                <a:latin typeface="Arial" panose="020B0604020202020204" pitchFamily="34" charset="0"/>
                <a:cs typeface="Arial" panose="020B0604020202020204" pitchFamily="34" charset="0"/>
              </a:rPr>
              <a:t>A “News” Approach</a:t>
            </a:r>
          </a:p>
          <a:p>
            <a:pPr algn="ctr" defTabSz="914126"/>
            <a:r>
              <a:rPr lang="en-US" sz="3600" dirty="0">
                <a:solidFill>
                  <a:schemeClr val="tx2"/>
                </a:solidFill>
                <a:latin typeface="Arial" panose="020B0604020202020204" pitchFamily="34" charset="0"/>
                <a:cs typeface="Arial" panose="020B0604020202020204" pitchFamily="34" charset="0"/>
              </a:rPr>
              <a:t>Word Embedding + LSTM Model (Neural Network)</a:t>
            </a:r>
            <a:endParaRPr lang="en-US" sz="4399" dirty="0">
              <a:solidFill>
                <a:schemeClr val="tx2"/>
              </a:solidFill>
              <a:latin typeface="Arial" panose="020B0604020202020204" pitchFamily="34" charset="0"/>
              <a:cs typeface="Arial" panose="020B0604020202020204" pitchFamily="34" charset="0"/>
            </a:endParaRPr>
          </a:p>
        </p:txBody>
      </p:sp>
      <p:sp>
        <p:nvSpPr>
          <p:cNvPr id="17" name="Rectangle 16"/>
          <p:cNvSpPr/>
          <p:nvPr/>
        </p:nvSpPr>
        <p:spPr>
          <a:xfrm>
            <a:off x="7691305" y="3505676"/>
            <a:ext cx="4500695" cy="1415772"/>
          </a:xfrm>
          <a:prstGeom prst="rect">
            <a:avLst/>
          </a:prstGeom>
        </p:spPr>
        <p:txBody>
          <a:bodyPr wrap="square">
            <a:spAutoFit/>
          </a:bodyPr>
          <a:lstStyle/>
          <a:p>
            <a:pPr defTabSz="914126">
              <a:spcAft>
                <a:spcPts val="1200"/>
              </a:spcAft>
            </a:pPr>
            <a:r>
              <a:rPr lang="en-US" sz="2200" dirty="0">
                <a:solidFill>
                  <a:prstClr val="black">
                    <a:lumMod val="75000"/>
                    <a:lumOff val="25000"/>
                  </a:prstClr>
                </a:solidFill>
                <a:latin typeface="Arial" panose="020B0604020202020204" pitchFamily="34" charset="0"/>
                <a:cs typeface="Arial" panose="020B0604020202020204" pitchFamily="34" charset="0"/>
              </a:rPr>
              <a:t>Long short-term memory (LSTM)</a:t>
            </a:r>
          </a:p>
          <a:p>
            <a:pPr marL="342900" indent="-342900" defTabSz="914126">
              <a:spcAft>
                <a:spcPts val="1200"/>
              </a:spcAft>
              <a:buFontTx/>
              <a:buChar char="-"/>
            </a:pPr>
            <a:r>
              <a:rPr lang="en-GB" sz="2200" dirty="0">
                <a:latin typeface="Arial" panose="020B0604020202020204" pitchFamily="34" charset="0"/>
                <a:cs typeface="Arial" panose="020B0604020202020204" pitchFamily="34" charset="0"/>
              </a:rPr>
              <a:t>predict next word</a:t>
            </a:r>
          </a:p>
          <a:p>
            <a:pPr marL="342900" indent="-342900" defTabSz="914126">
              <a:spcAft>
                <a:spcPts val="1200"/>
              </a:spcAft>
              <a:buFontTx/>
              <a:buChar char="-"/>
            </a:pPr>
            <a:r>
              <a:rPr lang="en-GB" sz="2200" dirty="0">
                <a:latin typeface="Arial" panose="020B0604020202020204" pitchFamily="34" charset="0"/>
                <a:cs typeface="Arial" panose="020B0604020202020204" pitchFamily="34" charset="0"/>
              </a:rPr>
              <a:t>based on previous few words</a:t>
            </a:r>
            <a:endParaRPr lang="en-US" sz="2200" dirty="0">
              <a:solidFill>
                <a:prstClr val="black">
                  <a:lumMod val="75000"/>
                  <a:lumOff val="25000"/>
                </a:prstClr>
              </a:solidFill>
              <a:latin typeface="Arial" panose="020B0604020202020204" pitchFamily="34" charset="0"/>
              <a:cs typeface="Arial" panose="020B0604020202020204" pitchFamily="34" charset="0"/>
            </a:endParaRPr>
          </a:p>
        </p:txBody>
      </p:sp>
      <p:sp>
        <p:nvSpPr>
          <p:cNvPr id="18" name="Rectangle 17"/>
          <p:cNvSpPr/>
          <p:nvPr/>
        </p:nvSpPr>
        <p:spPr>
          <a:xfrm>
            <a:off x="304800" y="2210276"/>
            <a:ext cx="4252777" cy="1692771"/>
          </a:xfrm>
          <a:prstGeom prst="rect">
            <a:avLst/>
          </a:prstGeom>
        </p:spPr>
        <p:txBody>
          <a:bodyPr wrap="square">
            <a:spAutoFit/>
          </a:bodyPr>
          <a:lstStyle/>
          <a:p>
            <a:pPr defTabSz="914126">
              <a:spcAft>
                <a:spcPts val="1200"/>
              </a:spcAft>
            </a:pPr>
            <a:r>
              <a:rPr lang="en-US" dirty="0">
                <a:solidFill>
                  <a:prstClr val="black">
                    <a:lumMod val="75000"/>
                    <a:lumOff val="25000"/>
                  </a:prstClr>
                </a:solidFill>
                <a:latin typeface="Arial" panose="020B0604020202020204" pitchFamily="34" charset="0"/>
                <a:cs typeface="Arial" panose="020B0604020202020204" pitchFamily="34" charset="0"/>
              </a:rPr>
              <a:t>Word </a:t>
            </a:r>
            <a:r>
              <a:rPr lang="en-US" dirty="0" err="1">
                <a:solidFill>
                  <a:prstClr val="black">
                    <a:lumMod val="75000"/>
                    <a:lumOff val="25000"/>
                  </a:prstClr>
                </a:solidFill>
                <a:latin typeface="Arial" panose="020B0604020202020204" pitchFamily="34" charset="0"/>
                <a:cs typeface="Arial" panose="020B0604020202020204" pitchFamily="34" charset="0"/>
              </a:rPr>
              <a:t>Vectorisation</a:t>
            </a:r>
            <a:endParaRPr lang="en-US" dirty="0">
              <a:solidFill>
                <a:prstClr val="black">
                  <a:lumMod val="75000"/>
                  <a:lumOff val="25000"/>
                </a:prstClr>
              </a:solidFill>
              <a:latin typeface="Arial" panose="020B0604020202020204" pitchFamily="34" charset="0"/>
              <a:cs typeface="Arial" panose="020B0604020202020204" pitchFamily="34" charset="0"/>
            </a:endParaRPr>
          </a:p>
          <a:p>
            <a:pPr marL="285750" indent="-285750" defTabSz="914126">
              <a:spcAft>
                <a:spcPts val="1200"/>
              </a:spcAft>
              <a:buFontTx/>
              <a:buChar char="-"/>
            </a:pPr>
            <a:r>
              <a:rPr lang="en-US" sz="2000" dirty="0">
                <a:solidFill>
                  <a:prstClr val="black">
                    <a:lumMod val="75000"/>
                    <a:lumOff val="25000"/>
                  </a:prstClr>
                </a:solidFill>
                <a:latin typeface="Arial" panose="020B0604020202020204" pitchFamily="34" charset="0"/>
                <a:cs typeface="Arial" panose="020B0604020202020204" pitchFamily="34" charset="0"/>
              </a:rPr>
              <a:t>Transfer Learning of Pre-trained vectors from </a:t>
            </a:r>
            <a:r>
              <a:rPr lang="en-US" sz="2000" dirty="0" err="1">
                <a:solidFill>
                  <a:prstClr val="black">
                    <a:lumMod val="75000"/>
                    <a:lumOff val="25000"/>
                  </a:prstClr>
                </a:solidFill>
                <a:latin typeface="Arial" panose="020B0604020202020204" pitchFamily="34" charset="0"/>
                <a:cs typeface="Arial" panose="020B0604020202020204" pitchFamily="34" charset="0"/>
              </a:rPr>
              <a:t>GloVe</a:t>
            </a:r>
            <a:endParaRPr lang="en-US" sz="2000" dirty="0">
              <a:solidFill>
                <a:prstClr val="black">
                  <a:lumMod val="75000"/>
                  <a:lumOff val="25000"/>
                </a:prstClr>
              </a:solidFill>
              <a:latin typeface="Arial" panose="020B0604020202020204" pitchFamily="34" charset="0"/>
              <a:cs typeface="Arial" panose="020B0604020202020204" pitchFamily="34" charset="0"/>
            </a:endParaRPr>
          </a:p>
          <a:p>
            <a:pPr marL="285750" indent="-285750" defTabSz="914126">
              <a:spcAft>
                <a:spcPts val="1200"/>
              </a:spcAft>
              <a:buFontTx/>
              <a:buChar char="-"/>
            </a:pPr>
            <a:r>
              <a:rPr lang="en-US" sz="2000" dirty="0">
                <a:solidFill>
                  <a:prstClr val="black">
                    <a:lumMod val="75000"/>
                    <a:lumOff val="25000"/>
                  </a:prstClr>
                </a:solidFill>
                <a:latin typeface="Arial" panose="020B0604020202020204" pitchFamily="34" charset="0"/>
                <a:cs typeface="Arial" panose="020B0604020202020204" pitchFamily="34" charset="0"/>
              </a:rPr>
              <a:t>To capture semantic associations</a:t>
            </a:r>
          </a:p>
        </p:txBody>
      </p:sp>
      <p:sp>
        <p:nvSpPr>
          <p:cNvPr id="2" name="Slide Number Placeholder 1">
            <a:extLst>
              <a:ext uri="{FF2B5EF4-FFF2-40B4-BE49-F238E27FC236}">
                <a16:creationId xmlns:a16="http://schemas.microsoft.com/office/drawing/2014/main" id="{B651F13B-9F98-432E-ACC5-04F9E0167CAD}"/>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35</a:t>
            </a:fld>
            <a:endParaRPr lang="en-US">
              <a:solidFill>
                <a:prstClr val="black">
                  <a:tint val="75000"/>
                </a:prstClr>
              </a:solidFill>
            </a:endParaRPr>
          </a:p>
        </p:txBody>
      </p:sp>
      <p:sp>
        <p:nvSpPr>
          <p:cNvPr id="9" name="Rectangle 8">
            <a:extLst>
              <a:ext uri="{FF2B5EF4-FFF2-40B4-BE49-F238E27FC236}">
                <a16:creationId xmlns:a16="http://schemas.microsoft.com/office/drawing/2014/main" id="{7B3387BF-58B1-43AC-ABE0-BB88881B0F38}"/>
              </a:ext>
            </a:extLst>
          </p:cNvPr>
          <p:cNvSpPr/>
          <p:nvPr/>
        </p:nvSpPr>
        <p:spPr>
          <a:xfrm>
            <a:off x="1219200" y="4947285"/>
            <a:ext cx="2748549" cy="1231106"/>
          </a:xfrm>
          <a:prstGeom prst="rect">
            <a:avLst/>
          </a:prstGeom>
        </p:spPr>
        <p:txBody>
          <a:bodyPr wrap="square">
            <a:spAutoFit/>
          </a:bodyPr>
          <a:lstStyle/>
          <a:p>
            <a:pPr defTabSz="914126">
              <a:spcAft>
                <a:spcPts val="600"/>
              </a:spcAft>
            </a:pPr>
            <a:r>
              <a:rPr lang="en-US" dirty="0">
                <a:solidFill>
                  <a:prstClr val="black">
                    <a:lumMod val="75000"/>
                    <a:lumOff val="25000"/>
                  </a:prstClr>
                </a:solidFill>
                <a:latin typeface="Arial" panose="020B0604020202020204" pitchFamily="34" charset="0"/>
                <a:cs typeface="Arial" panose="020B0604020202020204" pitchFamily="34" charset="0"/>
              </a:rPr>
              <a:t>Dense</a:t>
            </a:r>
          </a:p>
          <a:p>
            <a:pPr marL="342900" indent="-342900" defTabSz="914126">
              <a:spcAft>
                <a:spcPts val="600"/>
              </a:spcAft>
              <a:buFontTx/>
              <a:buChar char="-"/>
            </a:pPr>
            <a:r>
              <a:rPr lang="en-US" sz="2000" dirty="0">
                <a:solidFill>
                  <a:prstClr val="black">
                    <a:lumMod val="75000"/>
                    <a:lumOff val="25000"/>
                  </a:prstClr>
                </a:solidFill>
                <a:latin typeface="Arial" panose="020B0604020202020204" pitchFamily="34" charset="0"/>
                <a:cs typeface="Arial" panose="020B0604020202020204" pitchFamily="34" charset="0"/>
              </a:rPr>
              <a:t>sigmoid activation</a:t>
            </a:r>
          </a:p>
          <a:p>
            <a:pPr marL="342900" indent="-342900" defTabSz="914126">
              <a:spcAft>
                <a:spcPts val="600"/>
              </a:spcAft>
              <a:buFontTx/>
              <a:buChar char="-"/>
            </a:pPr>
            <a:r>
              <a:rPr lang="en-US" sz="2000" dirty="0">
                <a:solidFill>
                  <a:prstClr val="black">
                    <a:lumMod val="75000"/>
                    <a:lumOff val="25000"/>
                  </a:prstClr>
                </a:solidFill>
                <a:latin typeface="Arial" panose="020B0604020202020204" pitchFamily="34" charset="0"/>
                <a:cs typeface="Arial" panose="020B0604020202020204" pitchFamily="34" charset="0"/>
              </a:rPr>
              <a:t>to output 0, 1 </a:t>
            </a:r>
          </a:p>
        </p:txBody>
      </p:sp>
    </p:spTree>
    <p:extLst>
      <p:ext uri="{BB962C8B-B14F-4D97-AF65-F5344CB8AC3E}">
        <p14:creationId xmlns:p14="http://schemas.microsoft.com/office/powerpoint/2010/main" val="3949114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9" grpId="0"/>
    </p:bld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Box 9"/>
          <p:cNvSpPr txBox="1"/>
          <p:nvPr/>
        </p:nvSpPr>
        <p:spPr>
          <a:xfrm>
            <a:off x="1457322" y="152400"/>
            <a:ext cx="9277349" cy="707886"/>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Accuracy and Loss Across Each Epoch</a:t>
            </a:r>
          </a:p>
        </p:txBody>
      </p:sp>
      <p:pic>
        <p:nvPicPr>
          <p:cNvPr id="2" name="Picture 1">
            <a:extLst>
              <a:ext uri="{FF2B5EF4-FFF2-40B4-BE49-F238E27FC236}">
                <a16:creationId xmlns:a16="http://schemas.microsoft.com/office/drawing/2014/main" id="{75D8D0C7-FE14-4115-8B77-15DAA00AA804}"/>
              </a:ext>
            </a:extLst>
          </p:cNvPr>
          <p:cNvPicPr>
            <a:picLocks noChangeAspect="1"/>
          </p:cNvPicPr>
          <p:nvPr/>
        </p:nvPicPr>
        <p:blipFill rotWithShape="1">
          <a:blip r:embed="rId2"/>
          <a:srcRect l="52048"/>
          <a:stretch/>
        </p:blipFill>
        <p:spPr>
          <a:xfrm>
            <a:off x="7120684" y="1933545"/>
            <a:ext cx="4914153" cy="4639949"/>
          </a:xfrm>
          <a:prstGeom prst="rect">
            <a:avLst/>
          </a:prstGeom>
        </p:spPr>
      </p:pic>
      <p:sp>
        <p:nvSpPr>
          <p:cNvPr id="9" name="Rectangle 8">
            <a:extLst>
              <a:ext uri="{FF2B5EF4-FFF2-40B4-BE49-F238E27FC236}">
                <a16:creationId xmlns:a16="http://schemas.microsoft.com/office/drawing/2014/main" id="{D6A2DFE8-E002-40B0-9B38-477CD8C79BED}"/>
              </a:ext>
            </a:extLst>
          </p:cNvPr>
          <p:cNvSpPr/>
          <p:nvPr/>
        </p:nvSpPr>
        <p:spPr>
          <a:xfrm>
            <a:off x="67417" y="970999"/>
            <a:ext cx="6310317" cy="1200329"/>
          </a:xfrm>
          <a:prstGeom prst="rect">
            <a:avLst/>
          </a:prstGeom>
        </p:spPr>
        <p:txBody>
          <a:bodyPr wrap="square">
            <a:spAutoFit/>
          </a:bodyPr>
          <a:lstStyle/>
          <a:p>
            <a:pPr defTabSz="914126"/>
            <a:r>
              <a:rPr lang="en-US" sz="1800" dirty="0">
                <a:latin typeface="Arial" panose="020B0604020202020204" pitchFamily="34" charset="0"/>
                <a:cs typeface="Arial" panose="020B0604020202020204" pitchFamily="34" charset="0"/>
              </a:rPr>
              <a:t>Train set: 2/3 data</a:t>
            </a:r>
          </a:p>
          <a:p>
            <a:pPr defTabSz="914126"/>
            <a:r>
              <a:rPr lang="en-US" sz="1800" dirty="0">
                <a:latin typeface="Arial" panose="020B0604020202020204" pitchFamily="34" charset="0"/>
                <a:cs typeface="Arial" panose="020B0604020202020204" pitchFamily="34" charset="0"/>
              </a:rPr>
              <a:t>Validate/ Test set: 1/3 data</a:t>
            </a:r>
          </a:p>
          <a:p>
            <a:pPr defTabSz="914126"/>
            <a:r>
              <a:rPr lang="en-US" sz="1800" dirty="0">
                <a:latin typeface="Arial" panose="020B0604020202020204" pitchFamily="34" charset="0"/>
                <a:cs typeface="Arial" panose="020B0604020202020204" pitchFamily="34" charset="0"/>
              </a:rPr>
              <a:t>Batch Size: 128</a:t>
            </a:r>
          </a:p>
          <a:p>
            <a:pPr defTabSz="914126"/>
            <a:r>
              <a:rPr lang="en-US" sz="1800" dirty="0">
                <a:latin typeface="Arial" panose="020B0604020202020204" pitchFamily="34" charset="0"/>
                <a:cs typeface="Arial" panose="020B0604020202020204" pitchFamily="34" charset="0"/>
              </a:rPr>
              <a:t>Epochs: 15</a:t>
            </a:r>
          </a:p>
        </p:txBody>
      </p:sp>
      <p:sp>
        <p:nvSpPr>
          <p:cNvPr id="12" name="Rectangle 11">
            <a:extLst>
              <a:ext uri="{FF2B5EF4-FFF2-40B4-BE49-F238E27FC236}">
                <a16:creationId xmlns:a16="http://schemas.microsoft.com/office/drawing/2014/main" id="{8D1AFD2C-9925-4B1D-9539-BFA223A7DC0B}"/>
              </a:ext>
            </a:extLst>
          </p:cNvPr>
          <p:cNvSpPr/>
          <p:nvPr/>
        </p:nvSpPr>
        <p:spPr>
          <a:xfrm>
            <a:off x="7696200" y="6373439"/>
            <a:ext cx="3629025" cy="400110"/>
          </a:xfrm>
          <a:prstGeom prst="rect">
            <a:avLst/>
          </a:prstGeom>
        </p:spPr>
        <p:txBody>
          <a:bodyPr wrap="square">
            <a:spAutoFit/>
          </a:bodyPr>
          <a:lstStyle/>
          <a:p>
            <a:pPr algn="ctr" defTabSz="914126"/>
            <a:r>
              <a:rPr lang="en-US" sz="2000" dirty="0">
                <a:latin typeface="Arial" panose="020B0604020202020204" pitchFamily="34" charset="0"/>
                <a:cs typeface="Arial" panose="020B0604020202020204" pitchFamily="34" charset="0"/>
              </a:rPr>
              <a:t>Epoch</a:t>
            </a:r>
          </a:p>
        </p:txBody>
      </p:sp>
      <p:sp>
        <p:nvSpPr>
          <p:cNvPr id="13" name="Rectangle 12">
            <a:extLst>
              <a:ext uri="{FF2B5EF4-FFF2-40B4-BE49-F238E27FC236}">
                <a16:creationId xmlns:a16="http://schemas.microsoft.com/office/drawing/2014/main" id="{435FD3D2-4701-4D6B-ABC3-26D5C4C69601}"/>
              </a:ext>
            </a:extLst>
          </p:cNvPr>
          <p:cNvSpPr/>
          <p:nvPr/>
        </p:nvSpPr>
        <p:spPr>
          <a:xfrm>
            <a:off x="292007" y="3653168"/>
            <a:ext cx="1532778" cy="400110"/>
          </a:xfrm>
          <a:prstGeom prst="rect">
            <a:avLst/>
          </a:prstGeom>
        </p:spPr>
        <p:txBody>
          <a:bodyPr wrap="square">
            <a:spAutoFit/>
          </a:bodyPr>
          <a:lstStyle/>
          <a:p>
            <a:pPr algn="ctr" defTabSz="914126"/>
            <a:r>
              <a:rPr lang="en-US" sz="2000" dirty="0">
                <a:latin typeface="Arial" panose="020B0604020202020204" pitchFamily="34" charset="0"/>
                <a:cs typeface="Arial" panose="020B0604020202020204" pitchFamily="34" charset="0"/>
              </a:rPr>
              <a:t>Score</a:t>
            </a:r>
          </a:p>
        </p:txBody>
      </p:sp>
      <p:sp>
        <p:nvSpPr>
          <p:cNvPr id="14" name="Rectangle 13">
            <a:extLst>
              <a:ext uri="{FF2B5EF4-FFF2-40B4-BE49-F238E27FC236}">
                <a16:creationId xmlns:a16="http://schemas.microsoft.com/office/drawing/2014/main" id="{003B270C-CBE0-4E0B-B5B5-04590CC07751}"/>
              </a:ext>
            </a:extLst>
          </p:cNvPr>
          <p:cNvSpPr/>
          <p:nvPr/>
        </p:nvSpPr>
        <p:spPr>
          <a:xfrm>
            <a:off x="6163422" y="3658232"/>
            <a:ext cx="1532778" cy="400110"/>
          </a:xfrm>
          <a:prstGeom prst="rect">
            <a:avLst/>
          </a:prstGeom>
        </p:spPr>
        <p:txBody>
          <a:bodyPr wrap="square">
            <a:spAutoFit/>
          </a:bodyPr>
          <a:lstStyle/>
          <a:p>
            <a:pPr algn="ctr" defTabSz="914126"/>
            <a:r>
              <a:rPr lang="en-US" sz="2000" dirty="0">
                <a:latin typeface="Arial" panose="020B0604020202020204" pitchFamily="34" charset="0"/>
                <a:cs typeface="Arial" panose="020B0604020202020204" pitchFamily="34" charset="0"/>
              </a:rPr>
              <a:t>Loss</a:t>
            </a:r>
          </a:p>
        </p:txBody>
      </p:sp>
      <p:pic>
        <p:nvPicPr>
          <p:cNvPr id="15" name="Picture 14">
            <a:extLst>
              <a:ext uri="{FF2B5EF4-FFF2-40B4-BE49-F238E27FC236}">
                <a16:creationId xmlns:a16="http://schemas.microsoft.com/office/drawing/2014/main" id="{05F49E73-69B5-4660-AF10-EF9609287FAE}"/>
              </a:ext>
            </a:extLst>
          </p:cNvPr>
          <p:cNvPicPr>
            <a:picLocks noChangeAspect="1"/>
          </p:cNvPicPr>
          <p:nvPr/>
        </p:nvPicPr>
        <p:blipFill rotWithShape="1">
          <a:blip r:embed="rId2"/>
          <a:srcRect r="52413"/>
          <a:stretch/>
        </p:blipFill>
        <p:spPr>
          <a:xfrm>
            <a:off x="1457322" y="1938609"/>
            <a:ext cx="4876800" cy="4639949"/>
          </a:xfrm>
          <a:prstGeom prst="rect">
            <a:avLst/>
          </a:prstGeom>
        </p:spPr>
      </p:pic>
      <p:sp>
        <p:nvSpPr>
          <p:cNvPr id="11" name="Rectangle 10">
            <a:extLst>
              <a:ext uri="{FF2B5EF4-FFF2-40B4-BE49-F238E27FC236}">
                <a16:creationId xmlns:a16="http://schemas.microsoft.com/office/drawing/2014/main" id="{3CE44F57-DEF2-4CE8-8BDD-80A7F9E2A843}"/>
              </a:ext>
            </a:extLst>
          </p:cNvPr>
          <p:cNvSpPr/>
          <p:nvPr/>
        </p:nvSpPr>
        <p:spPr>
          <a:xfrm>
            <a:off x="2190747" y="6373439"/>
            <a:ext cx="3629025" cy="400110"/>
          </a:xfrm>
          <a:prstGeom prst="rect">
            <a:avLst/>
          </a:prstGeom>
        </p:spPr>
        <p:txBody>
          <a:bodyPr wrap="square">
            <a:spAutoFit/>
          </a:bodyPr>
          <a:lstStyle/>
          <a:p>
            <a:pPr algn="ctr" defTabSz="914126"/>
            <a:r>
              <a:rPr lang="en-US" sz="2000" dirty="0">
                <a:latin typeface="Arial" panose="020B0604020202020204" pitchFamily="34" charset="0"/>
                <a:cs typeface="Arial" panose="020B0604020202020204" pitchFamily="34" charset="0"/>
              </a:rPr>
              <a:t>Epoch</a:t>
            </a:r>
          </a:p>
        </p:txBody>
      </p:sp>
      <p:sp>
        <p:nvSpPr>
          <p:cNvPr id="3" name="Slide Number Placeholder 2">
            <a:extLst>
              <a:ext uri="{FF2B5EF4-FFF2-40B4-BE49-F238E27FC236}">
                <a16:creationId xmlns:a16="http://schemas.microsoft.com/office/drawing/2014/main" id="{A996F553-2717-4FE6-A449-60DC75CF898D}"/>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36</a:t>
            </a:fld>
            <a:endParaRPr lang="en-US">
              <a:solidFill>
                <a:prstClr val="black">
                  <a:tint val="75000"/>
                </a:prstClr>
              </a:solidFill>
            </a:endParaRPr>
          </a:p>
        </p:txBody>
      </p:sp>
    </p:spTree>
    <p:extLst>
      <p:ext uri="{BB962C8B-B14F-4D97-AF65-F5344CB8AC3E}">
        <p14:creationId xmlns:p14="http://schemas.microsoft.com/office/powerpoint/2010/main" val="27516811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Box 9"/>
          <p:cNvSpPr txBox="1"/>
          <p:nvPr/>
        </p:nvSpPr>
        <p:spPr>
          <a:xfrm>
            <a:off x="-95250" y="94545"/>
            <a:ext cx="12382499" cy="1323439"/>
          </a:xfrm>
          <a:prstGeom prst="rect">
            <a:avLst/>
          </a:prstGeom>
          <a:noFill/>
        </p:spPr>
        <p:txBody>
          <a:bodyPr wrap="square" rtlCol="0">
            <a:spAutoFit/>
          </a:bodyPr>
          <a:lstStyle/>
          <a:p>
            <a:pPr algn="ctr" defTabSz="914126"/>
            <a:r>
              <a:rPr lang="en-US" sz="4000" dirty="0">
                <a:solidFill>
                  <a:srgbClr val="FF0000"/>
                </a:solidFill>
                <a:latin typeface="Arial" panose="020B0604020202020204" pitchFamily="34" charset="0"/>
                <a:cs typeface="Arial" panose="020B0604020202020204" pitchFamily="34" charset="0"/>
              </a:rPr>
              <a:t>Linear SVM (Machine Learning)</a:t>
            </a:r>
            <a:r>
              <a:rPr lang="en-US" sz="4000" dirty="0">
                <a:solidFill>
                  <a:schemeClr val="tx2"/>
                </a:solidFill>
                <a:latin typeface="Arial" panose="020B0604020202020204" pitchFamily="34" charset="0"/>
                <a:cs typeface="Arial" panose="020B0604020202020204" pitchFamily="34" charset="0"/>
              </a:rPr>
              <a:t> vs </a:t>
            </a:r>
          </a:p>
          <a:p>
            <a:pPr algn="ctr" defTabSz="914126"/>
            <a:r>
              <a:rPr lang="en-US" sz="4000" dirty="0">
                <a:solidFill>
                  <a:schemeClr val="tx2"/>
                </a:solidFill>
                <a:latin typeface="Arial" panose="020B0604020202020204" pitchFamily="34" charset="0"/>
                <a:cs typeface="Arial" panose="020B0604020202020204" pitchFamily="34" charset="0"/>
              </a:rPr>
              <a:t>LSTM (Neural Network)</a:t>
            </a:r>
          </a:p>
        </p:txBody>
      </p:sp>
      <p:sp>
        <p:nvSpPr>
          <p:cNvPr id="2" name="Slide Number Placeholder 1">
            <a:extLst>
              <a:ext uri="{FF2B5EF4-FFF2-40B4-BE49-F238E27FC236}">
                <a16:creationId xmlns:a16="http://schemas.microsoft.com/office/drawing/2014/main" id="{97738D3D-091B-4A5E-8D10-447C8A6C4E17}"/>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37</a:t>
            </a:fld>
            <a:endParaRPr lang="en-US">
              <a:solidFill>
                <a:prstClr val="black">
                  <a:tint val="75000"/>
                </a:prstClr>
              </a:solidFill>
            </a:endParaRPr>
          </a:p>
        </p:txBody>
      </p:sp>
      <p:grpSp>
        <p:nvGrpSpPr>
          <p:cNvPr id="4" name="Group 3">
            <a:extLst>
              <a:ext uri="{FF2B5EF4-FFF2-40B4-BE49-F238E27FC236}">
                <a16:creationId xmlns:a16="http://schemas.microsoft.com/office/drawing/2014/main" id="{46320406-5C79-49D6-92B2-FDD9172E7402}"/>
              </a:ext>
            </a:extLst>
          </p:cNvPr>
          <p:cNvGrpSpPr/>
          <p:nvPr/>
        </p:nvGrpSpPr>
        <p:grpSpPr>
          <a:xfrm>
            <a:off x="762000" y="1596728"/>
            <a:ext cx="10077450" cy="4942187"/>
            <a:chOff x="1504950" y="1325145"/>
            <a:chExt cx="9467850" cy="4851702"/>
          </a:xfrm>
        </p:grpSpPr>
        <p:pic>
          <p:nvPicPr>
            <p:cNvPr id="3" name="Picture 2">
              <a:extLst>
                <a:ext uri="{FF2B5EF4-FFF2-40B4-BE49-F238E27FC236}">
                  <a16:creationId xmlns:a16="http://schemas.microsoft.com/office/drawing/2014/main" id="{4C6E6D6A-39FF-4BA9-9E6C-28695E9E4C90}"/>
                </a:ext>
              </a:extLst>
            </p:cNvPr>
            <p:cNvPicPr>
              <a:picLocks noChangeAspect="1"/>
            </p:cNvPicPr>
            <p:nvPr/>
          </p:nvPicPr>
          <p:blipFill>
            <a:blip r:embed="rId3"/>
            <a:stretch>
              <a:fillRect/>
            </a:stretch>
          </p:blipFill>
          <p:spPr>
            <a:xfrm>
              <a:off x="1504950" y="1528647"/>
              <a:ext cx="9467850" cy="4648200"/>
            </a:xfrm>
            <a:prstGeom prst="rect">
              <a:avLst/>
            </a:prstGeom>
          </p:spPr>
        </p:pic>
        <p:sp>
          <p:nvSpPr>
            <p:cNvPr id="32" name="Rectangle 31">
              <a:extLst>
                <a:ext uri="{FF2B5EF4-FFF2-40B4-BE49-F238E27FC236}">
                  <a16:creationId xmlns:a16="http://schemas.microsoft.com/office/drawing/2014/main" id="{5EDDB703-3E89-4A3C-8D7E-73DFFFEBD0BF}"/>
                </a:ext>
              </a:extLst>
            </p:cNvPr>
            <p:cNvSpPr/>
            <p:nvPr/>
          </p:nvSpPr>
          <p:spPr>
            <a:xfrm>
              <a:off x="2438400" y="1600200"/>
              <a:ext cx="723900" cy="400110"/>
            </a:xfrm>
            <a:prstGeom prst="rect">
              <a:avLst/>
            </a:prstGeom>
            <a:solidFill>
              <a:schemeClr val="bg1"/>
            </a:solidFill>
          </p:spPr>
          <p:txBody>
            <a:bodyPr wrap="square">
              <a:spAutoFit/>
            </a:bodyPr>
            <a:lstStyle/>
            <a:p>
              <a:pPr algn="ctr" defTabSz="914126"/>
              <a:r>
                <a:rPr lang="en-US" sz="2000" dirty="0">
                  <a:solidFill>
                    <a:srgbClr val="FF0000"/>
                  </a:solidFill>
                  <a:latin typeface="Arial" panose="020B0604020202020204" pitchFamily="34" charset="0"/>
                  <a:cs typeface="Arial" panose="020B0604020202020204" pitchFamily="34" charset="0"/>
                </a:rPr>
                <a:t>0.92</a:t>
              </a:r>
            </a:p>
          </p:txBody>
        </p:sp>
        <p:sp>
          <p:nvSpPr>
            <p:cNvPr id="11" name="Rectangle 10">
              <a:extLst>
                <a:ext uri="{FF2B5EF4-FFF2-40B4-BE49-F238E27FC236}">
                  <a16:creationId xmlns:a16="http://schemas.microsoft.com/office/drawing/2014/main" id="{7DFFFB79-D41B-458A-BEB1-809CA69BA1BE}"/>
                </a:ext>
              </a:extLst>
            </p:cNvPr>
            <p:cNvSpPr/>
            <p:nvPr/>
          </p:nvSpPr>
          <p:spPr>
            <a:xfrm>
              <a:off x="4610100" y="1515675"/>
              <a:ext cx="723900" cy="400110"/>
            </a:xfrm>
            <a:prstGeom prst="rect">
              <a:avLst/>
            </a:prstGeom>
            <a:solidFill>
              <a:schemeClr val="bg1"/>
            </a:solidFill>
          </p:spPr>
          <p:txBody>
            <a:bodyPr wrap="square">
              <a:spAutoFit/>
            </a:bodyPr>
            <a:lstStyle/>
            <a:p>
              <a:pPr algn="ctr" defTabSz="914126"/>
              <a:r>
                <a:rPr lang="en-US" sz="2000" dirty="0">
                  <a:solidFill>
                    <a:srgbClr val="FF0000"/>
                  </a:solidFill>
                  <a:latin typeface="Arial" panose="020B0604020202020204" pitchFamily="34" charset="0"/>
                  <a:cs typeface="Arial" panose="020B0604020202020204" pitchFamily="34" charset="0"/>
                </a:rPr>
                <a:t>0.94</a:t>
              </a:r>
            </a:p>
          </p:txBody>
        </p:sp>
        <p:sp>
          <p:nvSpPr>
            <p:cNvPr id="13" name="Rectangle 12">
              <a:extLst>
                <a:ext uri="{FF2B5EF4-FFF2-40B4-BE49-F238E27FC236}">
                  <a16:creationId xmlns:a16="http://schemas.microsoft.com/office/drawing/2014/main" id="{454555E5-C4AB-452A-AEF2-19A03A8D1E10}"/>
                </a:ext>
              </a:extLst>
            </p:cNvPr>
            <p:cNvSpPr/>
            <p:nvPr/>
          </p:nvSpPr>
          <p:spPr>
            <a:xfrm>
              <a:off x="6705600" y="1325145"/>
              <a:ext cx="723900" cy="400110"/>
            </a:xfrm>
            <a:prstGeom prst="rect">
              <a:avLst/>
            </a:prstGeom>
            <a:solidFill>
              <a:schemeClr val="bg1"/>
            </a:solidFill>
          </p:spPr>
          <p:txBody>
            <a:bodyPr wrap="square">
              <a:spAutoFit/>
            </a:bodyPr>
            <a:lstStyle/>
            <a:p>
              <a:pPr algn="ctr" defTabSz="914126"/>
              <a:r>
                <a:rPr lang="en-US" sz="2000" dirty="0">
                  <a:solidFill>
                    <a:srgbClr val="FF0000"/>
                  </a:solidFill>
                  <a:latin typeface="Arial" panose="020B0604020202020204" pitchFamily="34" charset="0"/>
                  <a:cs typeface="Arial" panose="020B0604020202020204" pitchFamily="34" charset="0"/>
                </a:rPr>
                <a:t>0.99</a:t>
              </a:r>
            </a:p>
          </p:txBody>
        </p:sp>
      </p:grpSp>
      <p:sp>
        <p:nvSpPr>
          <p:cNvPr id="15" name="Rectangle 14">
            <a:extLst>
              <a:ext uri="{FF2B5EF4-FFF2-40B4-BE49-F238E27FC236}">
                <a16:creationId xmlns:a16="http://schemas.microsoft.com/office/drawing/2014/main" id="{B3DB31E1-F151-456C-ACDA-22B5E9380424}"/>
              </a:ext>
            </a:extLst>
          </p:cNvPr>
          <p:cNvSpPr/>
          <p:nvPr/>
        </p:nvSpPr>
        <p:spPr>
          <a:xfrm>
            <a:off x="2607166" y="1880785"/>
            <a:ext cx="770509" cy="407572"/>
          </a:xfrm>
          <a:prstGeom prst="rect">
            <a:avLst/>
          </a:prstGeom>
          <a:solidFill>
            <a:schemeClr val="bg1"/>
          </a:solidFill>
        </p:spPr>
        <p:txBody>
          <a:bodyPr wrap="square">
            <a:spAutoFit/>
          </a:bodyPr>
          <a:lstStyle/>
          <a:p>
            <a:pPr algn="ctr" defTabSz="914126"/>
            <a:r>
              <a:rPr lang="en-US" sz="2000" dirty="0">
                <a:solidFill>
                  <a:schemeClr val="accent1"/>
                </a:solidFill>
                <a:latin typeface="Arial" panose="020B0604020202020204" pitchFamily="34" charset="0"/>
                <a:cs typeface="Arial" panose="020B0604020202020204" pitchFamily="34" charset="0"/>
              </a:rPr>
              <a:t>0.92</a:t>
            </a:r>
          </a:p>
        </p:txBody>
      </p:sp>
      <p:sp>
        <p:nvSpPr>
          <p:cNvPr id="16" name="Rectangle 15">
            <a:extLst>
              <a:ext uri="{FF2B5EF4-FFF2-40B4-BE49-F238E27FC236}">
                <a16:creationId xmlns:a16="http://schemas.microsoft.com/office/drawing/2014/main" id="{EE9EC149-2CEB-42F8-90BF-BFEE51F3E71B}"/>
              </a:ext>
            </a:extLst>
          </p:cNvPr>
          <p:cNvSpPr/>
          <p:nvPr/>
        </p:nvSpPr>
        <p:spPr>
          <a:xfrm>
            <a:off x="4878140" y="1994597"/>
            <a:ext cx="770509" cy="407572"/>
          </a:xfrm>
          <a:prstGeom prst="rect">
            <a:avLst/>
          </a:prstGeom>
          <a:solidFill>
            <a:schemeClr val="bg1"/>
          </a:solidFill>
        </p:spPr>
        <p:txBody>
          <a:bodyPr wrap="square">
            <a:spAutoFit/>
          </a:bodyPr>
          <a:lstStyle/>
          <a:p>
            <a:pPr algn="ctr" defTabSz="914126"/>
            <a:r>
              <a:rPr lang="en-US" sz="2000" dirty="0">
                <a:solidFill>
                  <a:schemeClr val="accent1"/>
                </a:solidFill>
                <a:latin typeface="Arial" panose="020B0604020202020204" pitchFamily="34" charset="0"/>
                <a:cs typeface="Arial" panose="020B0604020202020204" pitchFamily="34" charset="0"/>
              </a:rPr>
              <a:t>0.89</a:t>
            </a:r>
          </a:p>
        </p:txBody>
      </p:sp>
      <p:sp>
        <p:nvSpPr>
          <p:cNvPr id="17" name="Rectangle 16">
            <a:extLst>
              <a:ext uri="{FF2B5EF4-FFF2-40B4-BE49-F238E27FC236}">
                <a16:creationId xmlns:a16="http://schemas.microsoft.com/office/drawing/2014/main" id="{F75F9394-182C-483E-8C32-492A7C21912F}"/>
              </a:ext>
            </a:extLst>
          </p:cNvPr>
          <p:cNvSpPr/>
          <p:nvPr/>
        </p:nvSpPr>
        <p:spPr>
          <a:xfrm>
            <a:off x="7154291" y="1649828"/>
            <a:ext cx="770509" cy="407572"/>
          </a:xfrm>
          <a:prstGeom prst="rect">
            <a:avLst/>
          </a:prstGeom>
          <a:solidFill>
            <a:schemeClr val="bg1"/>
          </a:solidFill>
        </p:spPr>
        <p:txBody>
          <a:bodyPr wrap="square">
            <a:spAutoFit/>
          </a:bodyPr>
          <a:lstStyle/>
          <a:p>
            <a:pPr algn="ctr" defTabSz="914126"/>
            <a:r>
              <a:rPr lang="en-US" sz="2000" dirty="0">
                <a:solidFill>
                  <a:schemeClr val="accent1"/>
                </a:solidFill>
                <a:latin typeface="Arial" panose="020B0604020202020204" pitchFamily="34" charset="0"/>
                <a:cs typeface="Arial" panose="020B0604020202020204" pitchFamily="34" charset="0"/>
              </a:rPr>
              <a:t>0.97</a:t>
            </a:r>
          </a:p>
        </p:txBody>
      </p:sp>
      <p:sp>
        <p:nvSpPr>
          <p:cNvPr id="8" name="Rectangle 7">
            <a:extLst>
              <a:ext uri="{FF2B5EF4-FFF2-40B4-BE49-F238E27FC236}">
                <a16:creationId xmlns:a16="http://schemas.microsoft.com/office/drawing/2014/main" id="{F765896B-DF74-498E-8950-9E0CB7E1A59E}"/>
              </a:ext>
            </a:extLst>
          </p:cNvPr>
          <p:cNvSpPr/>
          <p:nvPr/>
        </p:nvSpPr>
        <p:spPr>
          <a:xfrm>
            <a:off x="8153400" y="5568368"/>
            <a:ext cx="2590800" cy="707886"/>
          </a:xfrm>
          <a:prstGeom prst="rect">
            <a:avLst/>
          </a:prstGeom>
        </p:spPr>
        <p:txBody>
          <a:bodyPr wrap="square">
            <a:spAutoFit/>
          </a:bodyPr>
          <a:lstStyle/>
          <a:p>
            <a:pPr algn="ctr" defTabSz="914126"/>
            <a:r>
              <a:rPr lang="en-US" sz="2000" dirty="0">
                <a:latin typeface="Arial" panose="020B0604020202020204" pitchFamily="34" charset="0"/>
                <a:cs typeface="Arial" panose="020B0604020202020204" pitchFamily="34" charset="0"/>
              </a:rPr>
              <a:t>Train: 2/3 data</a:t>
            </a:r>
          </a:p>
          <a:p>
            <a:pPr algn="ctr" defTabSz="914126"/>
            <a:r>
              <a:rPr lang="en-US" sz="2000" dirty="0">
                <a:latin typeface="Arial" panose="020B0604020202020204" pitchFamily="34" charset="0"/>
                <a:cs typeface="Arial" panose="020B0604020202020204" pitchFamily="34" charset="0"/>
              </a:rPr>
              <a:t>Test: 1/3 data</a:t>
            </a:r>
          </a:p>
        </p:txBody>
      </p:sp>
    </p:spTree>
    <p:extLst>
      <p:ext uri="{BB962C8B-B14F-4D97-AF65-F5344CB8AC3E}">
        <p14:creationId xmlns:p14="http://schemas.microsoft.com/office/powerpoint/2010/main" val="17209567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07" name="Group 106"/>
          <p:cNvGrpSpPr/>
          <p:nvPr/>
        </p:nvGrpSpPr>
        <p:grpSpPr>
          <a:xfrm>
            <a:off x="381000" y="1366961"/>
            <a:ext cx="10172346" cy="1121796"/>
            <a:chOff x="4113734" y="1462930"/>
            <a:chExt cx="10174995" cy="1122088"/>
          </a:xfrm>
        </p:grpSpPr>
        <p:sp>
          <p:nvSpPr>
            <p:cNvPr id="4" name="Rectangle 3"/>
            <p:cNvSpPr/>
            <p:nvPr/>
          </p:nvSpPr>
          <p:spPr>
            <a:xfrm>
              <a:off x="4690885" y="1471730"/>
              <a:ext cx="6465957" cy="110448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13" name="TextBox 12"/>
            <p:cNvSpPr txBox="1"/>
            <p:nvPr/>
          </p:nvSpPr>
          <p:spPr>
            <a:xfrm>
              <a:off x="5371716" y="1599440"/>
              <a:ext cx="8917013" cy="830956"/>
            </a:xfrm>
            <a:prstGeom prst="rect">
              <a:avLst/>
            </a:prstGeom>
            <a:noFill/>
          </p:spPr>
          <p:txBody>
            <a:bodyPr wrap="square" rtlCol="0" anchor="ctr">
              <a:spAutoFit/>
            </a:bodyPr>
            <a:lstStyle/>
            <a:p>
              <a:r>
                <a:rPr lang="en-SG" sz="2399" dirty="0"/>
                <a:t>"North </a:t>
              </a:r>
              <a:r>
                <a:rPr lang="en-SG" sz="2399" dirty="0" err="1"/>
                <a:t>korea</a:t>
              </a:r>
              <a:r>
                <a:rPr lang="en-SG" sz="2399" dirty="0"/>
                <a:t> is testing out missiles on </a:t>
              </a:r>
              <a:r>
                <a:rPr lang="en-SG" sz="2399" dirty="0" err="1"/>
                <a:t>americans</a:t>
              </a:r>
              <a:r>
                <a:rPr lang="en-SG" sz="2399" dirty="0"/>
                <a:t> living overseas.“</a:t>
              </a:r>
            </a:p>
            <a:p>
              <a:r>
                <a:rPr lang="en-SG" sz="2399" b="1" dirty="0">
                  <a:solidFill>
                    <a:schemeClr val="tx2"/>
                  </a:solidFill>
                </a:rPr>
                <a:t>Probability that is FAKE: 0.44</a:t>
              </a:r>
              <a:endParaRPr lang="en-US" sz="2399" b="1" dirty="0">
                <a:solidFill>
                  <a:schemeClr val="tx2"/>
                </a:solidFill>
              </a:endParaRPr>
            </a:p>
          </p:txBody>
        </p:sp>
        <p:sp>
          <p:nvSpPr>
            <p:cNvPr id="103" name="Oval 102"/>
            <p:cNvSpPr>
              <a:spLocks noChangeAspect="1"/>
            </p:cNvSpPr>
            <p:nvPr/>
          </p:nvSpPr>
          <p:spPr>
            <a:xfrm>
              <a:off x="4113734" y="1462930"/>
              <a:ext cx="1122088" cy="1122088"/>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dirty="0">
                  <a:solidFill>
                    <a:schemeClr val="bg1"/>
                  </a:solidFill>
                  <a:latin typeface="Arial" pitchFamily="34" charset="0"/>
                  <a:cs typeface="Arial" pitchFamily="34" charset="0"/>
                </a:rPr>
                <a:t>1</a:t>
              </a:r>
            </a:p>
          </p:txBody>
        </p:sp>
      </p:grpSp>
      <p:grpSp>
        <p:nvGrpSpPr>
          <p:cNvPr id="6" name="Group 5"/>
          <p:cNvGrpSpPr/>
          <p:nvPr/>
        </p:nvGrpSpPr>
        <p:grpSpPr>
          <a:xfrm>
            <a:off x="363354" y="3162997"/>
            <a:ext cx="9542646" cy="1129014"/>
            <a:chOff x="4878898" y="3243971"/>
            <a:chExt cx="9542646" cy="1129014"/>
          </a:xfrm>
        </p:grpSpPr>
        <p:sp>
          <p:nvSpPr>
            <p:cNvPr id="19" name="Rectangle 18"/>
            <p:cNvSpPr/>
            <p:nvPr/>
          </p:nvSpPr>
          <p:spPr>
            <a:xfrm>
              <a:off x="5447627" y="3268786"/>
              <a:ext cx="6464271" cy="1104199"/>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21" name="TextBox 20"/>
            <p:cNvSpPr txBox="1"/>
            <p:nvPr/>
          </p:nvSpPr>
          <p:spPr>
            <a:xfrm>
              <a:off x="6374398" y="3422368"/>
              <a:ext cx="8047146" cy="830740"/>
            </a:xfrm>
            <a:prstGeom prst="rect">
              <a:avLst/>
            </a:prstGeom>
            <a:noFill/>
          </p:spPr>
          <p:txBody>
            <a:bodyPr wrap="square" rtlCol="0" anchor="ctr">
              <a:spAutoFit/>
            </a:bodyPr>
            <a:lstStyle/>
            <a:p>
              <a:r>
                <a:rPr lang="en-SG" sz="2399" dirty="0"/>
                <a:t>"The chemicals in the water is turning the freaking frogs gay.“</a:t>
              </a:r>
            </a:p>
            <a:p>
              <a:r>
                <a:rPr lang="en-SG" sz="2399" b="1" dirty="0">
                  <a:solidFill>
                    <a:schemeClr val="tx2"/>
                  </a:solidFill>
                </a:rPr>
                <a:t>Probability that is FAKE: 0.80</a:t>
              </a:r>
              <a:endParaRPr lang="en-US" sz="2399" b="1" dirty="0">
                <a:solidFill>
                  <a:schemeClr val="tx2"/>
                </a:solidFill>
              </a:endParaRPr>
            </a:p>
          </p:txBody>
        </p:sp>
        <p:sp>
          <p:nvSpPr>
            <p:cNvPr id="105" name="Oval 104"/>
            <p:cNvSpPr>
              <a:spLocks noChangeAspect="1"/>
            </p:cNvSpPr>
            <p:nvPr/>
          </p:nvSpPr>
          <p:spPr>
            <a:xfrm>
              <a:off x="4878898" y="3243971"/>
              <a:ext cx="1121795" cy="1121795"/>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a:solidFill>
                    <a:schemeClr val="bg1"/>
                  </a:solidFill>
                  <a:latin typeface="Arial" pitchFamily="34" charset="0"/>
                  <a:cs typeface="Arial" pitchFamily="34" charset="0"/>
                </a:rPr>
                <a:t>2</a:t>
              </a:r>
            </a:p>
          </p:txBody>
        </p:sp>
      </p:grpSp>
      <p:grpSp>
        <p:nvGrpSpPr>
          <p:cNvPr id="7" name="Group 6"/>
          <p:cNvGrpSpPr/>
          <p:nvPr/>
        </p:nvGrpSpPr>
        <p:grpSpPr>
          <a:xfrm>
            <a:off x="439558" y="5067997"/>
            <a:ext cx="10113788" cy="1125634"/>
            <a:chOff x="4097345" y="5014193"/>
            <a:chExt cx="10113788" cy="1125634"/>
          </a:xfrm>
        </p:grpSpPr>
        <p:sp>
          <p:nvSpPr>
            <p:cNvPr id="112" name="Rectangle 111"/>
            <p:cNvSpPr/>
            <p:nvPr/>
          </p:nvSpPr>
          <p:spPr>
            <a:xfrm>
              <a:off x="4666071" y="5035626"/>
              <a:ext cx="6464272" cy="1104201"/>
            </a:xfrm>
            <a:prstGeom prst="rect">
              <a:avLst/>
            </a:prstGeom>
            <a:gradFill>
              <a:gsLst>
                <a:gs pos="37000">
                  <a:schemeClr val="bg1">
                    <a:lumMod val="75000"/>
                    <a:alpha val="31000"/>
                  </a:schemeClr>
                </a:gs>
                <a:gs pos="5000">
                  <a:schemeClr val="bg1">
                    <a:lumMod val="75000"/>
                  </a:schemeClr>
                </a:gs>
                <a:gs pos="100000">
                  <a:schemeClr val="bg1">
                    <a:alpha val="0"/>
                  </a:schemeClr>
                </a:gs>
              </a:gsLst>
              <a:lin ang="27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399"/>
            </a:p>
          </p:txBody>
        </p:sp>
        <p:sp>
          <p:nvSpPr>
            <p:cNvPr id="113" name="TextBox 112"/>
            <p:cNvSpPr txBox="1"/>
            <p:nvPr/>
          </p:nvSpPr>
          <p:spPr>
            <a:xfrm>
              <a:off x="5592845" y="5189209"/>
              <a:ext cx="8618288" cy="830740"/>
            </a:xfrm>
            <a:prstGeom prst="rect">
              <a:avLst/>
            </a:prstGeom>
            <a:noFill/>
          </p:spPr>
          <p:txBody>
            <a:bodyPr wrap="square" rtlCol="0" anchor="ctr">
              <a:spAutoFit/>
            </a:bodyPr>
            <a:lstStyle/>
            <a:p>
              <a:r>
                <a:rPr lang="en-SG" sz="2399" dirty="0"/>
                <a:t>"Lee Hsien Loong is the greatest Prime Minister of all time period.“</a:t>
              </a:r>
            </a:p>
            <a:p>
              <a:r>
                <a:rPr lang="en-SG" sz="2399" b="1" dirty="0">
                  <a:solidFill>
                    <a:schemeClr val="tx2"/>
                  </a:solidFill>
                </a:rPr>
                <a:t>Probability that is FAKE: 0.94</a:t>
              </a:r>
              <a:endParaRPr lang="en-US" sz="2399" b="1" dirty="0">
                <a:solidFill>
                  <a:schemeClr val="tx2"/>
                </a:solidFill>
              </a:endParaRPr>
            </a:p>
          </p:txBody>
        </p:sp>
        <p:sp>
          <p:nvSpPr>
            <p:cNvPr id="114" name="Oval 113"/>
            <p:cNvSpPr>
              <a:spLocks noChangeAspect="1"/>
            </p:cNvSpPr>
            <p:nvPr/>
          </p:nvSpPr>
          <p:spPr>
            <a:xfrm>
              <a:off x="4097345" y="5014193"/>
              <a:ext cx="1121795" cy="1121795"/>
            </a:xfrm>
            <a:prstGeom prst="ellipse">
              <a:avLst/>
            </a:prstGeom>
            <a:gradFill flip="none" rotWithShape="1">
              <a:gsLst>
                <a:gs pos="0">
                  <a:schemeClr val="accent1">
                    <a:lumMod val="50000"/>
                  </a:schemeClr>
                </a:gs>
                <a:gs pos="50000">
                  <a:schemeClr val="accent1">
                    <a:lumMod val="75000"/>
                  </a:schemeClr>
                </a:gs>
                <a:gs pos="100000">
                  <a:schemeClr val="accent1"/>
                </a:gs>
              </a:gsLst>
              <a:lin ang="18900000" scaled="1"/>
              <a:tileRect/>
            </a:gradFill>
            <a:ln w="0">
              <a:noFill/>
              <a:prstDash val="solid"/>
              <a:round/>
              <a:headEnd/>
              <a:tailEnd/>
            </a:ln>
          </p:spPr>
          <p:txBody>
            <a:bodyPr vert="horz" wrap="square" lIns="71981" tIns="91416" rIns="71981" bIns="91416" numCol="1" anchor="ctr" anchorCtr="1" compatLnSpc="1">
              <a:prstTxWarp prst="textNoShape">
                <a:avLst/>
              </a:prstTxWarp>
            </a:bodyPr>
            <a:lstStyle/>
            <a:p>
              <a:r>
                <a:rPr lang="en-US" sz="4399" kern="0">
                  <a:solidFill>
                    <a:schemeClr val="bg1"/>
                  </a:solidFill>
                  <a:latin typeface="Arial" pitchFamily="34" charset="0"/>
                  <a:cs typeface="Arial" pitchFamily="34" charset="0"/>
                </a:rPr>
                <a:t>3</a:t>
              </a:r>
            </a:p>
          </p:txBody>
        </p:sp>
      </p:grpSp>
      <p:sp>
        <p:nvSpPr>
          <p:cNvPr id="172" name="TextBox 171">
            <a:extLst>
              <a:ext uri="{FF2B5EF4-FFF2-40B4-BE49-F238E27FC236}">
                <a16:creationId xmlns:a16="http://schemas.microsoft.com/office/drawing/2014/main" id="{5016967E-21B7-4095-8BA2-DEB07B0D1425}"/>
              </a:ext>
            </a:extLst>
          </p:cNvPr>
          <p:cNvSpPr txBox="1"/>
          <p:nvPr/>
        </p:nvSpPr>
        <p:spPr>
          <a:xfrm>
            <a:off x="612392" y="206514"/>
            <a:ext cx="10907439" cy="707886"/>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Predictions</a:t>
            </a:r>
          </a:p>
        </p:txBody>
      </p:sp>
      <p:grpSp>
        <p:nvGrpSpPr>
          <p:cNvPr id="215" name="Group 214">
            <a:extLst>
              <a:ext uri="{FF2B5EF4-FFF2-40B4-BE49-F238E27FC236}">
                <a16:creationId xmlns:a16="http://schemas.microsoft.com/office/drawing/2014/main" id="{CA781736-9063-4AAA-8E8A-CE1C686EF228}"/>
              </a:ext>
            </a:extLst>
          </p:cNvPr>
          <p:cNvGrpSpPr/>
          <p:nvPr/>
        </p:nvGrpSpPr>
        <p:grpSpPr>
          <a:xfrm>
            <a:off x="10572226" y="1370057"/>
            <a:ext cx="855587" cy="1115603"/>
            <a:chOff x="1903412" y="1676400"/>
            <a:chExt cx="1776606" cy="2835299"/>
          </a:xfrm>
        </p:grpSpPr>
        <p:sp>
          <p:nvSpPr>
            <p:cNvPr id="216" name="Freeform 7">
              <a:extLst>
                <a:ext uri="{FF2B5EF4-FFF2-40B4-BE49-F238E27FC236}">
                  <a16:creationId xmlns:a16="http://schemas.microsoft.com/office/drawing/2014/main" id="{41C045B7-FA29-463C-9A02-7F5361A239CD}"/>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7" name="Freeform 8">
              <a:extLst>
                <a:ext uri="{FF2B5EF4-FFF2-40B4-BE49-F238E27FC236}">
                  <a16:creationId xmlns:a16="http://schemas.microsoft.com/office/drawing/2014/main" id="{A7A75479-56C7-4844-B1B0-D8579DB09002}"/>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8" name="Freeform 24">
              <a:extLst>
                <a:ext uri="{FF2B5EF4-FFF2-40B4-BE49-F238E27FC236}">
                  <a16:creationId xmlns:a16="http://schemas.microsoft.com/office/drawing/2014/main" id="{EF11EC38-B427-436A-AD25-1C1AB97146DD}"/>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9" name="Freeform 25">
              <a:extLst>
                <a:ext uri="{FF2B5EF4-FFF2-40B4-BE49-F238E27FC236}">
                  <a16:creationId xmlns:a16="http://schemas.microsoft.com/office/drawing/2014/main" id="{23093657-A68E-4FF5-A23D-C904570673DC}"/>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0" name="Freeform 26">
              <a:extLst>
                <a:ext uri="{FF2B5EF4-FFF2-40B4-BE49-F238E27FC236}">
                  <a16:creationId xmlns:a16="http://schemas.microsoft.com/office/drawing/2014/main" id="{3E47896F-D543-41C0-A03A-A83A629918CF}"/>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1" name="Freeform 27">
              <a:extLst>
                <a:ext uri="{FF2B5EF4-FFF2-40B4-BE49-F238E27FC236}">
                  <a16:creationId xmlns:a16="http://schemas.microsoft.com/office/drawing/2014/main" id="{D65D043C-0356-4744-90B5-FED3BA610FA7}"/>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2" name="Freeform 28">
              <a:extLst>
                <a:ext uri="{FF2B5EF4-FFF2-40B4-BE49-F238E27FC236}">
                  <a16:creationId xmlns:a16="http://schemas.microsoft.com/office/drawing/2014/main" id="{F177E8DD-BA82-4CD3-BC58-AB4A01DAAC11}"/>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3" name="Freeform 29">
              <a:extLst>
                <a:ext uri="{FF2B5EF4-FFF2-40B4-BE49-F238E27FC236}">
                  <a16:creationId xmlns:a16="http://schemas.microsoft.com/office/drawing/2014/main" id="{82CE3D68-0698-4852-A543-BBADA44AE39B}"/>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24" name="Group 223">
              <a:extLst>
                <a:ext uri="{FF2B5EF4-FFF2-40B4-BE49-F238E27FC236}">
                  <a16:creationId xmlns:a16="http://schemas.microsoft.com/office/drawing/2014/main" id="{CD407A0C-5847-4495-8799-195482C3B28E}"/>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233" name="Freeform 17">
                <a:extLst>
                  <a:ext uri="{FF2B5EF4-FFF2-40B4-BE49-F238E27FC236}">
                    <a16:creationId xmlns:a16="http://schemas.microsoft.com/office/drawing/2014/main" id="{E83CFFC1-DA6B-4F1A-A061-40CFD4F36599}"/>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4" name="Freeform 18">
                <a:extLst>
                  <a:ext uri="{FF2B5EF4-FFF2-40B4-BE49-F238E27FC236}">
                    <a16:creationId xmlns:a16="http://schemas.microsoft.com/office/drawing/2014/main" id="{552BEA8F-A5CD-4067-A03D-E5F296AE72CD}"/>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5" name="Oval 234">
                <a:extLst>
                  <a:ext uri="{FF2B5EF4-FFF2-40B4-BE49-F238E27FC236}">
                    <a16:creationId xmlns:a16="http://schemas.microsoft.com/office/drawing/2014/main" id="{F6D92480-7EDD-426C-BA53-F797D40888C6}"/>
                  </a:ext>
                </a:extLst>
              </p:cNvPr>
              <p:cNvSpPr/>
              <p:nvPr/>
            </p:nvSpPr>
            <p:spPr>
              <a:xfrm>
                <a:off x="5773858" y="1719807"/>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25" name="Group 224">
              <a:extLst>
                <a:ext uri="{FF2B5EF4-FFF2-40B4-BE49-F238E27FC236}">
                  <a16:creationId xmlns:a16="http://schemas.microsoft.com/office/drawing/2014/main" id="{03193004-0782-4C2D-83AE-F7E8A17D218A}"/>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230" name="Freeform 13">
                <a:extLst>
                  <a:ext uri="{FF2B5EF4-FFF2-40B4-BE49-F238E27FC236}">
                    <a16:creationId xmlns:a16="http://schemas.microsoft.com/office/drawing/2014/main" id="{5EBFCC65-17B6-4386-A783-20D6BF5DD011}"/>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8E512"/>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1" name="Freeform 14">
                <a:extLst>
                  <a:ext uri="{FF2B5EF4-FFF2-40B4-BE49-F238E27FC236}">
                    <a16:creationId xmlns:a16="http://schemas.microsoft.com/office/drawing/2014/main" id="{DAF7FC32-F153-4FAC-B0A5-B0B5004A37A1}"/>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2" name="Oval 231">
                <a:extLst>
                  <a:ext uri="{FF2B5EF4-FFF2-40B4-BE49-F238E27FC236}">
                    <a16:creationId xmlns:a16="http://schemas.microsoft.com/office/drawing/2014/main" id="{E2D9A972-16F9-4CC4-A3DF-34727455C145}"/>
                  </a:ext>
                </a:extLst>
              </p:cNvPr>
              <p:cNvSpPr/>
              <p:nvPr/>
            </p:nvSpPr>
            <p:spPr>
              <a:xfrm>
                <a:off x="5773858" y="2623190"/>
                <a:ext cx="648976" cy="661956"/>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26" name="Group 225">
              <a:extLst>
                <a:ext uri="{FF2B5EF4-FFF2-40B4-BE49-F238E27FC236}">
                  <a16:creationId xmlns:a16="http://schemas.microsoft.com/office/drawing/2014/main" id="{C75937E1-2B93-4F60-8E6A-EE72BEC2C013}"/>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227" name="Freeform 9">
                <a:extLst>
                  <a:ext uri="{FF2B5EF4-FFF2-40B4-BE49-F238E27FC236}">
                    <a16:creationId xmlns:a16="http://schemas.microsoft.com/office/drawing/2014/main" id="{8EC6372C-4925-4839-8CD2-ADD0D3999A30}"/>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8" name="Freeform 12">
                <a:extLst>
                  <a:ext uri="{FF2B5EF4-FFF2-40B4-BE49-F238E27FC236}">
                    <a16:creationId xmlns:a16="http://schemas.microsoft.com/office/drawing/2014/main" id="{3E2BDE03-1C29-471D-AA9B-730FC5301CF1}"/>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9" name="Oval 228">
                <a:extLst>
                  <a:ext uri="{FF2B5EF4-FFF2-40B4-BE49-F238E27FC236}">
                    <a16:creationId xmlns:a16="http://schemas.microsoft.com/office/drawing/2014/main" id="{1F72C94D-B7C9-4CFC-B2E2-E6144372BF9C}"/>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236" name="Group 235">
            <a:extLst>
              <a:ext uri="{FF2B5EF4-FFF2-40B4-BE49-F238E27FC236}">
                <a16:creationId xmlns:a16="http://schemas.microsoft.com/office/drawing/2014/main" id="{BBE81639-32EE-41D0-B01E-A0DA33A5CC59}"/>
              </a:ext>
            </a:extLst>
          </p:cNvPr>
          <p:cNvGrpSpPr/>
          <p:nvPr/>
        </p:nvGrpSpPr>
        <p:grpSpPr>
          <a:xfrm>
            <a:off x="10574413" y="3276624"/>
            <a:ext cx="855587" cy="1104203"/>
            <a:chOff x="1903412" y="1676400"/>
            <a:chExt cx="1776606" cy="2835299"/>
          </a:xfrm>
        </p:grpSpPr>
        <p:sp>
          <p:nvSpPr>
            <p:cNvPr id="237" name="Freeform 7">
              <a:extLst>
                <a:ext uri="{FF2B5EF4-FFF2-40B4-BE49-F238E27FC236}">
                  <a16:creationId xmlns:a16="http://schemas.microsoft.com/office/drawing/2014/main" id="{A7D41CA8-2257-4A39-90F0-8506B45CE744}"/>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8" name="Freeform 8">
              <a:extLst>
                <a:ext uri="{FF2B5EF4-FFF2-40B4-BE49-F238E27FC236}">
                  <a16:creationId xmlns:a16="http://schemas.microsoft.com/office/drawing/2014/main" id="{E8D278BC-5FAC-4075-961A-B3E01259C9AE}"/>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9" name="Freeform 24">
              <a:extLst>
                <a:ext uri="{FF2B5EF4-FFF2-40B4-BE49-F238E27FC236}">
                  <a16:creationId xmlns:a16="http://schemas.microsoft.com/office/drawing/2014/main" id="{0E056482-F688-44A4-AB09-D9C9602CE9EF}"/>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0" name="Freeform 25">
              <a:extLst>
                <a:ext uri="{FF2B5EF4-FFF2-40B4-BE49-F238E27FC236}">
                  <a16:creationId xmlns:a16="http://schemas.microsoft.com/office/drawing/2014/main" id="{E5F55806-22DA-4297-B037-AC9F9B5EC81E}"/>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1" name="Freeform 26">
              <a:extLst>
                <a:ext uri="{FF2B5EF4-FFF2-40B4-BE49-F238E27FC236}">
                  <a16:creationId xmlns:a16="http://schemas.microsoft.com/office/drawing/2014/main" id="{79D05188-789E-4AB1-A2D0-EAC47F3AB501}"/>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2" name="Freeform 27">
              <a:extLst>
                <a:ext uri="{FF2B5EF4-FFF2-40B4-BE49-F238E27FC236}">
                  <a16:creationId xmlns:a16="http://schemas.microsoft.com/office/drawing/2014/main" id="{5A51FD97-694B-44D3-80FD-41C70660B2A7}"/>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3" name="Freeform 28">
              <a:extLst>
                <a:ext uri="{FF2B5EF4-FFF2-40B4-BE49-F238E27FC236}">
                  <a16:creationId xmlns:a16="http://schemas.microsoft.com/office/drawing/2014/main" id="{E9381FB4-6E9B-41B9-AC2F-535739549C61}"/>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4" name="Freeform 29">
              <a:extLst>
                <a:ext uri="{FF2B5EF4-FFF2-40B4-BE49-F238E27FC236}">
                  <a16:creationId xmlns:a16="http://schemas.microsoft.com/office/drawing/2014/main" id="{E3473690-7512-4573-831E-F563C4A97CF6}"/>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45" name="Group 244">
              <a:extLst>
                <a:ext uri="{FF2B5EF4-FFF2-40B4-BE49-F238E27FC236}">
                  <a16:creationId xmlns:a16="http://schemas.microsoft.com/office/drawing/2014/main" id="{D86149C7-7618-4250-9AE1-305FF915053D}"/>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254" name="Freeform 17">
                <a:extLst>
                  <a:ext uri="{FF2B5EF4-FFF2-40B4-BE49-F238E27FC236}">
                    <a16:creationId xmlns:a16="http://schemas.microsoft.com/office/drawing/2014/main" id="{109000E4-DC86-49D1-BBC9-D8C79501095F}"/>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5" name="Freeform 18">
                <a:extLst>
                  <a:ext uri="{FF2B5EF4-FFF2-40B4-BE49-F238E27FC236}">
                    <a16:creationId xmlns:a16="http://schemas.microsoft.com/office/drawing/2014/main" id="{5051D24E-E2E7-4AC5-9C7B-F21889A52C25}"/>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6" name="Oval 255">
                <a:extLst>
                  <a:ext uri="{FF2B5EF4-FFF2-40B4-BE49-F238E27FC236}">
                    <a16:creationId xmlns:a16="http://schemas.microsoft.com/office/drawing/2014/main" id="{559EAB35-684B-46D3-95DE-CCA3263A702F}"/>
                  </a:ext>
                </a:extLst>
              </p:cNvPr>
              <p:cNvSpPr/>
              <p:nvPr/>
            </p:nvSpPr>
            <p:spPr>
              <a:xfrm>
                <a:off x="5773858" y="1719807"/>
                <a:ext cx="648976" cy="66195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46" name="Group 245">
              <a:extLst>
                <a:ext uri="{FF2B5EF4-FFF2-40B4-BE49-F238E27FC236}">
                  <a16:creationId xmlns:a16="http://schemas.microsoft.com/office/drawing/2014/main" id="{EA568615-1A2E-49DA-AC08-3BE1B15B3081}"/>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251" name="Freeform 13">
                <a:extLst>
                  <a:ext uri="{FF2B5EF4-FFF2-40B4-BE49-F238E27FC236}">
                    <a16:creationId xmlns:a16="http://schemas.microsoft.com/office/drawing/2014/main" id="{62674DE7-C000-4F19-8D31-4AA53DE3B23B}"/>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2" name="Freeform 14">
                <a:extLst>
                  <a:ext uri="{FF2B5EF4-FFF2-40B4-BE49-F238E27FC236}">
                    <a16:creationId xmlns:a16="http://schemas.microsoft.com/office/drawing/2014/main" id="{7517C1BE-0F1D-491B-BBEA-DA680374868B}"/>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3" name="Oval 252">
                <a:extLst>
                  <a:ext uri="{FF2B5EF4-FFF2-40B4-BE49-F238E27FC236}">
                    <a16:creationId xmlns:a16="http://schemas.microsoft.com/office/drawing/2014/main" id="{79AB4DDC-A9D1-4D98-83A8-3C5F562C4EB6}"/>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247" name="Group 246">
              <a:extLst>
                <a:ext uri="{FF2B5EF4-FFF2-40B4-BE49-F238E27FC236}">
                  <a16:creationId xmlns:a16="http://schemas.microsoft.com/office/drawing/2014/main" id="{FF9ACF95-FBAE-4D6A-B751-9085131236F2}"/>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248" name="Freeform 9">
                <a:extLst>
                  <a:ext uri="{FF2B5EF4-FFF2-40B4-BE49-F238E27FC236}">
                    <a16:creationId xmlns:a16="http://schemas.microsoft.com/office/drawing/2014/main" id="{EDAA22E1-F988-46AC-981E-D5BC7B58FEE0}"/>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49" name="Freeform 12">
                <a:extLst>
                  <a:ext uri="{FF2B5EF4-FFF2-40B4-BE49-F238E27FC236}">
                    <a16:creationId xmlns:a16="http://schemas.microsoft.com/office/drawing/2014/main" id="{67231BE7-6211-4E84-84C3-DC8EA997E2D8}"/>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50" name="Oval 249">
                <a:extLst>
                  <a:ext uri="{FF2B5EF4-FFF2-40B4-BE49-F238E27FC236}">
                    <a16:creationId xmlns:a16="http://schemas.microsoft.com/office/drawing/2014/main" id="{3938D994-8350-47EE-976F-36BE3D96E3E2}"/>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grpSp>
        <p:nvGrpSpPr>
          <p:cNvPr id="78" name="Group 77">
            <a:extLst>
              <a:ext uri="{FF2B5EF4-FFF2-40B4-BE49-F238E27FC236}">
                <a16:creationId xmlns:a16="http://schemas.microsoft.com/office/drawing/2014/main" id="{7B1A56F6-0396-413B-9DBB-896805CD665B}"/>
              </a:ext>
            </a:extLst>
          </p:cNvPr>
          <p:cNvGrpSpPr/>
          <p:nvPr/>
        </p:nvGrpSpPr>
        <p:grpSpPr>
          <a:xfrm>
            <a:off x="10574413" y="5119917"/>
            <a:ext cx="855587" cy="1104203"/>
            <a:chOff x="1903412" y="1676400"/>
            <a:chExt cx="1776606" cy="2835299"/>
          </a:xfrm>
        </p:grpSpPr>
        <p:sp>
          <p:nvSpPr>
            <p:cNvPr id="79" name="Freeform 7">
              <a:extLst>
                <a:ext uri="{FF2B5EF4-FFF2-40B4-BE49-F238E27FC236}">
                  <a16:creationId xmlns:a16="http://schemas.microsoft.com/office/drawing/2014/main" id="{E02E216F-DD13-46DA-8118-0A373094582F}"/>
                </a:ext>
              </a:extLst>
            </p:cNvPr>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0" name="Freeform 8">
              <a:extLst>
                <a:ext uri="{FF2B5EF4-FFF2-40B4-BE49-F238E27FC236}">
                  <a16:creationId xmlns:a16="http://schemas.microsoft.com/office/drawing/2014/main" id="{387F13FD-745A-4986-87D0-82C968D03186}"/>
                </a:ext>
              </a:extLst>
            </p:cNvPr>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1" name="Freeform 24">
              <a:extLst>
                <a:ext uri="{FF2B5EF4-FFF2-40B4-BE49-F238E27FC236}">
                  <a16:creationId xmlns:a16="http://schemas.microsoft.com/office/drawing/2014/main" id="{E0BB3D7C-A9AA-428D-9DA0-7E8408E8F256}"/>
                </a:ext>
              </a:extLst>
            </p:cNvPr>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2" name="Freeform 25">
              <a:extLst>
                <a:ext uri="{FF2B5EF4-FFF2-40B4-BE49-F238E27FC236}">
                  <a16:creationId xmlns:a16="http://schemas.microsoft.com/office/drawing/2014/main" id="{A83B8204-7655-4F42-A167-24DD4D37E556}"/>
                </a:ext>
              </a:extLst>
            </p:cNvPr>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3" name="Freeform 26">
              <a:extLst>
                <a:ext uri="{FF2B5EF4-FFF2-40B4-BE49-F238E27FC236}">
                  <a16:creationId xmlns:a16="http://schemas.microsoft.com/office/drawing/2014/main" id="{C9A11F4D-06CD-4036-A9D1-C9A7D5C9584A}"/>
                </a:ext>
              </a:extLst>
            </p:cNvPr>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4" name="Freeform 27">
              <a:extLst>
                <a:ext uri="{FF2B5EF4-FFF2-40B4-BE49-F238E27FC236}">
                  <a16:creationId xmlns:a16="http://schemas.microsoft.com/office/drawing/2014/main" id="{3FED1C8E-7DE7-466F-A569-5794E29F132C}"/>
                </a:ext>
              </a:extLst>
            </p:cNvPr>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5" name="Freeform 28">
              <a:extLst>
                <a:ext uri="{FF2B5EF4-FFF2-40B4-BE49-F238E27FC236}">
                  <a16:creationId xmlns:a16="http://schemas.microsoft.com/office/drawing/2014/main" id="{E70BEBBA-4E67-4E4E-8B7B-D4C9CBEF2943}"/>
                </a:ext>
              </a:extLst>
            </p:cNvPr>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6" name="Freeform 29">
              <a:extLst>
                <a:ext uri="{FF2B5EF4-FFF2-40B4-BE49-F238E27FC236}">
                  <a16:creationId xmlns:a16="http://schemas.microsoft.com/office/drawing/2014/main" id="{742EE078-4A14-4F78-8D9E-353892CB3003}"/>
                </a:ext>
              </a:extLst>
            </p:cNvPr>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87" name="Group 86">
              <a:extLst>
                <a:ext uri="{FF2B5EF4-FFF2-40B4-BE49-F238E27FC236}">
                  <a16:creationId xmlns:a16="http://schemas.microsoft.com/office/drawing/2014/main" id="{1CD529F0-BF92-4126-8271-7BACDBE850E7}"/>
                </a:ext>
              </a:extLst>
            </p:cNvPr>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96" name="Freeform 17">
                <a:extLst>
                  <a:ext uri="{FF2B5EF4-FFF2-40B4-BE49-F238E27FC236}">
                    <a16:creationId xmlns:a16="http://schemas.microsoft.com/office/drawing/2014/main" id="{365956C6-A459-40A1-BF17-78BCC7B56E9D}"/>
                  </a:ext>
                </a:extLst>
              </p:cNvPr>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7" name="Freeform 18">
                <a:extLst>
                  <a:ext uri="{FF2B5EF4-FFF2-40B4-BE49-F238E27FC236}">
                    <a16:creationId xmlns:a16="http://schemas.microsoft.com/office/drawing/2014/main" id="{1F5BC71E-B241-4C15-9F6B-A44FE5EF51AA}"/>
                  </a:ext>
                </a:extLst>
              </p:cNvPr>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8" name="Oval 97">
                <a:extLst>
                  <a:ext uri="{FF2B5EF4-FFF2-40B4-BE49-F238E27FC236}">
                    <a16:creationId xmlns:a16="http://schemas.microsoft.com/office/drawing/2014/main" id="{66DF58B6-3AB1-4FE0-A739-9E09AA93A10C}"/>
                  </a:ext>
                </a:extLst>
              </p:cNvPr>
              <p:cNvSpPr/>
              <p:nvPr/>
            </p:nvSpPr>
            <p:spPr>
              <a:xfrm>
                <a:off x="5773858" y="1719807"/>
                <a:ext cx="648976" cy="661956"/>
              </a:xfrm>
              <a:prstGeom prst="ellips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8" name="Group 87">
              <a:extLst>
                <a:ext uri="{FF2B5EF4-FFF2-40B4-BE49-F238E27FC236}">
                  <a16:creationId xmlns:a16="http://schemas.microsoft.com/office/drawing/2014/main" id="{E81349A1-4995-4EF8-95E7-6774DA6402A6}"/>
                </a:ext>
              </a:extLst>
            </p:cNvPr>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93" name="Freeform 13">
                <a:extLst>
                  <a:ext uri="{FF2B5EF4-FFF2-40B4-BE49-F238E27FC236}">
                    <a16:creationId xmlns:a16="http://schemas.microsoft.com/office/drawing/2014/main" id="{44566880-F259-456A-AC67-68A923E4882C}"/>
                  </a:ext>
                </a:extLst>
              </p:cNvPr>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4" name="Freeform 14">
                <a:extLst>
                  <a:ext uri="{FF2B5EF4-FFF2-40B4-BE49-F238E27FC236}">
                    <a16:creationId xmlns:a16="http://schemas.microsoft.com/office/drawing/2014/main" id="{5B916092-0059-49FD-AF6D-CA5863A3A0A8}"/>
                  </a:ext>
                </a:extLst>
              </p:cNvPr>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5" name="Oval 94">
                <a:extLst>
                  <a:ext uri="{FF2B5EF4-FFF2-40B4-BE49-F238E27FC236}">
                    <a16:creationId xmlns:a16="http://schemas.microsoft.com/office/drawing/2014/main" id="{828A0ECE-F6A3-4082-BB62-E45EDC3FA598}"/>
                  </a:ext>
                </a:extLst>
              </p:cNvPr>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89" name="Group 88">
              <a:extLst>
                <a:ext uri="{FF2B5EF4-FFF2-40B4-BE49-F238E27FC236}">
                  <a16:creationId xmlns:a16="http://schemas.microsoft.com/office/drawing/2014/main" id="{AB46D7C8-E6E8-4B0A-8424-A0348515FD0D}"/>
                </a:ext>
              </a:extLst>
            </p:cNvPr>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90" name="Freeform 9">
                <a:extLst>
                  <a:ext uri="{FF2B5EF4-FFF2-40B4-BE49-F238E27FC236}">
                    <a16:creationId xmlns:a16="http://schemas.microsoft.com/office/drawing/2014/main" id="{208CD0FA-52F0-4094-8981-64B6480C9CB2}"/>
                  </a:ext>
                </a:extLst>
              </p:cNvPr>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1" name="Freeform 12">
                <a:extLst>
                  <a:ext uri="{FF2B5EF4-FFF2-40B4-BE49-F238E27FC236}">
                    <a16:creationId xmlns:a16="http://schemas.microsoft.com/office/drawing/2014/main" id="{D9FD73C4-772B-41B4-8E1A-BF549D19F632}"/>
                  </a:ext>
                </a:extLst>
              </p:cNvPr>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92" name="Oval 91">
                <a:extLst>
                  <a:ext uri="{FF2B5EF4-FFF2-40B4-BE49-F238E27FC236}">
                    <a16:creationId xmlns:a16="http://schemas.microsoft.com/office/drawing/2014/main" id="{5035C98D-0667-47E9-ADA0-11A2429BCEFB}"/>
                  </a:ext>
                </a:extLst>
              </p:cNvPr>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sp>
        <p:nvSpPr>
          <p:cNvPr id="2" name="Slide Number Placeholder 1">
            <a:extLst>
              <a:ext uri="{FF2B5EF4-FFF2-40B4-BE49-F238E27FC236}">
                <a16:creationId xmlns:a16="http://schemas.microsoft.com/office/drawing/2014/main" id="{CDF62EBD-09EA-47E9-A45C-0B8C53624DEC}"/>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38</a:t>
            </a:fld>
            <a:endParaRPr lang="en-US">
              <a:solidFill>
                <a:prstClr val="black">
                  <a:tint val="75000"/>
                </a:prstClr>
              </a:solidFill>
            </a:endParaRPr>
          </a:p>
        </p:txBody>
      </p:sp>
    </p:spTree>
    <p:extLst>
      <p:ext uri="{BB962C8B-B14F-4D97-AF65-F5344CB8AC3E}">
        <p14:creationId xmlns:p14="http://schemas.microsoft.com/office/powerpoint/2010/main" val="352461147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Box 9"/>
          <p:cNvSpPr txBox="1"/>
          <p:nvPr/>
        </p:nvSpPr>
        <p:spPr>
          <a:xfrm>
            <a:off x="990600" y="143532"/>
            <a:ext cx="10446666" cy="1200329"/>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LSTM Misclassification Rate on Test Dataset </a:t>
            </a:r>
            <a:r>
              <a:rPr lang="en-US" sz="3200" dirty="0">
                <a:solidFill>
                  <a:schemeClr val="tx2"/>
                </a:solidFill>
                <a:latin typeface="Arial" panose="020B0604020202020204" pitchFamily="34" charset="0"/>
                <a:cs typeface="Arial" panose="020B0604020202020204" pitchFamily="34" charset="0"/>
              </a:rPr>
              <a:t>(5k articles) </a:t>
            </a:r>
            <a:endParaRPr lang="en-US" sz="4000" dirty="0">
              <a:solidFill>
                <a:schemeClr val="tx2"/>
              </a:solidFill>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E7C1885E-A353-466D-A5B2-2A7C9F753203}"/>
              </a:ext>
            </a:extLst>
          </p:cNvPr>
          <p:cNvPicPr>
            <a:picLocks noChangeAspect="1"/>
          </p:cNvPicPr>
          <p:nvPr/>
        </p:nvPicPr>
        <p:blipFill>
          <a:blip r:embed="rId3"/>
          <a:stretch>
            <a:fillRect/>
          </a:stretch>
        </p:blipFill>
        <p:spPr>
          <a:xfrm>
            <a:off x="202283" y="1371600"/>
            <a:ext cx="11787433" cy="4800600"/>
          </a:xfrm>
          <a:prstGeom prst="rect">
            <a:avLst/>
          </a:prstGeom>
        </p:spPr>
      </p:pic>
      <p:sp>
        <p:nvSpPr>
          <p:cNvPr id="6" name="Rectangle 5">
            <a:extLst>
              <a:ext uri="{FF2B5EF4-FFF2-40B4-BE49-F238E27FC236}">
                <a16:creationId xmlns:a16="http://schemas.microsoft.com/office/drawing/2014/main" id="{5FC46236-F4F3-4A85-86E9-43A8BAF05C8B}"/>
              </a:ext>
            </a:extLst>
          </p:cNvPr>
          <p:cNvSpPr/>
          <p:nvPr/>
        </p:nvSpPr>
        <p:spPr>
          <a:xfrm>
            <a:off x="4262438" y="6331059"/>
            <a:ext cx="3629025" cy="400110"/>
          </a:xfrm>
          <a:prstGeom prst="rect">
            <a:avLst/>
          </a:prstGeom>
        </p:spPr>
        <p:txBody>
          <a:bodyPr wrap="square">
            <a:spAutoFit/>
          </a:bodyPr>
          <a:lstStyle/>
          <a:p>
            <a:pPr algn="ctr" defTabSz="914126"/>
            <a:r>
              <a:rPr lang="en-US" sz="2000" dirty="0">
                <a:latin typeface="Arial" panose="020B0604020202020204" pitchFamily="34" charset="0"/>
                <a:cs typeface="Arial" panose="020B0604020202020204" pitchFamily="34" charset="0"/>
              </a:rPr>
              <a:t>Actual Class</a:t>
            </a:r>
          </a:p>
        </p:txBody>
      </p:sp>
      <p:sp>
        <p:nvSpPr>
          <p:cNvPr id="7" name="Rectangle 6">
            <a:extLst>
              <a:ext uri="{FF2B5EF4-FFF2-40B4-BE49-F238E27FC236}">
                <a16:creationId xmlns:a16="http://schemas.microsoft.com/office/drawing/2014/main" id="{B8759DFF-581E-411D-B850-677A3186D563}"/>
              </a:ext>
            </a:extLst>
          </p:cNvPr>
          <p:cNvSpPr/>
          <p:nvPr/>
        </p:nvSpPr>
        <p:spPr>
          <a:xfrm>
            <a:off x="1524000" y="2514600"/>
            <a:ext cx="2209800" cy="369332"/>
          </a:xfrm>
          <a:prstGeom prst="rect">
            <a:avLst/>
          </a:prstGeom>
          <a:solidFill>
            <a:schemeClr val="bg1"/>
          </a:solidFill>
        </p:spPr>
        <p:txBody>
          <a:bodyPr wrap="square">
            <a:spAutoFit/>
          </a:bodyPr>
          <a:lstStyle/>
          <a:p>
            <a:pPr algn="ctr" defTabSz="914126"/>
            <a:r>
              <a:rPr lang="en-US" sz="1800" dirty="0">
                <a:latin typeface="Arial" panose="020B0604020202020204" pitchFamily="34" charset="0"/>
                <a:cs typeface="Arial" panose="020B0604020202020204" pitchFamily="34" charset="0"/>
              </a:rPr>
              <a:t>81% (2085 articles)</a:t>
            </a:r>
          </a:p>
        </p:txBody>
      </p:sp>
      <p:sp>
        <p:nvSpPr>
          <p:cNvPr id="11" name="Rectangle 10">
            <a:extLst>
              <a:ext uri="{FF2B5EF4-FFF2-40B4-BE49-F238E27FC236}">
                <a16:creationId xmlns:a16="http://schemas.microsoft.com/office/drawing/2014/main" id="{4CA5E515-6445-441A-8E8A-8C29CF8753B7}"/>
              </a:ext>
            </a:extLst>
          </p:cNvPr>
          <p:cNvSpPr/>
          <p:nvPr/>
        </p:nvSpPr>
        <p:spPr>
          <a:xfrm>
            <a:off x="6477000" y="1905000"/>
            <a:ext cx="2209800" cy="369332"/>
          </a:xfrm>
          <a:prstGeom prst="rect">
            <a:avLst/>
          </a:prstGeom>
          <a:solidFill>
            <a:schemeClr val="bg1"/>
          </a:solidFill>
        </p:spPr>
        <p:txBody>
          <a:bodyPr wrap="square">
            <a:spAutoFit/>
          </a:bodyPr>
          <a:lstStyle/>
          <a:p>
            <a:pPr algn="ctr" defTabSz="914126"/>
            <a:r>
              <a:rPr lang="en-US" sz="1800" dirty="0">
                <a:latin typeface="Arial" panose="020B0604020202020204" pitchFamily="34" charset="0"/>
                <a:cs typeface="Arial" panose="020B0604020202020204" pitchFamily="34" charset="0"/>
              </a:rPr>
              <a:t>97% (2498 articles)</a:t>
            </a:r>
          </a:p>
        </p:txBody>
      </p:sp>
      <p:sp>
        <p:nvSpPr>
          <p:cNvPr id="5" name="Slide Number Placeholder 4">
            <a:extLst>
              <a:ext uri="{FF2B5EF4-FFF2-40B4-BE49-F238E27FC236}">
                <a16:creationId xmlns:a16="http://schemas.microsoft.com/office/drawing/2014/main" id="{372CA6C8-3E6D-497D-A9ED-3CCE046382DE}"/>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39</a:t>
            </a:fld>
            <a:endParaRPr lang="en-US">
              <a:solidFill>
                <a:prstClr val="black">
                  <a:tint val="75000"/>
                </a:prstClr>
              </a:solidFill>
            </a:endParaRPr>
          </a:p>
        </p:txBody>
      </p:sp>
      <p:sp>
        <p:nvSpPr>
          <p:cNvPr id="13" name="Rectangle 12">
            <a:extLst>
              <a:ext uri="{FF2B5EF4-FFF2-40B4-BE49-F238E27FC236}">
                <a16:creationId xmlns:a16="http://schemas.microsoft.com/office/drawing/2014/main" id="{0262DE31-B08D-4B1C-8D6F-FA04B28B193F}"/>
              </a:ext>
            </a:extLst>
          </p:cNvPr>
          <p:cNvSpPr/>
          <p:nvPr/>
        </p:nvSpPr>
        <p:spPr>
          <a:xfrm>
            <a:off x="2595497" y="6150279"/>
            <a:ext cx="2209800" cy="369332"/>
          </a:xfrm>
          <a:prstGeom prst="rect">
            <a:avLst/>
          </a:prstGeom>
          <a:solidFill>
            <a:schemeClr val="bg1"/>
          </a:solidFill>
        </p:spPr>
        <p:txBody>
          <a:bodyPr wrap="square">
            <a:spAutoFit/>
          </a:bodyPr>
          <a:lstStyle/>
          <a:p>
            <a:pPr algn="ctr" defTabSz="914126"/>
            <a:r>
              <a:rPr lang="en-US" sz="1800" dirty="0">
                <a:latin typeface="Arial" panose="020B0604020202020204" pitchFamily="34" charset="0"/>
                <a:cs typeface="Arial" panose="020B0604020202020204" pitchFamily="34" charset="0"/>
              </a:rPr>
              <a:t>2575 articles</a:t>
            </a:r>
          </a:p>
        </p:txBody>
      </p:sp>
      <p:sp>
        <p:nvSpPr>
          <p:cNvPr id="17" name="Rectangle 16">
            <a:extLst>
              <a:ext uri="{FF2B5EF4-FFF2-40B4-BE49-F238E27FC236}">
                <a16:creationId xmlns:a16="http://schemas.microsoft.com/office/drawing/2014/main" id="{7CB0C63C-4E34-4FB3-80A1-94E2B5C1391C}"/>
              </a:ext>
            </a:extLst>
          </p:cNvPr>
          <p:cNvSpPr/>
          <p:nvPr/>
        </p:nvSpPr>
        <p:spPr>
          <a:xfrm>
            <a:off x="7696200" y="6146393"/>
            <a:ext cx="2209800" cy="369332"/>
          </a:xfrm>
          <a:prstGeom prst="rect">
            <a:avLst/>
          </a:prstGeom>
          <a:solidFill>
            <a:schemeClr val="bg1"/>
          </a:solidFill>
        </p:spPr>
        <p:txBody>
          <a:bodyPr wrap="square">
            <a:spAutoFit/>
          </a:bodyPr>
          <a:lstStyle/>
          <a:p>
            <a:pPr algn="ctr" defTabSz="914126"/>
            <a:r>
              <a:rPr lang="en-US" sz="1800" dirty="0">
                <a:latin typeface="Arial" panose="020B0604020202020204" pitchFamily="34" charset="0"/>
                <a:cs typeface="Arial" panose="020B0604020202020204" pitchFamily="34" charset="0"/>
              </a:rPr>
              <a:t>2575 articles</a:t>
            </a:r>
          </a:p>
        </p:txBody>
      </p:sp>
    </p:spTree>
    <p:extLst>
      <p:ext uri="{BB962C8B-B14F-4D97-AF65-F5344CB8AC3E}">
        <p14:creationId xmlns:p14="http://schemas.microsoft.com/office/powerpoint/2010/main" val="11158562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934200" y="3747123"/>
            <a:ext cx="4741383" cy="1641834"/>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sp>
        <p:nvSpPr>
          <p:cNvPr id="36" name="TextBox 35">
            <a:extLst>
              <a:ext uri="{FF2B5EF4-FFF2-40B4-BE49-F238E27FC236}">
                <a16:creationId xmlns:a16="http://schemas.microsoft.com/office/drawing/2014/main" id="{97FAB4A7-B10E-4197-9247-86024C55D944}"/>
              </a:ext>
            </a:extLst>
          </p:cNvPr>
          <p:cNvSpPr txBox="1"/>
          <p:nvPr/>
        </p:nvSpPr>
        <p:spPr>
          <a:xfrm>
            <a:off x="609598" y="1466671"/>
            <a:ext cx="10972801" cy="1200329"/>
          </a:xfrm>
          <a:prstGeom prst="rect">
            <a:avLst/>
          </a:prstGeom>
          <a:noFill/>
        </p:spPr>
        <p:txBody>
          <a:bodyPr wrap="square" rtlCol="0">
            <a:spAutoFit/>
          </a:bodyPr>
          <a:lstStyle/>
          <a:p>
            <a:pPr algn="just"/>
            <a:r>
              <a:rPr lang="en-SG" dirty="0">
                <a:solidFill>
                  <a:schemeClr val="tx1">
                    <a:lumMod val="75000"/>
                    <a:lumOff val="25000"/>
                  </a:schemeClr>
                </a:solidFill>
                <a:latin typeface="Arial" pitchFamily="34" charset="0"/>
                <a:cs typeface="Arial" pitchFamily="34" charset="0"/>
              </a:rPr>
              <a:t>An Indian national was slapped with a stiff jail sentence for his role in a riot which saw more than 50 foreigners using makeshift weapons to cause serious injuries. The fight…</a:t>
            </a:r>
            <a:endParaRPr lang="en-US" dirty="0">
              <a:solidFill>
                <a:schemeClr val="tx1">
                  <a:lumMod val="75000"/>
                  <a:lumOff val="25000"/>
                </a:schemeClr>
              </a:solidFill>
              <a:latin typeface="Arial" pitchFamily="34" charset="0"/>
              <a:cs typeface="Arial" pitchFamily="34" charset="0"/>
            </a:endParaRPr>
          </a:p>
        </p:txBody>
      </p:sp>
      <p:sp>
        <p:nvSpPr>
          <p:cNvPr id="38" name="TextBox 37">
            <a:extLst>
              <a:ext uri="{FF2B5EF4-FFF2-40B4-BE49-F238E27FC236}">
                <a16:creationId xmlns:a16="http://schemas.microsoft.com/office/drawing/2014/main" id="{EFD11FE5-F824-4FCF-AC1F-19D471894608}"/>
              </a:ext>
            </a:extLst>
          </p:cNvPr>
          <p:cNvSpPr txBox="1"/>
          <p:nvPr/>
        </p:nvSpPr>
        <p:spPr>
          <a:xfrm>
            <a:off x="2973547" y="263044"/>
            <a:ext cx="6244901" cy="769313"/>
          </a:xfrm>
          <a:prstGeom prst="rect">
            <a:avLst/>
          </a:prstGeom>
          <a:noFill/>
        </p:spPr>
        <p:txBody>
          <a:bodyPr wrap="square" rtlCol="0">
            <a:spAutoFit/>
          </a:bodyPr>
          <a:lstStyle/>
          <a:p>
            <a:pPr algn="ctr" defTabSz="914126"/>
            <a:r>
              <a:rPr lang="en-US" sz="4399" dirty="0">
                <a:solidFill>
                  <a:schemeClr val="tx2"/>
                </a:solidFill>
                <a:latin typeface="Arial" panose="020B0604020202020204" pitchFamily="34" charset="0"/>
                <a:cs typeface="Arial" panose="020B0604020202020204" pitchFamily="34" charset="0"/>
              </a:rPr>
              <a:t>Which is Fake?</a:t>
            </a:r>
          </a:p>
        </p:txBody>
      </p:sp>
      <p:sp>
        <p:nvSpPr>
          <p:cNvPr id="42" name="Rectangle 41">
            <a:extLst>
              <a:ext uri="{FF2B5EF4-FFF2-40B4-BE49-F238E27FC236}">
                <a16:creationId xmlns:a16="http://schemas.microsoft.com/office/drawing/2014/main" id="{5393397B-0317-4378-A86E-B690DCAB03FD}"/>
              </a:ext>
            </a:extLst>
          </p:cNvPr>
          <p:cNvSpPr/>
          <p:nvPr/>
        </p:nvSpPr>
        <p:spPr>
          <a:xfrm>
            <a:off x="1035746" y="3747124"/>
            <a:ext cx="4741383" cy="1891676"/>
          </a:xfrm>
          <a:prstGeom prst="rect">
            <a:avLst/>
          </a:prstGeom>
          <a:solidFill>
            <a:schemeClr val="bg1"/>
          </a:solid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2399"/>
          </a:p>
        </p:txBody>
      </p:sp>
      <p:sp>
        <p:nvSpPr>
          <p:cNvPr id="52" name="TextBox 51">
            <a:extLst>
              <a:ext uri="{FF2B5EF4-FFF2-40B4-BE49-F238E27FC236}">
                <a16:creationId xmlns:a16="http://schemas.microsoft.com/office/drawing/2014/main" id="{BF414B0C-D816-435E-BB49-7C1418B098C6}"/>
              </a:ext>
            </a:extLst>
          </p:cNvPr>
          <p:cNvSpPr txBox="1"/>
          <p:nvPr/>
        </p:nvSpPr>
        <p:spPr>
          <a:xfrm>
            <a:off x="7037237" y="3862994"/>
            <a:ext cx="4485945" cy="1200329"/>
          </a:xfrm>
          <a:prstGeom prst="rect">
            <a:avLst/>
          </a:prstGeom>
          <a:noFill/>
        </p:spPr>
        <p:txBody>
          <a:bodyPr wrap="square" rtlCol="0">
            <a:spAutoFit/>
          </a:bodyPr>
          <a:lstStyle/>
          <a:p>
            <a:pPr algn="just"/>
            <a:r>
              <a:rPr lang="en-SG" dirty="0">
                <a:solidFill>
                  <a:schemeClr val="tx1">
                    <a:lumMod val="75000"/>
                    <a:lumOff val="25000"/>
                  </a:schemeClr>
                </a:solidFill>
                <a:latin typeface="Arial" pitchFamily="34" charset="0"/>
                <a:cs typeface="Arial" pitchFamily="34" charset="0"/>
              </a:rPr>
              <a:t>… also caused severe traffic disruption when it spilled onto Kampong Bahru Road. </a:t>
            </a:r>
            <a:endParaRPr lang="en-US" dirty="0">
              <a:solidFill>
                <a:schemeClr val="tx1">
                  <a:lumMod val="75000"/>
                  <a:lumOff val="25000"/>
                </a:schemeClr>
              </a:solidFill>
              <a:latin typeface="Arial" pitchFamily="34" charset="0"/>
              <a:cs typeface="Arial" pitchFamily="34" charset="0"/>
            </a:endParaRPr>
          </a:p>
        </p:txBody>
      </p:sp>
      <p:sp>
        <p:nvSpPr>
          <p:cNvPr id="11" name="TextBox 10"/>
          <p:cNvSpPr txBox="1"/>
          <p:nvPr/>
        </p:nvSpPr>
        <p:spPr>
          <a:xfrm>
            <a:off x="1163464" y="3922329"/>
            <a:ext cx="4485945" cy="1569660"/>
          </a:xfrm>
          <a:prstGeom prst="rect">
            <a:avLst/>
          </a:prstGeom>
          <a:noFill/>
        </p:spPr>
        <p:txBody>
          <a:bodyPr wrap="square" rtlCol="0">
            <a:spAutoFit/>
          </a:bodyPr>
          <a:lstStyle/>
          <a:p>
            <a:pPr algn="just"/>
            <a:r>
              <a:rPr lang="en-SG" dirty="0">
                <a:solidFill>
                  <a:schemeClr val="tx1">
                    <a:lumMod val="75000"/>
                    <a:lumOff val="25000"/>
                  </a:schemeClr>
                </a:solidFill>
                <a:latin typeface="Arial" pitchFamily="34" charset="0"/>
                <a:cs typeface="Arial" pitchFamily="34" charset="0"/>
              </a:rPr>
              <a:t>… was between two groups of people: "Indian" and "Dalit" fighting in a bid to get their differences resolved.</a:t>
            </a:r>
            <a:endParaRPr lang="en-US" dirty="0">
              <a:solidFill>
                <a:schemeClr val="tx1">
                  <a:lumMod val="75000"/>
                  <a:lumOff val="25000"/>
                </a:schemeClr>
              </a:solidFill>
              <a:latin typeface="Arial" pitchFamily="34" charset="0"/>
              <a:cs typeface="Arial" pitchFamily="34" charset="0"/>
            </a:endParaRPr>
          </a:p>
        </p:txBody>
      </p:sp>
      <p:grpSp>
        <p:nvGrpSpPr>
          <p:cNvPr id="10" name="Group 18"/>
          <p:cNvGrpSpPr/>
          <p:nvPr/>
        </p:nvGrpSpPr>
        <p:grpSpPr>
          <a:xfrm>
            <a:off x="430859" y="2936081"/>
            <a:ext cx="2617141" cy="1280815"/>
            <a:chOff x="-1309419" y="1785926"/>
            <a:chExt cx="2617823" cy="1281148"/>
          </a:xfrm>
        </p:grpSpPr>
        <p:sp>
          <p:nvSpPr>
            <p:cNvPr id="4" name="Oval 3"/>
            <p:cNvSpPr/>
            <p:nvPr/>
          </p:nvSpPr>
          <p:spPr>
            <a:xfrm>
              <a:off x="-1309419" y="2443619"/>
              <a:ext cx="623455" cy="623455"/>
            </a:xfrm>
            <a:prstGeom prst="ellipse">
              <a:avLst/>
            </a:prstGeom>
            <a:no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399" dirty="0">
                  <a:solidFill>
                    <a:schemeClr val="tx2"/>
                  </a:solidFill>
                  <a:latin typeface="Arial" panose="020B0604020202020204" pitchFamily="34" charset="0"/>
                  <a:cs typeface="Arial" panose="020B0604020202020204" pitchFamily="34" charset="0"/>
                </a:rPr>
                <a:t>A</a:t>
              </a:r>
            </a:p>
          </p:txBody>
        </p:sp>
        <p:sp>
          <p:nvSpPr>
            <p:cNvPr id="8" name="TextBox 7"/>
            <p:cNvSpPr txBox="1"/>
            <p:nvPr/>
          </p:nvSpPr>
          <p:spPr>
            <a:xfrm>
              <a:off x="1123625" y="1785926"/>
              <a:ext cx="184779" cy="369300"/>
            </a:xfrm>
            <a:prstGeom prst="rect">
              <a:avLst/>
            </a:prstGeom>
            <a:noFill/>
          </p:spPr>
          <p:txBody>
            <a:bodyPr wrap="none" rtlCol="0">
              <a:spAutoFit/>
            </a:bodyPr>
            <a:lstStyle/>
            <a:p>
              <a:endParaRPr lang="en-US" sz="1799" dirty="0">
                <a:solidFill>
                  <a:schemeClr val="tx1">
                    <a:lumMod val="75000"/>
                    <a:lumOff val="25000"/>
                  </a:schemeClr>
                </a:solidFill>
                <a:latin typeface="Arial" pitchFamily="34" charset="0"/>
                <a:cs typeface="Arial" pitchFamily="34" charset="0"/>
              </a:endParaRPr>
            </a:p>
          </p:txBody>
        </p:sp>
      </p:grpSp>
      <p:grpSp>
        <p:nvGrpSpPr>
          <p:cNvPr id="33" name="Group 18">
            <a:extLst>
              <a:ext uri="{FF2B5EF4-FFF2-40B4-BE49-F238E27FC236}">
                <a16:creationId xmlns:a16="http://schemas.microsoft.com/office/drawing/2014/main" id="{34323F7C-C27E-47CC-928D-D91AD060F825}"/>
              </a:ext>
            </a:extLst>
          </p:cNvPr>
          <p:cNvGrpSpPr/>
          <p:nvPr/>
        </p:nvGrpSpPr>
        <p:grpSpPr>
          <a:xfrm>
            <a:off x="6414873" y="2936081"/>
            <a:ext cx="2617141" cy="1280815"/>
            <a:chOff x="-1309419" y="1785926"/>
            <a:chExt cx="2617823" cy="1281148"/>
          </a:xfrm>
        </p:grpSpPr>
        <p:sp>
          <p:nvSpPr>
            <p:cNvPr id="34" name="Oval 33">
              <a:extLst>
                <a:ext uri="{FF2B5EF4-FFF2-40B4-BE49-F238E27FC236}">
                  <a16:creationId xmlns:a16="http://schemas.microsoft.com/office/drawing/2014/main" id="{30DFDE44-1BFF-48A9-A6D6-5C3B081A4550}"/>
                </a:ext>
              </a:extLst>
            </p:cNvPr>
            <p:cNvSpPr/>
            <p:nvPr/>
          </p:nvSpPr>
          <p:spPr>
            <a:xfrm>
              <a:off x="-1309419" y="2443619"/>
              <a:ext cx="623455" cy="623455"/>
            </a:xfrm>
            <a:prstGeom prst="ellipse">
              <a:avLst/>
            </a:prstGeom>
            <a:solidFill>
              <a:schemeClr val="bg1"/>
            </a:solidFill>
            <a:ln w="76200">
              <a:solidFill>
                <a:schemeClr val="tx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399" dirty="0">
                  <a:solidFill>
                    <a:schemeClr val="tx2"/>
                  </a:solidFill>
                  <a:latin typeface="Arial" panose="020B0604020202020204" pitchFamily="34" charset="0"/>
                  <a:cs typeface="Arial" panose="020B0604020202020204" pitchFamily="34" charset="0"/>
                </a:rPr>
                <a:t>B</a:t>
              </a:r>
            </a:p>
          </p:txBody>
        </p:sp>
        <p:sp>
          <p:nvSpPr>
            <p:cNvPr id="35" name="TextBox 34">
              <a:extLst>
                <a:ext uri="{FF2B5EF4-FFF2-40B4-BE49-F238E27FC236}">
                  <a16:creationId xmlns:a16="http://schemas.microsoft.com/office/drawing/2014/main" id="{2BED1ED9-A33F-403A-843A-696D88B1D629}"/>
                </a:ext>
              </a:extLst>
            </p:cNvPr>
            <p:cNvSpPr txBox="1"/>
            <p:nvPr/>
          </p:nvSpPr>
          <p:spPr>
            <a:xfrm>
              <a:off x="1123625" y="1785926"/>
              <a:ext cx="184779" cy="369300"/>
            </a:xfrm>
            <a:prstGeom prst="rect">
              <a:avLst/>
            </a:prstGeom>
            <a:noFill/>
          </p:spPr>
          <p:txBody>
            <a:bodyPr wrap="none" rtlCol="0">
              <a:spAutoFit/>
            </a:bodyPr>
            <a:lstStyle/>
            <a:p>
              <a:endParaRPr lang="en-US" sz="1799" dirty="0">
                <a:solidFill>
                  <a:schemeClr val="tx1">
                    <a:lumMod val="75000"/>
                    <a:lumOff val="25000"/>
                  </a:schemeClr>
                </a:solidFill>
                <a:latin typeface="Arial" pitchFamily="34" charset="0"/>
                <a:cs typeface="Arial" pitchFamily="34" charset="0"/>
              </a:endParaRPr>
            </a:p>
          </p:txBody>
        </p:sp>
      </p:grpSp>
      <p:sp>
        <p:nvSpPr>
          <p:cNvPr id="2" name="Slide Number Placeholder 1">
            <a:extLst>
              <a:ext uri="{FF2B5EF4-FFF2-40B4-BE49-F238E27FC236}">
                <a16:creationId xmlns:a16="http://schemas.microsoft.com/office/drawing/2014/main" id="{D0466E2A-F163-40BF-B833-3FD0F5235E5E}"/>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4</a:t>
            </a:fld>
            <a:endParaRPr lang="en-US">
              <a:solidFill>
                <a:prstClr val="black">
                  <a:tint val="75000"/>
                </a:prstClr>
              </a:solidFill>
            </a:endParaRPr>
          </a:p>
        </p:txBody>
      </p:sp>
      <p:sp>
        <p:nvSpPr>
          <p:cNvPr id="5" name="Oval 4">
            <a:extLst>
              <a:ext uri="{FF2B5EF4-FFF2-40B4-BE49-F238E27FC236}">
                <a16:creationId xmlns:a16="http://schemas.microsoft.com/office/drawing/2014/main" id="{73DE4C4D-5DD8-42D2-92AB-42DA3A29D6E6}"/>
              </a:ext>
            </a:extLst>
          </p:cNvPr>
          <p:cNvSpPr/>
          <p:nvPr/>
        </p:nvSpPr>
        <p:spPr>
          <a:xfrm>
            <a:off x="498672" y="3250285"/>
            <a:ext cx="5472328" cy="28194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219373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0" name="TextBox 9"/>
          <p:cNvSpPr txBox="1"/>
          <p:nvPr/>
        </p:nvSpPr>
        <p:spPr>
          <a:xfrm>
            <a:off x="612392" y="124361"/>
            <a:ext cx="10907439" cy="1323439"/>
          </a:xfrm>
          <a:prstGeom prst="rect">
            <a:avLst/>
          </a:prstGeom>
          <a:noFill/>
        </p:spPr>
        <p:txBody>
          <a:bodyPr wrap="square" rtlCol="0">
            <a:spAutoFit/>
          </a:bodyPr>
          <a:lstStyle/>
          <a:p>
            <a:pPr algn="ctr" defTabSz="914126"/>
            <a:r>
              <a:rPr lang="en-US" sz="4000" dirty="0">
                <a:solidFill>
                  <a:schemeClr val="tx2"/>
                </a:solidFill>
                <a:latin typeface="Arial" panose="020B0604020202020204" pitchFamily="34" charset="0"/>
                <a:cs typeface="Arial" panose="020B0604020202020204" pitchFamily="34" charset="0"/>
              </a:rPr>
              <a:t>Misclassification Rate of each </a:t>
            </a:r>
          </a:p>
          <a:p>
            <a:pPr algn="ctr" defTabSz="914126"/>
            <a:r>
              <a:rPr lang="en-US" sz="4000" dirty="0">
                <a:solidFill>
                  <a:schemeClr val="tx2"/>
                </a:solidFill>
                <a:latin typeface="Arial" panose="020B0604020202020204" pitchFamily="34" charset="0"/>
                <a:cs typeface="Arial" panose="020B0604020202020204" pitchFamily="34" charset="0"/>
              </a:rPr>
              <a:t>News Categories on Test Dataset</a:t>
            </a:r>
          </a:p>
        </p:txBody>
      </p:sp>
      <p:grpSp>
        <p:nvGrpSpPr>
          <p:cNvPr id="6" name="Group 5">
            <a:extLst>
              <a:ext uri="{FF2B5EF4-FFF2-40B4-BE49-F238E27FC236}">
                <a16:creationId xmlns:a16="http://schemas.microsoft.com/office/drawing/2014/main" id="{0006092D-A995-4A72-AACA-AB8BFF03ED32}"/>
              </a:ext>
            </a:extLst>
          </p:cNvPr>
          <p:cNvGrpSpPr/>
          <p:nvPr/>
        </p:nvGrpSpPr>
        <p:grpSpPr>
          <a:xfrm>
            <a:off x="171450" y="1696017"/>
            <a:ext cx="11849100" cy="4628583"/>
            <a:chOff x="171450" y="2286000"/>
            <a:chExt cx="11849100" cy="4095183"/>
          </a:xfrm>
        </p:grpSpPr>
        <p:pic>
          <p:nvPicPr>
            <p:cNvPr id="4" name="Picture 3">
              <a:extLst>
                <a:ext uri="{FF2B5EF4-FFF2-40B4-BE49-F238E27FC236}">
                  <a16:creationId xmlns:a16="http://schemas.microsoft.com/office/drawing/2014/main" id="{3679B481-B06A-4013-BF3F-2C9E54CCA9A2}"/>
                </a:ext>
              </a:extLst>
            </p:cNvPr>
            <p:cNvPicPr>
              <a:picLocks noChangeAspect="1"/>
            </p:cNvPicPr>
            <p:nvPr/>
          </p:nvPicPr>
          <p:blipFill>
            <a:blip r:embed="rId3"/>
            <a:stretch>
              <a:fillRect/>
            </a:stretch>
          </p:blipFill>
          <p:spPr>
            <a:xfrm>
              <a:off x="171450" y="2286000"/>
              <a:ext cx="11849100" cy="4095183"/>
            </a:xfrm>
            <a:prstGeom prst="rect">
              <a:avLst/>
            </a:prstGeom>
          </p:spPr>
        </p:pic>
        <p:sp>
          <p:nvSpPr>
            <p:cNvPr id="5" name="Rectangle 4">
              <a:extLst>
                <a:ext uri="{FF2B5EF4-FFF2-40B4-BE49-F238E27FC236}">
                  <a16:creationId xmlns:a16="http://schemas.microsoft.com/office/drawing/2014/main" id="{D3234DDD-4269-4BEB-BDD3-7A256F317560}"/>
                </a:ext>
              </a:extLst>
            </p:cNvPr>
            <p:cNvSpPr/>
            <p:nvPr/>
          </p:nvSpPr>
          <p:spPr>
            <a:xfrm>
              <a:off x="3124200" y="2514600"/>
              <a:ext cx="5867400" cy="457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grpSp>
      <p:sp>
        <p:nvSpPr>
          <p:cNvPr id="7" name="Slide Number Placeholder 6">
            <a:extLst>
              <a:ext uri="{FF2B5EF4-FFF2-40B4-BE49-F238E27FC236}">
                <a16:creationId xmlns:a16="http://schemas.microsoft.com/office/drawing/2014/main" id="{C455670E-D6C6-463D-A356-141CC9A81B44}"/>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40</a:t>
            </a:fld>
            <a:endParaRPr lang="en-US">
              <a:solidFill>
                <a:prstClr val="black">
                  <a:tint val="75000"/>
                </a:prstClr>
              </a:solidFill>
            </a:endParaRPr>
          </a:p>
        </p:txBody>
      </p:sp>
    </p:spTree>
    <p:extLst>
      <p:ext uri="{BB962C8B-B14F-4D97-AF65-F5344CB8AC3E}">
        <p14:creationId xmlns:p14="http://schemas.microsoft.com/office/powerpoint/2010/main" val="17031131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3164049" y="2367171"/>
            <a:ext cx="5863902" cy="1107996"/>
          </a:xfrm>
          <a:prstGeom prst="rect">
            <a:avLst/>
          </a:prstGeom>
          <a:noFill/>
        </p:spPr>
        <p:txBody>
          <a:bodyPr wrap="square" rtlCol="0">
            <a:spAutoFit/>
          </a:bodyPr>
          <a:lstStyle/>
          <a:p>
            <a:pPr algn="ctr" defTabSz="914126"/>
            <a:r>
              <a:rPr lang="en-US" sz="6600" dirty="0">
                <a:solidFill>
                  <a:schemeClr val="tx2"/>
                </a:solidFill>
                <a:latin typeface="Arial" panose="020B0604020202020204" pitchFamily="34" charset="0"/>
                <a:cs typeface="Arial" panose="020B0604020202020204" pitchFamily="34" charset="0"/>
              </a:rPr>
              <a:t>Was it difficult?</a:t>
            </a:r>
          </a:p>
        </p:txBody>
      </p:sp>
      <p:sp>
        <p:nvSpPr>
          <p:cNvPr id="2" name="Slide Number Placeholder 1">
            <a:extLst>
              <a:ext uri="{FF2B5EF4-FFF2-40B4-BE49-F238E27FC236}">
                <a16:creationId xmlns:a16="http://schemas.microsoft.com/office/drawing/2014/main" id="{7BF36FC6-FA55-4583-814F-1ABA16CBCD82}"/>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5</a:t>
            </a:fld>
            <a:endParaRPr lang="en-US">
              <a:solidFill>
                <a:prstClr val="black">
                  <a:tint val="75000"/>
                </a:prstClr>
              </a:solidFill>
            </a:endParaRPr>
          </a:p>
        </p:txBody>
      </p:sp>
    </p:spTree>
    <p:extLst>
      <p:ext uri="{BB962C8B-B14F-4D97-AF65-F5344CB8AC3E}">
        <p14:creationId xmlns:p14="http://schemas.microsoft.com/office/powerpoint/2010/main" val="40920967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6" name="TextBox 25"/>
          <p:cNvSpPr txBox="1"/>
          <p:nvPr/>
        </p:nvSpPr>
        <p:spPr>
          <a:xfrm>
            <a:off x="6067425" y="3345597"/>
            <a:ext cx="6019800" cy="646331"/>
          </a:xfrm>
          <a:prstGeom prst="rect">
            <a:avLst/>
          </a:prstGeom>
          <a:noFill/>
        </p:spPr>
        <p:txBody>
          <a:bodyPr wrap="square" rtlCol="0">
            <a:spAutoFit/>
          </a:bodyPr>
          <a:lstStyle/>
          <a:p>
            <a:pPr algn="ctr" defTabSz="914126"/>
            <a:r>
              <a:rPr lang="en-US" sz="3600" i="1" dirty="0">
                <a:solidFill>
                  <a:schemeClr val="bg1"/>
                </a:solidFill>
                <a:latin typeface="Arial" panose="020B0604020202020204" pitchFamily="34" charset="0"/>
                <a:cs typeface="Arial" panose="020B0604020202020204" pitchFamily="34" charset="0"/>
              </a:rPr>
              <a:t>Deep Learning Model</a:t>
            </a:r>
          </a:p>
        </p:txBody>
      </p:sp>
      <p:sp>
        <p:nvSpPr>
          <p:cNvPr id="27" name="TextBox 26"/>
          <p:cNvSpPr txBox="1"/>
          <p:nvPr/>
        </p:nvSpPr>
        <p:spPr>
          <a:xfrm>
            <a:off x="6542386" y="2514600"/>
            <a:ext cx="5069878" cy="830997"/>
          </a:xfrm>
          <a:prstGeom prst="rect">
            <a:avLst/>
          </a:prstGeom>
          <a:noFill/>
        </p:spPr>
        <p:txBody>
          <a:bodyPr wrap="square" rtlCol="0">
            <a:spAutoFit/>
          </a:bodyPr>
          <a:lstStyle/>
          <a:p>
            <a:pPr algn="ctr" defTabSz="914126"/>
            <a:r>
              <a:rPr lang="en-US" sz="4800" dirty="0" err="1">
                <a:solidFill>
                  <a:schemeClr val="bg1"/>
                </a:solidFill>
                <a:latin typeface="Arial" panose="020B0604020202020204" pitchFamily="34" charset="0"/>
                <a:cs typeface="Arial" panose="020B0604020202020204" pitchFamily="34" charset="0"/>
              </a:rPr>
              <a:t>OpenAI’s</a:t>
            </a:r>
            <a:r>
              <a:rPr lang="en-US" sz="4800" dirty="0">
                <a:solidFill>
                  <a:schemeClr val="bg1"/>
                </a:solidFill>
                <a:latin typeface="Arial" panose="020B0604020202020204" pitchFamily="34" charset="0"/>
                <a:cs typeface="Arial" panose="020B0604020202020204" pitchFamily="34" charset="0"/>
              </a:rPr>
              <a:t> GPT-2</a:t>
            </a:r>
          </a:p>
        </p:txBody>
      </p:sp>
      <p:sp>
        <p:nvSpPr>
          <p:cNvPr id="2" name="Slide Number Placeholder 1">
            <a:extLst>
              <a:ext uri="{FF2B5EF4-FFF2-40B4-BE49-F238E27FC236}">
                <a16:creationId xmlns:a16="http://schemas.microsoft.com/office/drawing/2014/main" id="{B5C94E43-5FCF-4C2B-BB23-0433B495E50B}"/>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6</a:t>
            </a:fld>
            <a:endParaRPr lang="en-US">
              <a:solidFill>
                <a:prstClr val="black">
                  <a:tint val="75000"/>
                </a:prstClr>
              </a:solidFill>
            </a:endParaRPr>
          </a:p>
        </p:txBody>
      </p:sp>
    </p:spTree>
    <p:extLst>
      <p:ext uri="{BB962C8B-B14F-4D97-AF65-F5344CB8AC3E}">
        <p14:creationId xmlns:p14="http://schemas.microsoft.com/office/powerpoint/2010/main" val="1708376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Rectangle 16"/>
          <p:cNvSpPr/>
          <p:nvPr/>
        </p:nvSpPr>
        <p:spPr>
          <a:xfrm>
            <a:off x="1523999" y="1683603"/>
            <a:ext cx="8763001" cy="830997"/>
          </a:xfrm>
          <a:prstGeom prst="rect">
            <a:avLst/>
          </a:prstGeom>
        </p:spPr>
        <p:txBody>
          <a:bodyPr wrap="square">
            <a:spAutoFit/>
          </a:bodyPr>
          <a:lstStyle/>
          <a:p>
            <a:pPr defTabSz="914126"/>
            <a:r>
              <a:rPr lang="en-US" dirty="0">
                <a:solidFill>
                  <a:prstClr val="black">
                    <a:lumMod val="75000"/>
                    <a:lumOff val="25000"/>
                  </a:prstClr>
                </a:solidFill>
                <a:latin typeface="Arial" panose="020B0604020202020204" pitchFamily="34" charset="0"/>
                <a:cs typeface="Arial" panose="020B0604020202020204" pitchFamily="34" charset="0"/>
              </a:rPr>
              <a:t>Unsupervised Language Model to predict what is the next word in a passage</a:t>
            </a:r>
          </a:p>
        </p:txBody>
      </p:sp>
      <p:sp>
        <p:nvSpPr>
          <p:cNvPr id="18" name="Rectangle 17"/>
          <p:cNvSpPr/>
          <p:nvPr/>
        </p:nvSpPr>
        <p:spPr>
          <a:xfrm>
            <a:off x="1584383" y="3276600"/>
            <a:ext cx="5611525" cy="830997"/>
          </a:xfrm>
          <a:prstGeom prst="rect">
            <a:avLst/>
          </a:prstGeom>
        </p:spPr>
        <p:txBody>
          <a:bodyPr wrap="square">
            <a:spAutoFit/>
          </a:bodyPr>
          <a:lstStyle/>
          <a:p>
            <a:pPr defTabSz="914126"/>
            <a:r>
              <a:rPr lang="en-US" dirty="0">
                <a:solidFill>
                  <a:prstClr val="black">
                    <a:lumMod val="75000"/>
                    <a:lumOff val="25000"/>
                  </a:prstClr>
                </a:solidFill>
                <a:latin typeface="Arial" panose="020B0604020202020204" pitchFamily="34" charset="0"/>
                <a:cs typeface="Arial" panose="020B0604020202020204" pitchFamily="34" charset="0"/>
              </a:rPr>
              <a:t>Trained on 8 million web pages</a:t>
            </a:r>
          </a:p>
          <a:p>
            <a:pPr defTabSz="914126"/>
            <a:r>
              <a:rPr lang="en-US" dirty="0">
                <a:solidFill>
                  <a:prstClr val="black">
                    <a:lumMod val="75000"/>
                    <a:lumOff val="25000"/>
                  </a:prstClr>
                </a:solidFill>
                <a:latin typeface="Arial" panose="020B0604020202020204" pitchFamily="34" charset="0"/>
                <a:cs typeface="Arial" panose="020B0604020202020204" pitchFamily="34" charset="0"/>
              </a:rPr>
              <a:t>(like Wikipedia, news or books)</a:t>
            </a:r>
          </a:p>
        </p:txBody>
      </p:sp>
      <p:sp>
        <p:nvSpPr>
          <p:cNvPr id="19" name="Rectangle 18"/>
          <p:cNvSpPr/>
          <p:nvPr/>
        </p:nvSpPr>
        <p:spPr>
          <a:xfrm>
            <a:off x="1584384" y="5029200"/>
            <a:ext cx="4724402" cy="830997"/>
          </a:xfrm>
          <a:prstGeom prst="rect">
            <a:avLst/>
          </a:prstGeom>
        </p:spPr>
        <p:txBody>
          <a:bodyPr wrap="square">
            <a:spAutoFit/>
          </a:bodyPr>
          <a:lstStyle/>
          <a:p>
            <a:pPr defTabSz="914126"/>
            <a:r>
              <a:rPr lang="en-US" dirty="0">
                <a:solidFill>
                  <a:prstClr val="black">
                    <a:lumMod val="75000"/>
                    <a:lumOff val="25000"/>
                  </a:prstClr>
                </a:solidFill>
                <a:latin typeface="Arial" panose="020B0604020202020204" pitchFamily="34" charset="0"/>
                <a:cs typeface="Arial" panose="020B0604020202020204" pitchFamily="34" charset="0"/>
              </a:rPr>
              <a:t>1.5 billion words </a:t>
            </a:r>
          </a:p>
          <a:p>
            <a:pPr defTabSz="914126"/>
            <a:r>
              <a:rPr lang="en-US" dirty="0">
                <a:solidFill>
                  <a:prstClr val="black">
                    <a:lumMod val="75000"/>
                    <a:lumOff val="25000"/>
                  </a:prstClr>
                </a:solidFill>
                <a:latin typeface="Arial" panose="020B0604020202020204" pitchFamily="34" charset="0"/>
                <a:cs typeface="Arial" panose="020B0604020202020204" pitchFamily="34" charset="0"/>
              </a:rPr>
              <a:t>(features)</a:t>
            </a:r>
          </a:p>
        </p:txBody>
      </p:sp>
      <p:sp>
        <p:nvSpPr>
          <p:cNvPr id="26" name="TextBox 25"/>
          <p:cNvSpPr txBox="1"/>
          <p:nvPr/>
        </p:nvSpPr>
        <p:spPr>
          <a:xfrm>
            <a:off x="3965896" y="183957"/>
            <a:ext cx="4260207" cy="769241"/>
          </a:xfrm>
          <a:prstGeom prst="rect">
            <a:avLst/>
          </a:prstGeom>
          <a:noFill/>
        </p:spPr>
        <p:txBody>
          <a:bodyPr wrap="square" rtlCol="0">
            <a:spAutoFit/>
          </a:bodyPr>
          <a:lstStyle/>
          <a:p>
            <a:pPr algn="ctr" defTabSz="914126"/>
            <a:r>
              <a:rPr lang="en-US" sz="4399" dirty="0" err="1">
                <a:solidFill>
                  <a:schemeClr val="tx2"/>
                </a:solidFill>
                <a:latin typeface="Arial" panose="020B0604020202020204" pitchFamily="34" charset="0"/>
                <a:cs typeface="Arial" panose="020B0604020202020204" pitchFamily="34" charset="0"/>
              </a:rPr>
              <a:t>OpenAI’s</a:t>
            </a:r>
            <a:r>
              <a:rPr lang="en-US" sz="4399" dirty="0">
                <a:solidFill>
                  <a:schemeClr val="tx2"/>
                </a:solidFill>
                <a:latin typeface="Arial" panose="020B0604020202020204" pitchFamily="34" charset="0"/>
                <a:cs typeface="Arial" panose="020B0604020202020204" pitchFamily="34" charset="0"/>
              </a:rPr>
              <a:t> GPT-2</a:t>
            </a:r>
          </a:p>
        </p:txBody>
      </p:sp>
      <p:grpSp>
        <p:nvGrpSpPr>
          <p:cNvPr id="53" name="Group 52"/>
          <p:cNvGrpSpPr/>
          <p:nvPr/>
        </p:nvGrpSpPr>
        <p:grpSpPr>
          <a:xfrm>
            <a:off x="578806" y="3276600"/>
            <a:ext cx="822746" cy="822746"/>
            <a:chOff x="1078752" y="2716220"/>
            <a:chExt cx="822960" cy="822960"/>
          </a:xfrm>
        </p:grpSpPr>
        <p:sp>
          <p:nvSpPr>
            <p:cNvPr id="14" name="Rounded Rectangle 13"/>
            <p:cNvSpPr/>
            <p:nvPr/>
          </p:nvSpPr>
          <p:spPr>
            <a:xfrm>
              <a:off x="1078752" y="2716220"/>
              <a:ext cx="822960" cy="8229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a:solidFill>
                  <a:prstClr val="white"/>
                </a:solidFill>
              </a:endParaRPr>
            </a:p>
          </p:txBody>
        </p:sp>
        <p:grpSp>
          <p:nvGrpSpPr>
            <p:cNvPr id="29" name="Group 13"/>
            <p:cNvGrpSpPr>
              <a:grpSpLocks noChangeAspect="1"/>
            </p:cNvGrpSpPr>
            <p:nvPr/>
          </p:nvGrpSpPr>
          <p:grpSpPr bwMode="auto">
            <a:xfrm>
              <a:off x="1261632" y="2941167"/>
              <a:ext cx="457200" cy="373063"/>
              <a:chOff x="76" y="440"/>
              <a:chExt cx="288" cy="235"/>
            </a:xfrm>
            <a:solidFill>
              <a:schemeClr val="bg1"/>
            </a:solidFill>
          </p:grpSpPr>
          <p:sp>
            <p:nvSpPr>
              <p:cNvPr id="32" name="Freeform 15"/>
              <p:cNvSpPr>
                <a:spLocks/>
              </p:cNvSpPr>
              <p:nvPr/>
            </p:nvSpPr>
            <p:spPr bwMode="auto">
              <a:xfrm>
                <a:off x="76" y="440"/>
                <a:ext cx="199" cy="199"/>
              </a:xfrm>
              <a:custGeom>
                <a:avLst/>
                <a:gdLst>
                  <a:gd name="T0" fmla="*/ 1371 w 2391"/>
                  <a:gd name="T1" fmla="*/ 12 h 2382"/>
                  <a:gd name="T2" fmla="*/ 1618 w 2391"/>
                  <a:gd name="T3" fmla="*/ 76 h 2382"/>
                  <a:gd name="T4" fmla="*/ 1840 w 2391"/>
                  <a:gd name="T5" fmla="*/ 188 h 2382"/>
                  <a:gd name="T6" fmla="*/ 2035 w 2391"/>
                  <a:gd name="T7" fmla="*/ 343 h 2382"/>
                  <a:gd name="T8" fmla="*/ 2192 w 2391"/>
                  <a:gd name="T9" fmla="*/ 534 h 2382"/>
                  <a:gd name="T10" fmla="*/ 2307 w 2391"/>
                  <a:gd name="T11" fmla="*/ 755 h 2382"/>
                  <a:gd name="T12" fmla="*/ 2376 w 2391"/>
                  <a:gd name="T13" fmla="*/ 1000 h 2382"/>
                  <a:gd name="T14" fmla="*/ 2256 w 2391"/>
                  <a:gd name="T15" fmla="*/ 1173 h 2382"/>
                  <a:gd name="T16" fmla="*/ 2221 w 2391"/>
                  <a:gd name="T17" fmla="*/ 924 h 2382"/>
                  <a:gd name="T18" fmla="*/ 2132 w 2391"/>
                  <a:gd name="T19" fmla="*/ 695 h 2382"/>
                  <a:gd name="T20" fmla="*/ 1994 w 2391"/>
                  <a:gd name="T21" fmla="*/ 497 h 2382"/>
                  <a:gd name="T22" fmla="*/ 1816 w 2391"/>
                  <a:gd name="T23" fmla="*/ 334 h 2382"/>
                  <a:gd name="T24" fmla="*/ 1605 w 2391"/>
                  <a:gd name="T25" fmla="*/ 216 h 2382"/>
                  <a:gd name="T26" fmla="*/ 1367 w 2391"/>
                  <a:gd name="T27" fmla="*/ 148 h 2382"/>
                  <a:gd name="T28" fmla="*/ 1114 w 2391"/>
                  <a:gd name="T29" fmla="*/ 137 h 2382"/>
                  <a:gd name="T30" fmla="*/ 876 w 2391"/>
                  <a:gd name="T31" fmla="*/ 183 h 2382"/>
                  <a:gd name="T32" fmla="*/ 661 w 2391"/>
                  <a:gd name="T33" fmla="*/ 279 h 2382"/>
                  <a:gd name="T34" fmla="*/ 475 w 2391"/>
                  <a:gd name="T35" fmla="*/ 418 h 2382"/>
                  <a:gd name="T36" fmla="*/ 322 w 2391"/>
                  <a:gd name="T37" fmla="*/ 594 h 2382"/>
                  <a:gd name="T38" fmla="*/ 211 w 2391"/>
                  <a:gd name="T39" fmla="*/ 799 h 2382"/>
                  <a:gd name="T40" fmla="*/ 147 w 2391"/>
                  <a:gd name="T41" fmla="*/ 1030 h 2382"/>
                  <a:gd name="T42" fmla="*/ 139 w 2391"/>
                  <a:gd name="T43" fmla="*/ 1280 h 2382"/>
                  <a:gd name="T44" fmla="*/ 188 w 2391"/>
                  <a:gd name="T45" fmla="*/ 1526 h 2382"/>
                  <a:gd name="T46" fmla="*/ 291 w 2391"/>
                  <a:gd name="T47" fmla="*/ 1748 h 2382"/>
                  <a:gd name="T48" fmla="*/ 442 w 2391"/>
                  <a:gd name="T49" fmla="*/ 1938 h 2382"/>
                  <a:gd name="T50" fmla="*/ 631 w 2391"/>
                  <a:gd name="T51" fmla="*/ 2090 h 2382"/>
                  <a:gd name="T52" fmla="*/ 852 w 2391"/>
                  <a:gd name="T53" fmla="*/ 2195 h 2382"/>
                  <a:gd name="T54" fmla="*/ 1096 w 2391"/>
                  <a:gd name="T55" fmla="*/ 2249 h 2382"/>
                  <a:gd name="T56" fmla="*/ 998 w 2391"/>
                  <a:gd name="T57" fmla="*/ 2371 h 2382"/>
                  <a:gd name="T58" fmla="*/ 754 w 2391"/>
                  <a:gd name="T59" fmla="*/ 2303 h 2382"/>
                  <a:gd name="T60" fmla="*/ 533 w 2391"/>
                  <a:gd name="T61" fmla="*/ 2187 h 2382"/>
                  <a:gd name="T62" fmla="*/ 343 w 2391"/>
                  <a:gd name="T63" fmla="*/ 2030 h 2382"/>
                  <a:gd name="T64" fmla="*/ 189 w 2391"/>
                  <a:gd name="T65" fmla="*/ 1836 h 2382"/>
                  <a:gd name="T66" fmla="*/ 76 w 2391"/>
                  <a:gd name="T67" fmla="*/ 1614 h 2382"/>
                  <a:gd name="T68" fmla="*/ 13 w 2391"/>
                  <a:gd name="T69" fmla="*/ 1368 h 2382"/>
                  <a:gd name="T70" fmla="*/ 3 w 2391"/>
                  <a:gd name="T71" fmla="*/ 1105 h 2382"/>
                  <a:gd name="T72" fmla="*/ 51 w 2391"/>
                  <a:gd name="T73" fmla="*/ 849 h 2382"/>
                  <a:gd name="T74" fmla="*/ 149 w 2391"/>
                  <a:gd name="T75" fmla="*/ 616 h 2382"/>
                  <a:gd name="T76" fmla="*/ 293 w 2391"/>
                  <a:gd name="T77" fmla="*/ 411 h 2382"/>
                  <a:gd name="T78" fmla="*/ 477 w 2391"/>
                  <a:gd name="T79" fmla="*/ 241 h 2382"/>
                  <a:gd name="T80" fmla="*/ 693 w 2391"/>
                  <a:gd name="T81" fmla="*/ 111 h 2382"/>
                  <a:gd name="T82" fmla="*/ 935 w 2391"/>
                  <a:gd name="T83" fmla="*/ 28 h 2382"/>
                  <a:gd name="T84" fmla="*/ 1197 w 2391"/>
                  <a:gd name="T85" fmla="*/ 0 h 2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91" h="2382">
                    <a:moveTo>
                      <a:pt x="1197" y="0"/>
                    </a:moveTo>
                    <a:lnTo>
                      <a:pt x="1285" y="3"/>
                    </a:lnTo>
                    <a:lnTo>
                      <a:pt x="1371" y="12"/>
                    </a:lnTo>
                    <a:lnTo>
                      <a:pt x="1455" y="28"/>
                    </a:lnTo>
                    <a:lnTo>
                      <a:pt x="1538" y="49"/>
                    </a:lnTo>
                    <a:lnTo>
                      <a:pt x="1618" y="76"/>
                    </a:lnTo>
                    <a:lnTo>
                      <a:pt x="1695" y="109"/>
                    </a:lnTo>
                    <a:lnTo>
                      <a:pt x="1769" y="146"/>
                    </a:lnTo>
                    <a:lnTo>
                      <a:pt x="1840" y="188"/>
                    </a:lnTo>
                    <a:lnTo>
                      <a:pt x="1909" y="235"/>
                    </a:lnTo>
                    <a:lnTo>
                      <a:pt x="1973" y="288"/>
                    </a:lnTo>
                    <a:lnTo>
                      <a:pt x="2035" y="343"/>
                    </a:lnTo>
                    <a:lnTo>
                      <a:pt x="2091" y="403"/>
                    </a:lnTo>
                    <a:lnTo>
                      <a:pt x="2144" y="467"/>
                    </a:lnTo>
                    <a:lnTo>
                      <a:pt x="2192" y="534"/>
                    </a:lnTo>
                    <a:lnTo>
                      <a:pt x="2235" y="604"/>
                    </a:lnTo>
                    <a:lnTo>
                      <a:pt x="2275" y="678"/>
                    </a:lnTo>
                    <a:lnTo>
                      <a:pt x="2307" y="755"/>
                    </a:lnTo>
                    <a:lnTo>
                      <a:pt x="2336" y="834"/>
                    </a:lnTo>
                    <a:lnTo>
                      <a:pt x="2359" y="916"/>
                    </a:lnTo>
                    <a:lnTo>
                      <a:pt x="2376" y="1000"/>
                    </a:lnTo>
                    <a:lnTo>
                      <a:pt x="2387" y="1086"/>
                    </a:lnTo>
                    <a:lnTo>
                      <a:pt x="2391" y="1173"/>
                    </a:lnTo>
                    <a:lnTo>
                      <a:pt x="2256" y="1173"/>
                    </a:lnTo>
                    <a:lnTo>
                      <a:pt x="2252" y="1088"/>
                    </a:lnTo>
                    <a:lnTo>
                      <a:pt x="2240" y="1004"/>
                    </a:lnTo>
                    <a:lnTo>
                      <a:pt x="2221" y="924"/>
                    </a:lnTo>
                    <a:lnTo>
                      <a:pt x="2197" y="844"/>
                    </a:lnTo>
                    <a:lnTo>
                      <a:pt x="2168" y="768"/>
                    </a:lnTo>
                    <a:lnTo>
                      <a:pt x="2132" y="695"/>
                    </a:lnTo>
                    <a:lnTo>
                      <a:pt x="2091" y="625"/>
                    </a:lnTo>
                    <a:lnTo>
                      <a:pt x="2045" y="559"/>
                    </a:lnTo>
                    <a:lnTo>
                      <a:pt x="1994" y="497"/>
                    </a:lnTo>
                    <a:lnTo>
                      <a:pt x="1940" y="438"/>
                    </a:lnTo>
                    <a:lnTo>
                      <a:pt x="1880" y="383"/>
                    </a:lnTo>
                    <a:lnTo>
                      <a:pt x="1816" y="334"/>
                    </a:lnTo>
                    <a:lnTo>
                      <a:pt x="1749" y="290"/>
                    </a:lnTo>
                    <a:lnTo>
                      <a:pt x="1679" y="249"/>
                    </a:lnTo>
                    <a:lnTo>
                      <a:pt x="1605" y="216"/>
                    </a:lnTo>
                    <a:lnTo>
                      <a:pt x="1527" y="187"/>
                    </a:lnTo>
                    <a:lnTo>
                      <a:pt x="1449" y="164"/>
                    </a:lnTo>
                    <a:lnTo>
                      <a:pt x="1367" y="148"/>
                    </a:lnTo>
                    <a:lnTo>
                      <a:pt x="1283" y="137"/>
                    </a:lnTo>
                    <a:lnTo>
                      <a:pt x="1197" y="134"/>
                    </a:lnTo>
                    <a:lnTo>
                      <a:pt x="1114" y="137"/>
                    </a:lnTo>
                    <a:lnTo>
                      <a:pt x="1033" y="147"/>
                    </a:lnTo>
                    <a:lnTo>
                      <a:pt x="953" y="162"/>
                    </a:lnTo>
                    <a:lnTo>
                      <a:pt x="876" y="183"/>
                    </a:lnTo>
                    <a:lnTo>
                      <a:pt x="802" y="210"/>
                    </a:lnTo>
                    <a:lnTo>
                      <a:pt x="730" y="242"/>
                    </a:lnTo>
                    <a:lnTo>
                      <a:pt x="661" y="279"/>
                    </a:lnTo>
                    <a:lnTo>
                      <a:pt x="596" y="321"/>
                    </a:lnTo>
                    <a:lnTo>
                      <a:pt x="532" y="367"/>
                    </a:lnTo>
                    <a:lnTo>
                      <a:pt x="475" y="418"/>
                    </a:lnTo>
                    <a:lnTo>
                      <a:pt x="419" y="473"/>
                    </a:lnTo>
                    <a:lnTo>
                      <a:pt x="369" y="531"/>
                    </a:lnTo>
                    <a:lnTo>
                      <a:pt x="322" y="594"/>
                    </a:lnTo>
                    <a:lnTo>
                      <a:pt x="280" y="659"/>
                    </a:lnTo>
                    <a:lnTo>
                      <a:pt x="243" y="729"/>
                    </a:lnTo>
                    <a:lnTo>
                      <a:pt x="211" y="799"/>
                    </a:lnTo>
                    <a:lnTo>
                      <a:pt x="184" y="875"/>
                    </a:lnTo>
                    <a:lnTo>
                      <a:pt x="163" y="951"/>
                    </a:lnTo>
                    <a:lnTo>
                      <a:pt x="147" y="1030"/>
                    </a:lnTo>
                    <a:lnTo>
                      <a:pt x="137" y="1111"/>
                    </a:lnTo>
                    <a:lnTo>
                      <a:pt x="134" y="1194"/>
                    </a:lnTo>
                    <a:lnTo>
                      <a:pt x="139" y="1280"/>
                    </a:lnTo>
                    <a:lnTo>
                      <a:pt x="148" y="1365"/>
                    </a:lnTo>
                    <a:lnTo>
                      <a:pt x="165" y="1446"/>
                    </a:lnTo>
                    <a:lnTo>
                      <a:pt x="188" y="1526"/>
                    </a:lnTo>
                    <a:lnTo>
                      <a:pt x="217" y="1603"/>
                    </a:lnTo>
                    <a:lnTo>
                      <a:pt x="252" y="1677"/>
                    </a:lnTo>
                    <a:lnTo>
                      <a:pt x="291" y="1748"/>
                    </a:lnTo>
                    <a:lnTo>
                      <a:pt x="337" y="1815"/>
                    </a:lnTo>
                    <a:lnTo>
                      <a:pt x="387" y="1879"/>
                    </a:lnTo>
                    <a:lnTo>
                      <a:pt x="442" y="1938"/>
                    </a:lnTo>
                    <a:lnTo>
                      <a:pt x="501" y="1993"/>
                    </a:lnTo>
                    <a:lnTo>
                      <a:pt x="564" y="2044"/>
                    </a:lnTo>
                    <a:lnTo>
                      <a:pt x="631" y="2090"/>
                    </a:lnTo>
                    <a:lnTo>
                      <a:pt x="701" y="2131"/>
                    </a:lnTo>
                    <a:lnTo>
                      <a:pt x="775" y="2166"/>
                    </a:lnTo>
                    <a:lnTo>
                      <a:pt x="852" y="2195"/>
                    </a:lnTo>
                    <a:lnTo>
                      <a:pt x="931" y="2219"/>
                    </a:lnTo>
                    <a:lnTo>
                      <a:pt x="1012" y="2238"/>
                    </a:lnTo>
                    <a:lnTo>
                      <a:pt x="1096" y="2249"/>
                    </a:lnTo>
                    <a:lnTo>
                      <a:pt x="1096" y="2382"/>
                    </a:lnTo>
                    <a:lnTo>
                      <a:pt x="1084" y="2382"/>
                    </a:lnTo>
                    <a:lnTo>
                      <a:pt x="998" y="2371"/>
                    </a:lnTo>
                    <a:lnTo>
                      <a:pt x="915" y="2354"/>
                    </a:lnTo>
                    <a:lnTo>
                      <a:pt x="833" y="2332"/>
                    </a:lnTo>
                    <a:lnTo>
                      <a:pt x="754" y="2303"/>
                    </a:lnTo>
                    <a:lnTo>
                      <a:pt x="677" y="2270"/>
                    </a:lnTo>
                    <a:lnTo>
                      <a:pt x="604" y="2230"/>
                    </a:lnTo>
                    <a:lnTo>
                      <a:pt x="533" y="2187"/>
                    </a:lnTo>
                    <a:lnTo>
                      <a:pt x="466" y="2139"/>
                    </a:lnTo>
                    <a:lnTo>
                      <a:pt x="403" y="2087"/>
                    </a:lnTo>
                    <a:lnTo>
                      <a:pt x="343" y="2030"/>
                    </a:lnTo>
                    <a:lnTo>
                      <a:pt x="287" y="1969"/>
                    </a:lnTo>
                    <a:lnTo>
                      <a:pt x="236" y="1905"/>
                    </a:lnTo>
                    <a:lnTo>
                      <a:pt x="189" y="1836"/>
                    </a:lnTo>
                    <a:lnTo>
                      <a:pt x="146" y="1765"/>
                    </a:lnTo>
                    <a:lnTo>
                      <a:pt x="109" y="1691"/>
                    </a:lnTo>
                    <a:lnTo>
                      <a:pt x="76" y="1614"/>
                    </a:lnTo>
                    <a:lnTo>
                      <a:pt x="49" y="1534"/>
                    </a:lnTo>
                    <a:lnTo>
                      <a:pt x="28" y="1453"/>
                    </a:lnTo>
                    <a:lnTo>
                      <a:pt x="13" y="1368"/>
                    </a:lnTo>
                    <a:lnTo>
                      <a:pt x="3" y="1282"/>
                    </a:lnTo>
                    <a:lnTo>
                      <a:pt x="0" y="1194"/>
                    </a:lnTo>
                    <a:lnTo>
                      <a:pt x="3" y="1105"/>
                    </a:lnTo>
                    <a:lnTo>
                      <a:pt x="13" y="1018"/>
                    </a:lnTo>
                    <a:lnTo>
                      <a:pt x="28" y="932"/>
                    </a:lnTo>
                    <a:lnTo>
                      <a:pt x="51" y="849"/>
                    </a:lnTo>
                    <a:lnTo>
                      <a:pt x="79" y="769"/>
                    </a:lnTo>
                    <a:lnTo>
                      <a:pt x="111" y="692"/>
                    </a:lnTo>
                    <a:lnTo>
                      <a:pt x="149" y="616"/>
                    </a:lnTo>
                    <a:lnTo>
                      <a:pt x="193" y="545"/>
                    </a:lnTo>
                    <a:lnTo>
                      <a:pt x="241" y="476"/>
                    </a:lnTo>
                    <a:lnTo>
                      <a:pt x="293" y="411"/>
                    </a:lnTo>
                    <a:lnTo>
                      <a:pt x="351" y="350"/>
                    </a:lnTo>
                    <a:lnTo>
                      <a:pt x="412" y="293"/>
                    </a:lnTo>
                    <a:lnTo>
                      <a:pt x="477" y="241"/>
                    </a:lnTo>
                    <a:lnTo>
                      <a:pt x="545" y="193"/>
                    </a:lnTo>
                    <a:lnTo>
                      <a:pt x="617" y="149"/>
                    </a:lnTo>
                    <a:lnTo>
                      <a:pt x="693" y="111"/>
                    </a:lnTo>
                    <a:lnTo>
                      <a:pt x="770" y="78"/>
                    </a:lnTo>
                    <a:lnTo>
                      <a:pt x="851" y="50"/>
                    </a:lnTo>
                    <a:lnTo>
                      <a:pt x="935" y="28"/>
                    </a:lnTo>
                    <a:lnTo>
                      <a:pt x="1020" y="13"/>
                    </a:lnTo>
                    <a:lnTo>
                      <a:pt x="1107" y="3"/>
                    </a:lnTo>
                    <a:lnTo>
                      <a:pt x="1197"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a:solidFill>
                    <a:prstClr val="black"/>
                  </a:solidFill>
                </a:endParaRPr>
              </a:p>
            </p:txBody>
          </p:sp>
          <p:sp>
            <p:nvSpPr>
              <p:cNvPr id="33" name="Freeform 16"/>
              <p:cNvSpPr>
                <a:spLocks noEditPoints="1"/>
              </p:cNvSpPr>
              <p:nvPr/>
            </p:nvSpPr>
            <p:spPr bwMode="auto">
              <a:xfrm>
                <a:off x="93" y="456"/>
                <a:ext cx="167" cy="165"/>
              </a:xfrm>
              <a:custGeom>
                <a:avLst/>
                <a:gdLst>
                  <a:gd name="T0" fmla="*/ 386 w 2006"/>
                  <a:gd name="T1" fmla="*/ 609 h 1986"/>
                  <a:gd name="T2" fmla="*/ 238 w 2006"/>
                  <a:gd name="T3" fmla="*/ 817 h 1986"/>
                  <a:gd name="T4" fmla="*/ 241 w 2006"/>
                  <a:gd name="T5" fmla="*/ 1084 h 1986"/>
                  <a:gd name="T6" fmla="*/ 289 w 2006"/>
                  <a:gd name="T7" fmla="*/ 1344 h 1986"/>
                  <a:gd name="T8" fmla="*/ 531 w 2006"/>
                  <a:gd name="T9" fmla="*/ 1397 h 1986"/>
                  <a:gd name="T10" fmla="*/ 533 w 2006"/>
                  <a:gd name="T11" fmla="*/ 1199 h 1986"/>
                  <a:gd name="T12" fmla="*/ 517 w 2006"/>
                  <a:gd name="T13" fmla="*/ 887 h 1986"/>
                  <a:gd name="T14" fmla="*/ 556 w 2006"/>
                  <a:gd name="T15" fmla="*/ 575 h 1986"/>
                  <a:gd name="T16" fmla="*/ 771 w 2006"/>
                  <a:gd name="T17" fmla="*/ 162 h 1986"/>
                  <a:gd name="T18" fmla="*/ 699 w 2006"/>
                  <a:gd name="T19" fmla="*/ 433 h 1986"/>
                  <a:gd name="T20" fmla="*/ 1010 w 2006"/>
                  <a:gd name="T21" fmla="*/ 412 h 1986"/>
                  <a:gd name="T22" fmla="*/ 1142 w 2006"/>
                  <a:gd name="T23" fmla="*/ 338 h 1986"/>
                  <a:gd name="T24" fmla="*/ 1065 w 2006"/>
                  <a:gd name="T25" fmla="*/ 93 h 1986"/>
                  <a:gd name="T26" fmla="*/ 1088 w 2006"/>
                  <a:gd name="T27" fmla="*/ 81 h 1986"/>
                  <a:gd name="T28" fmla="*/ 1180 w 2006"/>
                  <a:gd name="T29" fmla="*/ 230 h 1986"/>
                  <a:gd name="T30" fmla="*/ 1267 w 2006"/>
                  <a:gd name="T31" fmla="*/ 436 h 1986"/>
                  <a:gd name="T32" fmla="*/ 1534 w 2006"/>
                  <a:gd name="T33" fmla="*/ 500 h 1986"/>
                  <a:gd name="T34" fmla="*/ 1647 w 2006"/>
                  <a:gd name="T35" fmla="*/ 469 h 1986"/>
                  <a:gd name="T36" fmla="*/ 1532 w 2006"/>
                  <a:gd name="T37" fmla="*/ 227 h 1986"/>
                  <a:gd name="T38" fmla="*/ 1584 w 2006"/>
                  <a:gd name="T39" fmla="*/ 237 h 1986"/>
                  <a:gd name="T40" fmla="*/ 1711 w 2006"/>
                  <a:gd name="T41" fmla="*/ 396 h 1986"/>
                  <a:gd name="T42" fmla="*/ 1795 w 2006"/>
                  <a:gd name="T43" fmla="*/ 566 h 1986"/>
                  <a:gd name="T44" fmla="*/ 1944 w 2006"/>
                  <a:gd name="T45" fmla="*/ 688 h 1986"/>
                  <a:gd name="T46" fmla="*/ 1847 w 2006"/>
                  <a:gd name="T47" fmla="*/ 755 h 1986"/>
                  <a:gd name="T48" fmla="*/ 1862 w 2006"/>
                  <a:gd name="T49" fmla="*/ 985 h 1986"/>
                  <a:gd name="T50" fmla="*/ 1729 w 2006"/>
                  <a:gd name="T51" fmla="*/ 898 h 1986"/>
                  <a:gd name="T52" fmla="*/ 1700 w 2006"/>
                  <a:gd name="T53" fmla="*/ 646 h 1986"/>
                  <a:gd name="T54" fmla="*/ 1406 w 2006"/>
                  <a:gd name="T55" fmla="*/ 585 h 1986"/>
                  <a:gd name="T56" fmla="*/ 1340 w 2006"/>
                  <a:gd name="T57" fmla="*/ 776 h 1986"/>
                  <a:gd name="T58" fmla="*/ 1215 w 2006"/>
                  <a:gd name="T59" fmla="*/ 985 h 1986"/>
                  <a:gd name="T60" fmla="*/ 1201 w 2006"/>
                  <a:gd name="T61" fmla="*/ 664 h 1986"/>
                  <a:gd name="T62" fmla="*/ 1007 w 2006"/>
                  <a:gd name="T63" fmla="*/ 546 h 1986"/>
                  <a:gd name="T64" fmla="*/ 676 w 2006"/>
                  <a:gd name="T65" fmla="*/ 560 h 1986"/>
                  <a:gd name="T66" fmla="*/ 650 w 2006"/>
                  <a:gd name="T67" fmla="*/ 880 h 1986"/>
                  <a:gd name="T68" fmla="*/ 672 w 2006"/>
                  <a:gd name="T69" fmla="*/ 1275 h 1986"/>
                  <a:gd name="T70" fmla="*/ 892 w 2006"/>
                  <a:gd name="T71" fmla="*/ 1427 h 1986"/>
                  <a:gd name="T72" fmla="*/ 719 w 2006"/>
                  <a:gd name="T73" fmla="*/ 1547 h 1986"/>
                  <a:gd name="T74" fmla="*/ 833 w 2006"/>
                  <a:gd name="T75" fmla="*/ 1986 h 1986"/>
                  <a:gd name="T76" fmla="*/ 706 w 2006"/>
                  <a:gd name="T77" fmla="*/ 1766 h 1986"/>
                  <a:gd name="T78" fmla="*/ 610 w 2006"/>
                  <a:gd name="T79" fmla="*/ 1528 h 1986"/>
                  <a:gd name="T80" fmla="*/ 389 w 2006"/>
                  <a:gd name="T81" fmla="*/ 1467 h 1986"/>
                  <a:gd name="T82" fmla="*/ 416 w 2006"/>
                  <a:gd name="T83" fmla="*/ 1715 h 1986"/>
                  <a:gd name="T84" fmla="*/ 397 w 2006"/>
                  <a:gd name="T85" fmla="*/ 1766 h 1986"/>
                  <a:gd name="T86" fmla="*/ 285 w 2006"/>
                  <a:gd name="T87" fmla="*/ 1605 h 1986"/>
                  <a:gd name="T88" fmla="*/ 192 w 2006"/>
                  <a:gd name="T89" fmla="*/ 1417 h 1986"/>
                  <a:gd name="T90" fmla="*/ 105 w 2006"/>
                  <a:gd name="T91" fmla="*/ 1326 h 1986"/>
                  <a:gd name="T92" fmla="*/ 0 w 2006"/>
                  <a:gd name="T93" fmla="*/ 1245 h 1986"/>
                  <a:gd name="T94" fmla="*/ 132 w 2006"/>
                  <a:gd name="T95" fmla="*/ 1230 h 1986"/>
                  <a:gd name="T96" fmla="*/ 99 w 2006"/>
                  <a:gd name="T97" fmla="*/ 1002 h 1986"/>
                  <a:gd name="T98" fmla="*/ 116 w 2006"/>
                  <a:gd name="T99" fmla="*/ 762 h 1986"/>
                  <a:gd name="T100" fmla="*/ 17 w 2006"/>
                  <a:gd name="T101" fmla="*/ 729 h 1986"/>
                  <a:gd name="T102" fmla="*/ 122 w 2006"/>
                  <a:gd name="T103" fmla="*/ 648 h 1986"/>
                  <a:gd name="T104" fmla="*/ 187 w 2006"/>
                  <a:gd name="T105" fmla="*/ 530 h 1986"/>
                  <a:gd name="T106" fmla="*/ 289 w 2006"/>
                  <a:gd name="T107" fmla="*/ 352 h 1986"/>
                  <a:gd name="T108" fmla="*/ 425 w 2006"/>
                  <a:gd name="T109" fmla="*/ 203 h 1986"/>
                  <a:gd name="T110" fmla="*/ 388 w 2006"/>
                  <a:gd name="T111" fmla="*/ 315 h 1986"/>
                  <a:gd name="T112" fmla="*/ 289 w 2006"/>
                  <a:gd name="T113" fmla="*/ 555 h 1986"/>
                  <a:gd name="T114" fmla="*/ 482 w 2006"/>
                  <a:gd name="T115" fmla="*/ 482 h 1986"/>
                  <a:gd name="T116" fmla="*/ 616 w 2006"/>
                  <a:gd name="T117" fmla="*/ 373 h 1986"/>
                  <a:gd name="T118" fmla="*/ 717 w 2006"/>
                  <a:gd name="T119" fmla="*/ 159 h 1986"/>
                  <a:gd name="T120" fmla="*/ 804 w 2006"/>
                  <a:gd name="T121" fmla="*/ 33 h 19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006" h="1986">
                    <a:moveTo>
                      <a:pt x="556" y="575"/>
                    </a:moveTo>
                    <a:lnTo>
                      <a:pt x="507" y="584"/>
                    </a:lnTo>
                    <a:lnTo>
                      <a:pt x="386" y="609"/>
                    </a:lnTo>
                    <a:lnTo>
                      <a:pt x="266" y="640"/>
                    </a:lnTo>
                    <a:lnTo>
                      <a:pt x="249" y="728"/>
                    </a:lnTo>
                    <a:lnTo>
                      <a:pt x="238" y="817"/>
                    </a:lnTo>
                    <a:lnTo>
                      <a:pt x="233" y="906"/>
                    </a:lnTo>
                    <a:lnTo>
                      <a:pt x="235" y="996"/>
                    </a:lnTo>
                    <a:lnTo>
                      <a:pt x="241" y="1084"/>
                    </a:lnTo>
                    <a:lnTo>
                      <a:pt x="253" y="1171"/>
                    </a:lnTo>
                    <a:lnTo>
                      <a:pt x="268" y="1258"/>
                    </a:lnTo>
                    <a:lnTo>
                      <a:pt x="289" y="1344"/>
                    </a:lnTo>
                    <a:lnTo>
                      <a:pt x="389" y="1369"/>
                    </a:lnTo>
                    <a:lnTo>
                      <a:pt x="490" y="1390"/>
                    </a:lnTo>
                    <a:lnTo>
                      <a:pt x="531" y="1397"/>
                    </a:lnTo>
                    <a:lnTo>
                      <a:pt x="574" y="1403"/>
                    </a:lnTo>
                    <a:lnTo>
                      <a:pt x="551" y="1302"/>
                    </a:lnTo>
                    <a:lnTo>
                      <a:pt x="533" y="1199"/>
                    </a:lnTo>
                    <a:lnTo>
                      <a:pt x="521" y="1096"/>
                    </a:lnTo>
                    <a:lnTo>
                      <a:pt x="516" y="991"/>
                    </a:lnTo>
                    <a:lnTo>
                      <a:pt x="517" y="887"/>
                    </a:lnTo>
                    <a:lnTo>
                      <a:pt x="524" y="782"/>
                    </a:lnTo>
                    <a:lnTo>
                      <a:pt x="537" y="679"/>
                    </a:lnTo>
                    <a:lnTo>
                      <a:pt x="556" y="575"/>
                    </a:lnTo>
                    <a:close/>
                    <a:moveTo>
                      <a:pt x="833" y="0"/>
                    </a:moveTo>
                    <a:lnTo>
                      <a:pt x="801" y="81"/>
                    </a:lnTo>
                    <a:lnTo>
                      <a:pt x="771" y="162"/>
                    </a:lnTo>
                    <a:lnTo>
                      <a:pt x="746" y="242"/>
                    </a:lnTo>
                    <a:lnTo>
                      <a:pt x="720" y="337"/>
                    </a:lnTo>
                    <a:lnTo>
                      <a:pt x="699" y="433"/>
                    </a:lnTo>
                    <a:lnTo>
                      <a:pt x="803" y="420"/>
                    </a:lnTo>
                    <a:lnTo>
                      <a:pt x="907" y="412"/>
                    </a:lnTo>
                    <a:lnTo>
                      <a:pt x="1010" y="412"/>
                    </a:lnTo>
                    <a:lnTo>
                      <a:pt x="1087" y="415"/>
                    </a:lnTo>
                    <a:lnTo>
                      <a:pt x="1162" y="422"/>
                    </a:lnTo>
                    <a:lnTo>
                      <a:pt x="1142" y="338"/>
                    </a:lnTo>
                    <a:lnTo>
                      <a:pt x="1119" y="255"/>
                    </a:lnTo>
                    <a:lnTo>
                      <a:pt x="1094" y="174"/>
                    </a:lnTo>
                    <a:lnTo>
                      <a:pt x="1065" y="93"/>
                    </a:lnTo>
                    <a:lnTo>
                      <a:pt x="1032" y="12"/>
                    </a:lnTo>
                    <a:lnTo>
                      <a:pt x="1060" y="46"/>
                    </a:lnTo>
                    <a:lnTo>
                      <a:pt x="1088" y="81"/>
                    </a:lnTo>
                    <a:lnTo>
                      <a:pt x="1113" y="117"/>
                    </a:lnTo>
                    <a:lnTo>
                      <a:pt x="1149" y="172"/>
                    </a:lnTo>
                    <a:lnTo>
                      <a:pt x="1180" y="230"/>
                    </a:lnTo>
                    <a:lnTo>
                      <a:pt x="1213" y="298"/>
                    </a:lnTo>
                    <a:lnTo>
                      <a:pt x="1241" y="366"/>
                    </a:lnTo>
                    <a:lnTo>
                      <a:pt x="1267" y="436"/>
                    </a:lnTo>
                    <a:lnTo>
                      <a:pt x="1357" y="453"/>
                    </a:lnTo>
                    <a:lnTo>
                      <a:pt x="1445" y="475"/>
                    </a:lnTo>
                    <a:lnTo>
                      <a:pt x="1534" y="500"/>
                    </a:lnTo>
                    <a:lnTo>
                      <a:pt x="1605" y="525"/>
                    </a:lnTo>
                    <a:lnTo>
                      <a:pt x="1676" y="553"/>
                    </a:lnTo>
                    <a:lnTo>
                      <a:pt x="1647" y="469"/>
                    </a:lnTo>
                    <a:lnTo>
                      <a:pt x="1613" y="387"/>
                    </a:lnTo>
                    <a:lnTo>
                      <a:pt x="1575" y="306"/>
                    </a:lnTo>
                    <a:lnTo>
                      <a:pt x="1532" y="227"/>
                    </a:lnTo>
                    <a:lnTo>
                      <a:pt x="1485" y="147"/>
                    </a:lnTo>
                    <a:lnTo>
                      <a:pt x="1536" y="190"/>
                    </a:lnTo>
                    <a:lnTo>
                      <a:pt x="1584" y="237"/>
                    </a:lnTo>
                    <a:lnTo>
                      <a:pt x="1630" y="287"/>
                    </a:lnTo>
                    <a:lnTo>
                      <a:pt x="1671" y="340"/>
                    </a:lnTo>
                    <a:lnTo>
                      <a:pt x="1711" y="396"/>
                    </a:lnTo>
                    <a:lnTo>
                      <a:pt x="1744" y="456"/>
                    </a:lnTo>
                    <a:lnTo>
                      <a:pt x="1775" y="517"/>
                    </a:lnTo>
                    <a:lnTo>
                      <a:pt x="1795" y="566"/>
                    </a:lnTo>
                    <a:lnTo>
                      <a:pt x="1812" y="615"/>
                    </a:lnTo>
                    <a:lnTo>
                      <a:pt x="1879" y="649"/>
                    </a:lnTo>
                    <a:lnTo>
                      <a:pt x="1944" y="688"/>
                    </a:lnTo>
                    <a:lnTo>
                      <a:pt x="2006" y="729"/>
                    </a:lnTo>
                    <a:lnTo>
                      <a:pt x="1831" y="680"/>
                    </a:lnTo>
                    <a:lnTo>
                      <a:pt x="1847" y="755"/>
                    </a:lnTo>
                    <a:lnTo>
                      <a:pt x="1858" y="831"/>
                    </a:lnTo>
                    <a:lnTo>
                      <a:pt x="1862" y="909"/>
                    </a:lnTo>
                    <a:lnTo>
                      <a:pt x="1862" y="985"/>
                    </a:lnTo>
                    <a:lnTo>
                      <a:pt x="1727" y="985"/>
                    </a:lnTo>
                    <a:lnTo>
                      <a:pt x="1727" y="984"/>
                    </a:lnTo>
                    <a:lnTo>
                      <a:pt x="1729" y="898"/>
                    </a:lnTo>
                    <a:lnTo>
                      <a:pt x="1725" y="814"/>
                    </a:lnTo>
                    <a:lnTo>
                      <a:pt x="1715" y="729"/>
                    </a:lnTo>
                    <a:lnTo>
                      <a:pt x="1700" y="646"/>
                    </a:lnTo>
                    <a:lnTo>
                      <a:pt x="1604" y="623"/>
                    </a:lnTo>
                    <a:lnTo>
                      <a:pt x="1508" y="604"/>
                    </a:lnTo>
                    <a:lnTo>
                      <a:pt x="1406" y="585"/>
                    </a:lnTo>
                    <a:lnTo>
                      <a:pt x="1305" y="570"/>
                    </a:lnTo>
                    <a:lnTo>
                      <a:pt x="1325" y="672"/>
                    </a:lnTo>
                    <a:lnTo>
                      <a:pt x="1340" y="776"/>
                    </a:lnTo>
                    <a:lnTo>
                      <a:pt x="1347" y="880"/>
                    </a:lnTo>
                    <a:lnTo>
                      <a:pt x="1349" y="985"/>
                    </a:lnTo>
                    <a:lnTo>
                      <a:pt x="1215" y="985"/>
                    </a:lnTo>
                    <a:lnTo>
                      <a:pt x="1215" y="878"/>
                    </a:lnTo>
                    <a:lnTo>
                      <a:pt x="1210" y="770"/>
                    </a:lnTo>
                    <a:lnTo>
                      <a:pt x="1201" y="664"/>
                    </a:lnTo>
                    <a:lnTo>
                      <a:pt x="1187" y="557"/>
                    </a:lnTo>
                    <a:lnTo>
                      <a:pt x="1096" y="550"/>
                    </a:lnTo>
                    <a:lnTo>
                      <a:pt x="1007" y="546"/>
                    </a:lnTo>
                    <a:lnTo>
                      <a:pt x="897" y="546"/>
                    </a:lnTo>
                    <a:lnTo>
                      <a:pt x="787" y="550"/>
                    </a:lnTo>
                    <a:lnTo>
                      <a:pt x="676" y="560"/>
                    </a:lnTo>
                    <a:lnTo>
                      <a:pt x="662" y="667"/>
                    </a:lnTo>
                    <a:lnTo>
                      <a:pt x="653" y="774"/>
                    </a:lnTo>
                    <a:lnTo>
                      <a:pt x="650" y="880"/>
                    </a:lnTo>
                    <a:lnTo>
                      <a:pt x="650" y="988"/>
                    </a:lnTo>
                    <a:lnTo>
                      <a:pt x="658" y="1131"/>
                    </a:lnTo>
                    <a:lnTo>
                      <a:pt x="672" y="1275"/>
                    </a:lnTo>
                    <a:lnTo>
                      <a:pt x="694" y="1417"/>
                    </a:lnTo>
                    <a:lnTo>
                      <a:pt x="793" y="1424"/>
                    </a:lnTo>
                    <a:lnTo>
                      <a:pt x="892" y="1427"/>
                    </a:lnTo>
                    <a:lnTo>
                      <a:pt x="892" y="1561"/>
                    </a:lnTo>
                    <a:lnTo>
                      <a:pt x="806" y="1556"/>
                    </a:lnTo>
                    <a:lnTo>
                      <a:pt x="719" y="1547"/>
                    </a:lnTo>
                    <a:lnTo>
                      <a:pt x="754" y="1693"/>
                    </a:lnTo>
                    <a:lnTo>
                      <a:pt x="792" y="1839"/>
                    </a:lnTo>
                    <a:lnTo>
                      <a:pt x="833" y="1986"/>
                    </a:lnTo>
                    <a:lnTo>
                      <a:pt x="787" y="1915"/>
                    </a:lnTo>
                    <a:lnTo>
                      <a:pt x="744" y="1841"/>
                    </a:lnTo>
                    <a:lnTo>
                      <a:pt x="706" y="1766"/>
                    </a:lnTo>
                    <a:lnTo>
                      <a:pt x="670" y="1688"/>
                    </a:lnTo>
                    <a:lnTo>
                      <a:pt x="638" y="1609"/>
                    </a:lnTo>
                    <a:lnTo>
                      <a:pt x="610" y="1528"/>
                    </a:lnTo>
                    <a:lnTo>
                      <a:pt x="537" y="1512"/>
                    </a:lnTo>
                    <a:lnTo>
                      <a:pt x="465" y="1492"/>
                    </a:lnTo>
                    <a:lnTo>
                      <a:pt x="389" y="1467"/>
                    </a:lnTo>
                    <a:lnTo>
                      <a:pt x="315" y="1438"/>
                    </a:lnTo>
                    <a:lnTo>
                      <a:pt x="361" y="1576"/>
                    </a:lnTo>
                    <a:lnTo>
                      <a:pt x="416" y="1715"/>
                    </a:lnTo>
                    <a:lnTo>
                      <a:pt x="477" y="1852"/>
                    </a:lnTo>
                    <a:lnTo>
                      <a:pt x="435" y="1810"/>
                    </a:lnTo>
                    <a:lnTo>
                      <a:pt x="397" y="1766"/>
                    </a:lnTo>
                    <a:lnTo>
                      <a:pt x="361" y="1719"/>
                    </a:lnTo>
                    <a:lnTo>
                      <a:pt x="327" y="1671"/>
                    </a:lnTo>
                    <a:lnTo>
                      <a:pt x="285" y="1605"/>
                    </a:lnTo>
                    <a:lnTo>
                      <a:pt x="248" y="1536"/>
                    </a:lnTo>
                    <a:lnTo>
                      <a:pt x="213" y="1465"/>
                    </a:lnTo>
                    <a:lnTo>
                      <a:pt x="192" y="1417"/>
                    </a:lnTo>
                    <a:lnTo>
                      <a:pt x="175" y="1368"/>
                    </a:lnTo>
                    <a:lnTo>
                      <a:pt x="139" y="1348"/>
                    </a:lnTo>
                    <a:lnTo>
                      <a:pt x="105" y="1326"/>
                    </a:lnTo>
                    <a:lnTo>
                      <a:pt x="68" y="1301"/>
                    </a:lnTo>
                    <a:lnTo>
                      <a:pt x="34" y="1273"/>
                    </a:lnTo>
                    <a:lnTo>
                      <a:pt x="0" y="1245"/>
                    </a:lnTo>
                    <a:lnTo>
                      <a:pt x="76" y="1276"/>
                    </a:lnTo>
                    <a:lnTo>
                      <a:pt x="153" y="1303"/>
                    </a:lnTo>
                    <a:lnTo>
                      <a:pt x="132" y="1230"/>
                    </a:lnTo>
                    <a:lnTo>
                      <a:pt x="117" y="1155"/>
                    </a:lnTo>
                    <a:lnTo>
                      <a:pt x="106" y="1079"/>
                    </a:lnTo>
                    <a:lnTo>
                      <a:pt x="99" y="1002"/>
                    </a:lnTo>
                    <a:lnTo>
                      <a:pt x="98" y="922"/>
                    </a:lnTo>
                    <a:lnTo>
                      <a:pt x="104" y="841"/>
                    </a:lnTo>
                    <a:lnTo>
                      <a:pt x="116" y="762"/>
                    </a:lnTo>
                    <a:lnTo>
                      <a:pt x="133" y="683"/>
                    </a:lnTo>
                    <a:lnTo>
                      <a:pt x="75" y="705"/>
                    </a:lnTo>
                    <a:lnTo>
                      <a:pt x="17" y="729"/>
                    </a:lnTo>
                    <a:lnTo>
                      <a:pt x="51" y="700"/>
                    </a:lnTo>
                    <a:lnTo>
                      <a:pt x="86" y="673"/>
                    </a:lnTo>
                    <a:lnTo>
                      <a:pt x="122" y="648"/>
                    </a:lnTo>
                    <a:lnTo>
                      <a:pt x="148" y="631"/>
                    </a:lnTo>
                    <a:lnTo>
                      <a:pt x="166" y="580"/>
                    </a:lnTo>
                    <a:lnTo>
                      <a:pt x="187" y="530"/>
                    </a:lnTo>
                    <a:lnTo>
                      <a:pt x="217" y="469"/>
                    </a:lnTo>
                    <a:lnTo>
                      <a:pt x="251" y="409"/>
                    </a:lnTo>
                    <a:lnTo>
                      <a:pt x="289" y="352"/>
                    </a:lnTo>
                    <a:lnTo>
                      <a:pt x="332" y="300"/>
                    </a:lnTo>
                    <a:lnTo>
                      <a:pt x="376" y="250"/>
                    </a:lnTo>
                    <a:lnTo>
                      <a:pt x="425" y="203"/>
                    </a:lnTo>
                    <a:lnTo>
                      <a:pt x="477" y="161"/>
                    </a:lnTo>
                    <a:lnTo>
                      <a:pt x="431" y="238"/>
                    </a:lnTo>
                    <a:lnTo>
                      <a:pt x="388" y="315"/>
                    </a:lnTo>
                    <a:lnTo>
                      <a:pt x="350" y="394"/>
                    </a:lnTo>
                    <a:lnTo>
                      <a:pt x="317" y="474"/>
                    </a:lnTo>
                    <a:lnTo>
                      <a:pt x="289" y="555"/>
                    </a:lnTo>
                    <a:lnTo>
                      <a:pt x="352" y="528"/>
                    </a:lnTo>
                    <a:lnTo>
                      <a:pt x="417" y="502"/>
                    </a:lnTo>
                    <a:lnTo>
                      <a:pt x="482" y="482"/>
                    </a:lnTo>
                    <a:lnTo>
                      <a:pt x="536" y="467"/>
                    </a:lnTo>
                    <a:lnTo>
                      <a:pt x="589" y="453"/>
                    </a:lnTo>
                    <a:lnTo>
                      <a:pt x="616" y="373"/>
                    </a:lnTo>
                    <a:lnTo>
                      <a:pt x="648" y="294"/>
                    </a:lnTo>
                    <a:lnTo>
                      <a:pt x="685" y="217"/>
                    </a:lnTo>
                    <a:lnTo>
                      <a:pt x="717" y="159"/>
                    </a:lnTo>
                    <a:lnTo>
                      <a:pt x="753" y="104"/>
                    </a:lnTo>
                    <a:lnTo>
                      <a:pt x="778" y="68"/>
                    </a:lnTo>
                    <a:lnTo>
                      <a:pt x="804" y="33"/>
                    </a:lnTo>
                    <a:lnTo>
                      <a:pt x="833"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a:solidFill>
                    <a:prstClr val="black"/>
                  </a:solidFill>
                </a:endParaRPr>
              </a:p>
            </p:txBody>
          </p:sp>
          <p:sp>
            <p:nvSpPr>
              <p:cNvPr id="34" name="Freeform 17"/>
              <p:cNvSpPr>
                <a:spLocks noEditPoints="1"/>
              </p:cNvSpPr>
              <p:nvPr/>
            </p:nvSpPr>
            <p:spPr bwMode="auto">
              <a:xfrm>
                <a:off x="174" y="543"/>
                <a:ext cx="173" cy="93"/>
              </a:xfrm>
              <a:custGeom>
                <a:avLst/>
                <a:gdLst>
                  <a:gd name="T0" fmla="*/ 66 w 2067"/>
                  <a:gd name="T1" fmla="*/ 85 h 1115"/>
                  <a:gd name="T2" fmla="*/ 66 w 2067"/>
                  <a:gd name="T3" fmla="*/ 1031 h 1115"/>
                  <a:gd name="T4" fmla="*/ 2001 w 2067"/>
                  <a:gd name="T5" fmla="*/ 1031 h 1115"/>
                  <a:gd name="T6" fmla="*/ 2001 w 2067"/>
                  <a:gd name="T7" fmla="*/ 85 h 1115"/>
                  <a:gd name="T8" fmla="*/ 66 w 2067"/>
                  <a:gd name="T9" fmla="*/ 85 h 1115"/>
                  <a:gd name="T10" fmla="*/ 0 w 2067"/>
                  <a:gd name="T11" fmla="*/ 0 h 1115"/>
                  <a:gd name="T12" fmla="*/ 2067 w 2067"/>
                  <a:gd name="T13" fmla="*/ 0 h 1115"/>
                  <a:gd name="T14" fmla="*/ 2067 w 2067"/>
                  <a:gd name="T15" fmla="*/ 1115 h 1115"/>
                  <a:gd name="T16" fmla="*/ 0 w 2067"/>
                  <a:gd name="T17" fmla="*/ 1115 h 1115"/>
                  <a:gd name="T18" fmla="*/ 0 w 2067"/>
                  <a:gd name="T19" fmla="*/ 0 h 1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67" h="1115">
                    <a:moveTo>
                      <a:pt x="66" y="85"/>
                    </a:moveTo>
                    <a:lnTo>
                      <a:pt x="66" y="1031"/>
                    </a:lnTo>
                    <a:lnTo>
                      <a:pt x="2001" y="1031"/>
                    </a:lnTo>
                    <a:lnTo>
                      <a:pt x="2001" y="85"/>
                    </a:lnTo>
                    <a:lnTo>
                      <a:pt x="66" y="85"/>
                    </a:lnTo>
                    <a:close/>
                    <a:moveTo>
                      <a:pt x="0" y="0"/>
                    </a:moveTo>
                    <a:lnTo>
                      <a:pt x="2067" y="0"/>
                    </a:lnTo>
                    <a:lnTo>
                      <a:pt x="2067" y="1115"/>
                    </a:lnTo>
                    <a:lnTo>
                      <a:pt x="0" y="1115"/>
                    </a:lnTo>
                    <a:lnTo>
                      <a:pt x="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a:solidFill>
                    <a:prstClr val="black"/>
                  </a:solidFill>
                </a:endParaRPr>
              </a:p>
            </p:txBody>
          </p:sp>
          <p:sp>
            <p:nvSpPr>
              <p:cNvPr id="35" name="Freeform 18"/>
              <p:cNvSpPr>
                <a:spLocks noEditPoints="1"/>
              </p:cNvSpPr>
              <p:nvPr/>
            </p:nvSpPr>
            <p:spPr bwMode="auto">
              <a:xfrm>
                <a:off x="157" y="644"/>
                <a:ext cx="207" cy="31"/>
              </a:xfrm>
              <a:custGeom>
                <a:avLst/>
                <a:gdLst>
                  <a:gd name="T0" fmla="*/ 1084 w 2489"/>
                  <a:gd name="T1" fmla="*/ 235 h 369"/>
                  <a:gd name="T2" fmla="*/ 1045 w 2489"/>
                  <a:gd name="T3" fmla="*/ 353 h 369"/>
                  <a:gd name="T4" fmla="*/ 1373 w 2489"/>
                  <a:gd name="T5" fmla="*/ 353 h 369"/>
                  <a:gd name="T6" fmla="*/ 1326 w 2489"/>
                  <a:gd name="T7" fmla="*/ 235 h 369"/>
                  <a:gd name="T8" fmla="*/ 1084 w 2489"/>
                  <a:gd name="T9" fmla="*/ 235 h 369"/>
                  <a:gd name="T10" fmla="*/ 246 w 2489"/>
                  <a:gd name="T11" fmla="*/ 43 h 369"/>
                  <a:gd name="T12" fmla="*/ 165 w 2489"/>
                  <a:gd name="T13" fmla="*/ 216 h 369"/>
                  <a:gd name="T14" fmla="*/ 2312 w 2489"/>
                  <a:gd name="T15" fmla="*/ 216 h 369"/>
                  <a:gd name="T16" fmla="*/ 2242 w 2489"/>
                  <a:gd name="T17" fmla="*/ 43 h 369"/>
                  <a:gd name="T18" fmla="*/ 246 w 2489"/>
                  <a:gd name="T19" fmla="*/ 43 h 369"/>
                  <a:gd name="T20" fmla="*/ 166 w 2489"/>
                  <a:gd name="T21" fmla="*/ 0 h 369"/>
                  <a:gd name="T22" fmla="*/ 2359 w 2489"/>
                  <a:gd name="T23" fmla="*/ 0 h 369"/>
                  <a:gd name="T24" fmla="*/ 2489 w 2489"/>
                  <a:gd name="T25" fmla="*/ 349 h 369"/>
                  <a:gd name="T26" fmla="*/ 2484 w 2489"/>
                  <a:gd name="T27" fmla="*/ 369 h 369"/>
                  <a:gd name="T28" fmla="*/ 0 w 2489"/>
                  <a:gd name="T29" fmla="*/ 369 h 369"/>
                  <a:gd name="T30" fmla="*/ 166 w 2489"/>
                  <a:gd name="T31" fmla="*/ 0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89" h="369">
                    <a:moveTo>
                      <a:pt x="1084" y="235"/>
                    </a:moveTo>
                    <a:lnTo>
                      <a:pt x="1045" y="353"/>
                    </a:lnTo>
                    <a:lnTo>
                      <a:pt x="1373" y="353"/>
                    </a:lnTo>
                    <a:lnTo>
                      <a:pt x="1326" y="235"/>
                    </a:lnTo>
                    <a:lnTo>
                      <a:pt x="1084" y="235"/>
                    </a:lnTo>
                    <a:close/>
                    <a:moveTo>
                      <a:pt x="246" y="43"/>
                    </a:moveTo>
                    <a:lnTo>
                      <a:pt x="165" y="216"/>
                    </a:lnTo>
                    <a:lnTo>
                      <a:pt x="2312" y="216"/>
                    </a:lnTo>
                    <a:lnTo>
                      <a:pt x="2242" y="43"/>
                    </a:lnTo>
                    <a:lnTo>
                      <a:pt x="246" y="43"/>
                    </a:lnTo>
                    <a:close/>
                    <a:moveTo>
                      <a:pt x="166" y="0"/>
                    </a:moveTo>
                    <a:lnTo>
                      <a:pt x="2359" y="0"/>
                    </a:lnTo>
                    <a:lnTo>
                      <a:pt x="2489" y="349"/>
                    </a:lnTo>
                    <a:lnTo>
                      <a:pt x="2484" y="369"/>
                    </a:lnTo>
                    <a:lnTo>
                      <a:pt x="0" y="369"/>
                    </a:lnTo>
                    <a:lnTo>
                      <a:pt x="166"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a:solidFill>
                    <a:prstClr val="black"/>
                  </a:solidFill>
                </a:endParaRPr>
              </a:p>
            </p:txBody>
          </p:sp>
        </p:grpSp>
      </p:grpSp>
      <p:grpSp>
        <p:nvGrpSpPr>
          <p:cNvPr id="52" name="Group 51"/>
          <p:cNvGrpSpPr/>
          <p:nvPr/>
        </p:nvGrpSpPr>
        <p:grpSpPr>
          <a:xfrm>
            <a:off x="561873" y="1612693"/>
            <a:ext cx="7297757" cy="1991069"/>
            <a:chOff x="1078752" y="3859893"/>
            <a:chExt cx="7299655" cy="1991587"/>
          </a:xfrm>
        </p:grpSpPr>
        <p:sp>
          <p:nvSpPr>
            <p:cNvPr id="15" name="Rounded Rectangle 14"/>
            <p:cNvSpPr/>
            <p:nvPr/>
          </p:nvSpPr>
          <p:spPr>
            <a:xfrm>
              <a:off x="1078752" y="3859893"/>
              <a:ext cx="822960" cy="822960"/>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a:solidFill>
                  <a:prstClr val="white"/>
                </a:solidFill>
              </a:endParaRPr>
            </a:p>
          </p:txBody>
        </p:sp>
        <p:sp>
          <p:nvSpPr>
            <p:cNvPr id="40" name="Freeform 23"/>
            <p:cNvSpPr>
              <a:spLocks noEditPoints="1"/>
            </p:cNvSpPr>
            <p:nvPr/>
          </p:nvSpPr>
          <p:spPr bwMode="auto">
            <a:xfrm>
              <a:off x="8062495" y="5362530"/>
              <a:ext cx="315912" cy="488950"/>
            </a:xfrm>
            <a:custGeom>
              <a:avLst/>
              <a:gdLst>
                <a:gd name="T0" fmla="*/ 940 w 2187"/>
                <a:gd name="T1" fmla="*/ 1158 h 3387"/>
                <a:gd name="T2" fmla="*/ 1261 w 2187"/>
                <a:gd name="T3" fmla="*/ 1210 h 3387"/>
                <a:gd name="T4" fmla="*/ 1229 w 2187"/>
                <a:gd name="T5" fmla="*/ 1137 h 3387"/>
                <a:gd name="T6" fmla="*/ 1157 w 2187"/>
                <a:gd name="T7" fmla="*/ 1148 h 3387"/>
                <a:gd name="T8" fmla="*/ 1059 w 2187"/>
                <a:gd name="T9" fmla="*/ 1169 h 3387"/>
                <a:gd name="T10" fmla="*/ 991 w 2187"/>
                <a:gd name="T11" fmla="*/ 1126 h 3387"/>
                <a:gd name="T12" fmla="*/ 758 w 2187"/>
                <a:gd name="T13" fmla="*/ 336 h 3387"/>
                <a:gd name="T14" fmla="*/ 445 w 2187"/>
                <a:gd name="T15" fmla="*/ 564 h 3387"/>
                <a:gd name="T16" fmla="*/ 282 w 2187"/>
                <a:gd name="T17" fmla="*/ 905 h 3387"/>
                <a:gd name="T18" fmla="*/ 297 w 2187"/>
                <a:gd name="T19" fmla="*/ 1275 h 3387"/>
                <a:gd name="T20" fmla="*/ 416 w 2187"/>
                <a:gd name="T21" fmla="*/ 1556 h 3387"/>
                <a:gd name="T22" fmla="*/ 592 w 2187"/>
                <a:gd name="T23" fmla="*/ 1822 h 3387"/>
                <a:gd name="T24" fmla="*/ 771 w 2187"/>
                <a:gd name="T25" fmla="*/ 2161 h 3387"/>
                <a:gd name="T26" fmla="*/ 763 w 2187"/>
                <a:gd name="T27" fmla="*/ 1235 h 3387"/>
                <a:gd name="T28" fmla="*/ 820 w 2187"/>
                <a:gd name="T29" fmla="*/ 1043 h 3387"/>
                <a:gd name="T30" fmla="*/ 991 w 2187"/>
                <a:gd name="T31" fmla="*/ 961 h 3387"/>
                <a:gd name="T32" fmla="*/ 1196 w 2187"/>
                <a:gd name="T33" fmla="*/ 961 h 3387"/>
                <a:gd name="T34" fmla="*/ 1369 w 2187"/>
                <a:gd name="T35" fmla="*/ 1043 h 3387"/>
                <a:gd name="T36" fmla="*/ 1423 w 2187"/>
                <a:gd name="T37" fmla="*/ 1236 h 3387"/>
                <a:gd name="T38" fmla="*/ 1417 w 2187"/>
                <a:gd name="T39" fmla="*/ 2161 h 3387"/>
                <a:gd name="T40" fmla="*/ 1595 w 2187"/>
                <a:gd name="T41" fmla="*/ 1823 h 3387"/>
                <a:gd name="T42" fmla="*/ 1771 w 2187"/>
                <a:gd name="T43" fmla="*/ 1557 h 3387"/>
                <a:gd name="T44" fmla="*/ 1890 w 2187"/>
                <a:gd name="T45" fmla="*/ 1275 h 3387"/>
                <a:gd name="T46" fmla="*/ 1905 w 2187"/>
                <a:gd name="T47" fmla="*/ 905 h 3387"/>
                <a:gd name="T48" fmla="*/ 1742 w 2187"/>
                <a:gd name="T49" fmla="*/ 564 h 3387"/>
                <a:gd name="T50" fmla="*/ 1429 w 2187"/>
                <a:gd name="T51" fmla="*/ 336 h 3387"/>
                <a:gd name="T52" fmla="*/ 1094 w 2187"/>
                <a:gd name="T53" fmla="*/ 0 h 3387"/>
                <a:gd name="T54" fmla="*/ 1574 w 2187"/>
                <a:gd name="T55" fmla="*/ 105 h 3387"/>
                <a:gd name="T56" fmla="*/ 1946 w 2187"/>
                <a:gd name="T57" fmla="*/ 388 h 3387"/>
                <a:gd name="T58" fmla="*/ 2158 w 2187"/>
                <a:gd name="T59" fmla="*/ 798 h 3387"/>
                <a:gd name="T60" fmla="*/ 2171 w 2187"/>
                <a:gd name="T61" fmla="*/ 1243 h 3387"/>
                <a:gd name="T62" fmla="*/ 2068 w 2187"/>
                <a:gd name="T63" fmla="*/ 1574 h 3387"/>
                <a:gd name="T64" fmla="*/ 1911 w 2187"/>
                <a:gd name="T65" fmla="*/ 1838 h 3387"/>
                <a:gd name="T66" fmla="*/ 1734 w 2187"/>
                <a:gd name="T67" fmla="*/ 2115 h 3387"/>
                <a:gd name="T68" fmla="*/ 1626 w 2187"/>
                <a:gd name="T69" fmla="*/ 2442 h 3387"/>
                <a:gd name="T70" fmla="*/ 1562 w 2187"/>
                <a:gd name="T71" fmla="*/ 2612 h 3387"/>
                <a:gd name="T72" fmla="*/ 1598 w 2187"/>
                <a:gd name="T73" fmla="*/ 2705 h 3387"/>
                <a:gd name="T74" fmla="*/ 1573 w 2187"/>
                <a:gd name="T75" fmla="*/ 2852 h 3387"/>
                <a:gd name="T76" fmla="*/ 1600 w 2187"/>
                <a:gd name="T77" fmla="*/ 2953 h 3387"/>
                <a:gd name="T78" fmla="*/ 1570 w 2187"/>
                <a:gd name="T79" fmla="*/ 3098 h 3387"/>
                <a:gd name="T80" fmla="*/ 1382 w 2187"/>
                <a:gd name="T81" fmla="*/ 3179 h 3387"/>
                <a:gd name="T82" fmla="*/ 1219 w 2187"/>
                <a:gd name="T83" fmla="*/ 3360 h 3387"/>
                <a:gd name="T84" fmla="*/ 968 w 2187"/>
                <a:gd name="T85" fmla="*/ 3360 h 3387"/>
                <a:gd name="T86" fmla="*/ 805 w 2187"/>
                <a:gd name="T87" fmla="*/ 3179 h 3387"/>
                <a:gd name="T88" fmla="*/ 617 w 2187"/>
                <a:gd name="T89" fmla="*/ 3098 h 3387"/>
                <a:gd name="T90" fmla="*/ 587 w 2187"/>
                <a:gd name="T91" fmla="*/ 2953 h 3387"/>
                <a:gd name="T92" fmla="*/ 614 w 2187"/>
                <a:gd name="T93" fmla="*/ 2852 h 3387"/>
                <a:gd name="T94" fmla="*/ 590 w 2187"/>
                <a:gd name="T95" fmla="*/ 2704 h 3387"/>
                <a:gd name="T96" fmla="*/ 626 w 2187"/>
                <a:gd name="T97" fmla="*/ 2612 h 3387"/>
                <a:gd name="T98" fmla="*/ 562 w 2187"/>
                <a:gd name="T99" fmla="*/ 2442 h 3387"/>
                <a:gd name="T100" fmla="*/ 453 w 2187"/>
                <a:gd name="T101" fmla="*/ 2115 h 3387"/>
                <a:gd name="T102" fmla="*/ 277 w 2187"/>
                <a:gd name="T103" fmla="*/ 1838 h 3387"/>
                <a:gd name="T104" fmla="*/ 119 w 2187"/>
                <a:gd name="T105" fmla="*/ 1574 h 3387"/>
                <a:gd name="T106" fmla="*/ 15 w 2187"/>
                <a:gd name="T107" fmla="*/ 1243 h 3387"/>
                <a:gd name="T108" fmla="*/ 29 w 2187"/>
                <a:gd name="T109" fmla="*/ 798 h 3387"/>
                <a:gd name="T110" fmla="*/ 241 w 2187"/>
                <a:gd name="T111" fmla="*/ 388 h 3387"/>
                <a:gd name="T112" fmla="*/ 614 w 2187"/>
                <a:gd name="T113" fmla="*/ 105 h 3387"/>
                <a:gd name="T114" fmla="*/ 1094 w 2187"/>
                <a:gd name="T115" fmla="*/ 0 h 33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187" h="3387">
                  <a:moveTo>
                    <a:pt x="991" y="1126"/>
                  </a:moveTo>
                  <a:lnTo>
                    <a:pt x="979" y="1128"/>
                  </a:lnTo>
                  <a:lnTo>
                    <a:pt x="968" y="1133"/>
                  </a:lnTo>
                  <a:lnTo>
                    <a:pt x="956" y="1140"/>
                  </a:lnTo>
                  <a:lnTo>
                    <a:pt x="945" y="1151"/>
                  </a:lnTo>
                  <a:lnTo>
                    <a:pt x="940" y="1158"/>
                  </a:lnTo>
                  <a:lnTo>
                    <a:pt x="934" y="1167"/>
                  </a:lnTo>
                  <a:lnTo>
                    <a:pt x="929" y="1179"/>
                  </a:lnTo>
                  <a:lnTo>
                    <a:pt x="926" y="1194"/>
                  </a:lnTo>
                  <a:lnTo>
                    <a:pt x="926" y="1210"/>
                  </a:lnTo>
                  <a:lnTo>
                    <a:pt x="1093" y="2161"/>
                  </a:lnTo>
                  <a:lnTo>
                    <a:pt x="1261" y="1210"/>
                  </a:lnTo>
                  <a:lnTo>
                    <a:pt x="1261" y="1194"/>
                  </a:lnTo>
                  <a:lnTo>
                    <a:pt x="1259" y="1179"/>
                  </a:lnTo>
                  <a:lnTo>
                    <a:pt x="1254" y="1167"/>
                  </a:lnTo>
                  <a:lnTo>
                    <a:pt x="1249" y="1158"/>
                  </a:lnTo>
                  <a:lnTo>
                    <a:pt x="1244" y="1151"/>
                  </a:lnTo>
                  <a:lnTo>
                    <a:pt x="1229" y="1137"/>
                  </a:lnTo>
                  <a:lnTo>
                    <a:pt x="1213" y="1129"/>
                  </a:lnTo>
                  <a:lnTo>
                    <a:pt x="1196" y="1126"/>
                  </a:lnTo>
                  <a:lnTo>
                    <a:pt x="1183" y="1128"/>
                  </a:lnTo>
                  <a:lnTo>
                    <a:pt x="1172" y="1134"/>
                  </a:lnTo>
                  <a:lnTo>
                    <a:pt x="1163" y="1140"/>
                  </a:lnTo>
                  <a:lnTo>
                    <a:pt x="1157" y="1148"/>
                  </a:lnTo>
                  <a:lnTo>
                    <a:pt x="1144" y="1160"/>
                  </a:lnTo>
                  <a:lnTo>
                    <a:pt x="1129" y="1169"/>
                  </a:lnTo>
                  <a:lnTo>
                    <a:pt x="1112" y="1175"/>
                  </a:lnTo>
                  <a:lnTo>
                    <a:pt x="1093" y="1177"/>
                  </a:lnTo>
                  <a:lnTo>
                    <a:pt x="1075" y="1175"/>
                  </a:lnTo>
                  <a:lnTo>
                    <a:pt x="1059" y="1169"/>
                  </a:lnTo>
                  <a:lnTo>
                    <a:pt x="1043" y="1160"/>
                  </a:lnTo>
                  <a:lnTo>
                    <a:pt x="1030" y="1148"/>
                  </a:lnTo>
                  <a:lnTo>
                    <a:pt x="1024" y="1140"/>
                  </a:lnTo>
                  <a:lnTo>
                    <a:pt x="1014" y="1134"/>
                  </a:lnTo>
                  <a:lnTo>
                    <a:pt x="1004" y="1128"/>
                  </a:lnTo>
                  <a:lnTo>
                    <a:pt x="991" y="1126"/>
                  </a:lnTo>
                  <a:close/>
                  <a:moveTo>
                    <a:pt x="1094" y="270"/>
                  </a:moveTo>
                  <a:lnTo>
                    <a:pt x="1023" y="272"/>
                  </a:lnTo>
                  <a:lnTo>
                    <a:pt x="953" y="280"/>
                  </a:lnTo>
                  <a:lnTo>
                    <a:pt x="886" y="295"/>
                  </a:lnTo>
                  <a:lnTo>
                    <a:pt x="821" y="313"/>
                  </a:lnTo>
                  <a:lnTo>
                    <a:pt x="758" y="336"/>
                  </a:lnTo>
                  <a:lnTo>
                    <a:pt x="697" y="364"/>
                  </a:lnTo>
                  <a:lnTo>
                    <a:pt x="640" y="397"/>
                  </a:lnTo>
                  <a:lnTo>
                    <a:pt x="587" y="433"/>
                  </a:lnTo>
                  <a:lnTo>
                    <a:pt x="536" y="473"/>
                  </a:lnTo>
                  <a:lnTo>
                    <a:pt x="489" y="516"/>
                  </a:lnTo>
                  <a:lnTo>
                    <a:pt x="445" y="564"/>
                  </a:lnTo>
                  <a:lnTo>
                    <a:pt x="406" y="614"/>
                  </a:lnTo>
                  <a:lnTo>
                    <a:pt x="372" y="668"/>
                  </a:lnTo>
                  <a:lnTo>
                    <a:pt x="342" y="723"/>
                  </a:lnTo>
                  <a:lnTo>
                    <a:pt x="317" y="782"/>
                  </a:lnTo>
                  <a:lnTo>
                    <a:pt x="296" y="843"/>
                  </a:lnTo>
                  <a:lnTo>
                    <a:pt x="282" y="905"/>
                  </a:lnTo>
                  <a:lnTo>
                    <a:pt x="274" y="970"/>
                  </a:lnTo>
                  <a:lnTo>
                    <a:pt x="271" y="1036"/>
                  </a:lnTo>
                  <a:lnTo>
                    <a:pt x="272" y="1101"/>
                  </a:lnTo>
                  <a:lnTo>
                    <a:pt x="277" y="1163"/>
                  </a:lnTo>
                  <a:lnTo>
                    <a:pt x="286" y="1221"/>
                  </a:lnTo>
                  <a:lnTo>
                    <a:pt x="297" y="1275"/>
                  </a:lnTo>
                  <a:lnTo>
                    <a:pt x="311" y="1328"/>
                  </a:lnTo>
                  <a:lnTo>
                    <a:pt x="328" y="1376"/>
                  </a:lnTo>
                  <a:lnTo>
                    <a:pt x="347" y="1424"/>
                  </a:lnTo>
                  <a:lnTo>
                    <a:pt x="369" y="1470"/>
                  </a:lnTo>
                  <a:lnTo>
                    <a:pt x="391" y="1513"/>
                  </a:lnTo>
                  <a:lnTo>
                    <a:pt x="416" y="1556"/>
                  </a:lnTo>
                  <a:lnTo>
                    <a:pt x="442" y="1600"/>
                  </a:lnTo>
                  <a:lnTo>
                    <a:pt x="470" y="1642"/>
                  </a:lnTo>
                  <a:lnTo>
                    <a:pt x="498" y="1684"/>
                  </a:lnTo>
                  <a:lnTo>
                    <a:pt x="528" y="1727"/>
                  </a:lnTo>
                  <a:lnTo>
                    <a:pt x="560" y="1774"/>
                  </a:lnTo>
                  <a:lnTo>
                    <a:pt x="592" y="1822"/>
                  </a:lnTo>
                  <a:lnTo>
                    <a:pt x="625" y="1873"/>
                  </a:lnTo>
                  <a:lnTo>
                    <a:pt x="657" y="1925"/>
                  </a:lnTo>
                  <a:lnTo>
                    <a:pt x="688" y="1981"/>
                  </a:lnTo>
                  <a:lnTo>
                    <a:pt x="718" y="2038"/>
                  </a:lnTo>
                  <a:lnTo>
                    <a:pt x="745" y="2098"/>
                  </a:lnTo>
                  <a:lnTo>
                    <a:pt x="771" y="2161"/>
                  </a:lnTo>
                  <a:lnTo>
                    <a:pt x="792" y="2226"/>
                  </a:lnTo>
                  <a:lnTo>
                    <a:pt x="810" y="2295"/>
                  </a:lnTo>
                  <a:lnTo>
                    <a:pt x="824" y="2366"/>
                  </a:lnTo>
                  <a:lnTo>
                    <a:pt x="962" y="2366"/>
                  </a:lnTo>
                  <a:lnTo>
                    <a:pt x="763" y="1237"/>
                  </a:lnTo>
                  <a:lnTo>
                    <a:pt x="763" y="1235"/>
                  </a:lnTo>
                  <a:lnTo>
                    <a:pt x="760" y="1201"/>
                  </a:lnTo>
                  <a:lnTo>
                    <a:pt x="763" y="1167"/>
                  </a:lnTo>
                  <a:lnTo>
                    <a:pt x="771" y="1134"/>
                  </a:lnTo>
                  <a:lnTo>
                    <a:pt x="783" y="1102"/>
                  </a:lnTo>
                  <a:lnTo>
                    <a:pt x="800" y="1072"/>
                  </a:lnTo>
                  <a:lnTo>
                    <a:pt x="820" y="1043"/>
                  </a:lnTo>
                  <a:lnTo>
                    <a:pt x="844" y="1020"/>
                  </a:lnTo>
                  <a:lnTo>
                    <a:pt x="871" y="999"/>
                  </a:lnTo>
                  <a:lnTo>
                    <a:pt x="899" y="983"/>
                  </a:lnTo>
                  <a:lnTo>
                    <a:pt x="929" y="971"/>
                  </a:lnTo>
                  <a:lnTo>
                    <a:pt x="960" y="964"/>
                  </a:lnTo>
                  <a:lnTo>
                    <a:pt x="991" y="961"/>
                  </a:lnTo>
                  <a:lnTo>
                    <a:pt x="1027" y="964"/>
                  </a:lnTo>
                  <a:lnTo>
                    <a:pt x="1061" y="974"/>
                  </a:lnTo>
                  <a:lnTo>
                    <a:pt x="1094" y="989"/>
                  </a:lnTo>
                  <a:lnTo>
                    <a:pt x="1126" y="974"/>
                  </a:lnTo>
                  <a:lnTo>
                    <a:pt x="1160" y="964"/>
                  </a:lnTo>
                  <a:lnTo>
                    <a:pt x="1196" y="961"/>
                  </a:lnTo>
                  <a:lnTo>
                    <a:pt x="1228" y="964"/>
                  </a:lnTo>
                  <a:lnTo>
                    <a:pt x="1259" y="971"/>
                  </a:lnTo>
                  <a:lnTo>
                    <a:pt x="1289" y="983"/>
                  </a:lnTo>
                  <a:lnTo>
                    <a:pt x="1318" y="999"/>
                  </a:lnTo>
                  <a:lnTo>
                    <a:pt x="1345" y="1020"/>
                  </a:lnTo>
                  <a:lnTo>
                    <a:pt x="1369" y="1043"/>
                  </a:lnTo>
                  <a:lnTo>
                    <a:pt x="1389" y="1071"/>
                  </a:lnTo>
                  <a:lnTo>
                    <a:pt x="1406" y="1101"/>
                  </a:lnTo>
                  <a:lnTo>
                    <a:pt x="1417" y="1133"/>
                  </a:lnTo>
                  <a:lnTo>
                    <a:pt x="1425" y="1167"/>
                  </a:lnTo>
                  <a:lnTo>
                    <a:pt x="1427" y="1201"/>
                  </a:lnTo>
                  <a:lnTo>
                    <a:pt x="1423" y="1236"/>
                  </a:lnTo>
                  <a:lnTo>
                    <a:pt x="1423" y="1237"/>
                  </a:lnTo>
                  <a:lnTo>
                    <a:pt x="1225" y="2366"/>
                  </a:lnTo>
                  <a:lnTo>
                    <a:pt x="1364" y="2366"/>
                  </a:lnTo>
                  <a:lnTo>
                    <a:pt x="1378" y="2295"/>
                  </a:lnTo>
                  <a:lnTo>
                    <a:pt x="1396" y="2226"/>
                  </a:lnTo>
                  <a:lnTo>
                    <a:pt x="1417" y="2161"/>
                  </a:lnTo>
                  <a:lnTo>
                    <a:pt x="1442" y="2098"/>
                  </a:lnTo>
                  <a:lnTo>
                    <a:pt x="1470" y="2038"/>
                  </a:lnTo>
                  <a:lnTo>
                    <a:pt x="1500" y="1981"/>
                  </a:lnTo>
                  <a:lnTo>
                    <a:pt x="1531" y="1926"/>
                  </a:lnTo>
                  <a:lnTo>
                    <a:pt x="1563" y="1874"/>
                  </a:lnTo>
                  <a:lnTo>
                    <a:pt x="1595" y="1823"/>
                  </a:lnTo>
                  <a:lnTo>
                    <a:pt x="1628" y="1774"/>
                  </a:lnTo>
                  <a:lnTo>
                    <a:pt x="1660" y="1727"/>
                  </a:lnTo>
                  <a:lnTo>
                    <a:pt x="1689" y="1684"/>
                  </a:lnTo>
                  <a:lnTo>
                    <a:pt x="1717" y="1642"/>
                  </a:lnTo>
                  <a:lnTo>
                    <a:pt x="1745" y="1600"/>
                  </a:lnTo>
                  <a:lnTo>
                    <a:pt x="1771" y="1557"/>
                  </a:lnTo>
                  <a:lnTo>
                    <a:pt x="1795" y="1514"/>
                  </a:lnTo>
                  <a:lnTo>
                    <a:pt x="1819" y="1470"/>
                  </a:lnTo>
                  <a:lnTo>
                    <a:pt x="1840" y="1425"/>
                  </a:lnTo>
                  <a:lnTo>
                    <a:pt x="1859" y="1377"/>
                  </a:lnTo>
                  <a:lnTo>
                    <a:pt x="1876" y="1328"/>
                  </a:lnTo>
                  <a:lnTo>
                    <a:pt x="1890" y="1275"/>
                  </a:lnTo>
                  <a:lnTo>
                    <a:pt x="1902" y="1221"/>
                  </a:lnTo>
                  <a:lnTo>
                    <a:pt x="1910" y="1163"/>
                  </a:lnTo>
                  <a:lnTo>
                    <a:pt x="1915" y="1101"/>
                  </a:lnTo>
                  <a:lnTo>
                    <a:pt x="1917" y="1036"/>
                  </a:lnTo>
                  <a:lnTo>
                    <a:pt x="1914" y="970"/>
                  </a:lnTo>
                  <a:lnTo>
                    <a:pt x="1905" y="905"/>
                  </a:lnTo>
                  <a:lnTo>
                    <a:pt x="1890" y="843"/>
                  </a:lnTo>
                  <a:lnTo>
                    <a:pt x="1871" y="782"/>
                  </a:lnTo>
                  <a:lnTo>
                    <a:pt x="1845" y="723"/>
                  </a:lnTo>
                  <a:lnTo>
                    <a:pt x="1815" y="668"/>
                  </a:lnTo>
                  <a:lnTo>
                    <a:pt x="1781" y="614"/>
                  </a:lnTo>
                  <a:lnTo>
                    <a:pt x="1742" y="564"/>
                  </a:lnTo>
                  <a:lnTo>
                    <a:pt x="1698" y="516"/>
                  </a:lnTo>
                  <a:lnTo>
                    <a:pt x="1652" y="473"/>
                  </a:lnTo>
                  <a:lnTo>
                    <a:pt x="1601" y="433"/>
                  </a:lnTo>
                  <a:lnTo>
                    <a:pt x="1546" y="397"/>
                  </a:lnTo>
                  <a:lnTo>
                    <a:pt x="1490" y="364"/>
                  </a:lnTo>
                  <a:lnTo>
                    <a:pt x="1429" y="336"/>
                  </a:lnTo>
                  <a:lnTo>
                    <a:pt x="1367" y="313"/>
                  </a:lnTo>
                  <a:lnTo>
                    <a:pt x="1302" y="295"/>
                  </a:lnTo>
                  <a:lnTo>
                    <a:pt x="1233" y="280"/>
                  </a:lnTo>
                  <a:lnTo>
                    <a:pt x="1164" y="272"/>
                  </a:lnTo>
                  <a:lnTo>
                    <a:pt x="1094" y="270"/>
                  </a:lnTo>
                  <a:close/>
                  <a:moveTo>
                    <a:pt x="1094" y="0"/>
                  </a:moveTo>
                  <a:lnTo>
                    <a:pt x="1179" y="3"/>
                  </a:lnTo>
                  <a:lnTo>
                    <a:pt x="1262" y="12"/>
                  </a:lnTo>
                  <a:lnTo>
                    <a:pt x="1344" y="28"/>
                  </a:lnTo>
                  <a:lnTo>
                    <a:pt x="1423" y="49"/>
                  </a:lnTo>
                  <a:lnTo>
                    <a:pt x="1500" y="74"/>
                  </a:lnTo>
                  <a:lnTo>
                    <a:pt x="1574" y="105"/>
                  </a:lnTo>
                  <a:lnTo>
                    <a:pt x="1645" y="142"/>
                  </a:lnTo>
                  <a:lnTo>
                    <a:pt x="1713" y="182"/>
                  </a:lnTo>
                  <a:lnTo>
                    <a:pt x="1777" y="228"/>
                  </a:lnTo>
                  <a:lnTo>
                    <a:pt x="1838" y="277"/>
                  </a:lnTo>
                  <a:lnTo>
                    <a:pt x="1895" y="331"/>
                  </a:lnTo>
                  <a:lnTo>
                    <a:pt x="1946" y="388"/>
                  </a:lnTo>
                  <a:lnTo>
                    <a:pt x="1994" y="449"/>
                  </a:lnTo>
                  <a:lnTo>
                    <a:pt x="2037" y="514"/>
                  </a:lnTo>
                  <a:lnTo>
                    <a:pt x="2075" y="581"/>
                  </a:lnTo>
                  <a:lnTo>
                    <a:pt x="2108" y="651"/>
                  </a:lnTo>
                  <a:lnTo>
                    <a:pt x="2136" y="723"/>
                  </a:lnTo>
                  <a:lnTo>
                    <a:pt x="2158" y="798"/>
                  </a:lnTo>
                  <a:lnTo>
                    <a:pt x="2173" y="876"/>
                  </a:lnTo>
                  <a:lnTo>
                    <a:pt x="2184" y="955"/>
                  </a:lnTo>
                  <a:lnTo>
                    <a:pt x="2187" y="1036"/>
                  </a:lnTo>
                  <a:lnTo>
                    <a:pt x="2185" y="1108"/>
                  </a:lnTo>
                  <a:lnTo>
                    <a:pt x="2180" y="1177"/>
                  </a:lnTo>
                  <a:lnTo>
                    <a:pt x="2171" y="1243"/>
                  </a:lnTo>
                  <a:lnTo>
                    <a:pt x="2160" y="1305"/>
                  </a:lnTo>
                  <a:lnTo>
                    <a:pt x="2147" y="1364"/>
                  </a:lnTo>
                  <a:lnTo>
                    <a:pt x="2130" y="1420"/>
                  </a:lnTo>
                  <a:lnTo>
                    <a:pt x="2111" y="1474"/>
                  </a:lnTo>
                  <a:lnTo>
                    <a:pt x="2091" y="1524"/>
                  </a:lnTo>
                  <a:lnTo>
                    <a:pt x="2068" y="1574"/>
                  </a:lnTo>
                  <a:lnTo>
                    <a:pt x="2044" y="1621"/>
                  </a:lnTo>
                  <a:lnTo>
                    <a:pt x="2020" y="1667"/>
                  </a:lnTo>
                  <a:lnTo>
                    <a:pt x="1994" y="1711"/>
                  </a:lnTo>
                  <a:lnTo>
                    <a:pt x="1967" y="1754"/>
                  </a:lnTo>
                  <a:lnTo>
                    <a:pt x="1939" y="1796"/>
                  </a:lnTo>
                  <a:lnTo>
                    <a:pt x="1911" y="1838"/>
                  </a:lnTo>
                  <a:lnTo>
                    <a:pt x="1883" y="1879"/>
                  </a:lnTo>
                  <a:lnTo>
                    <a:pt x="1852" y="1925"/>
                  </a:lnTo>
                  <a:lnTo>
                    <a:pt x="1821" y="1972"/>
                  </a:lnTo>
                  <a:lnTo>
                    <a:pt x="1790" y="2018"/>
                  </a:lnTo>
                  <a:lnTo>
                    <a:pt x="1761" y="2065"/>
                  </a:lnTo>
                  <a:lnTo>
                    <a:pt x="1734" y="2115"/>
                  </a:lnTo>
                  <a:lnTo>
                    <a:pt x="1709" y="2165"/>
                  </a:lnTo>
                  <a:lnTo>
                    <a:pt x="1685" y="2217"/>
                  </a:lnTo>
                  <a:lnTo>
                    <a:pt x="1665" y="2270"/>
                  </a:lnTo>
                  <a:lnTo>
                    <a:pt x="1649" y="2325"/>
                  </a:lnTo>
                  <a:lnTo>
                    <a:pt x="1635" y="2382"/>
                  </a:lnTo>
                  <a:lnTo>
                    <a:pt x="1626" y="2442"/>
                  </a:lnTo>
                  <a:lnTo>
                    <a:pt x="1622" y="2505"/>
                  </a:lnTo>
                  <a:lnTo>
                    <a:pt x="1619" y="2531"/>
                  </a:lnTo>
                  <a:lnTo>
                    <a:pt x="1610" y="2556"/>
                  </a:lnTo>
                  <a:lnTo>
                    <a:pt x="1598" y="2577"/>
                  </a:lnTo>
                  <a:lnTo>
                    <a:pt x="1582" y="2597"/>
                  </a:lnTo>
                  <a:lnTo>
                    <a:pt x="1562" y="2612"/>
                  </a:lnTo>
                  <a:lnTo>
                    <a:pt x="1540" y="2625"/>
                  </a:lnTo>
                  <a:lnTo>
                    <a:pt x="1515" y="2632"/>
                  </a:lnTo>
                  <a:lnTo>
                    <a:pt x="1541" y="2643"/>
                  </a:lnTo>
                  <a:lnTo>
                    <a:pt x="1564" y="2660"/>
                  </a:lnTo>
                  <a:lnTo>
                    <a:pt x="1584" y="2680"/>
                  </a:lnTo>
                  <a:lnTo>
                    <a:pt x="1598" y="2705"/>
                  </a:lnTo>
                  <a:lnTo>
                    <a:pt x="1607" y="2732"/>
                  </a:lnTo>
                  <a:lnTo>
                    <a:pt x="1610" y="2760"/>
                  </a:lnTo>
                  <a:lnTo>
                    <a:pt x="1607" y="2786"/>
                  </a:lnTo>
                  <a:lnTo>
                    <a:pt x="1600" y="2811"/>
                  </a:lnTo>
                  <a:lnTo>
                    <a:pt x="1589" y="2834"/>
                  </a:lnTo>
                  <a:lnTo>
                    <a:pt x="1573" y="2852"/>
                  </a:lnTo>
                  <a:lnTo>
                    <a:pt x="1555" y="2869"/>
                  </a:lnTo>
                  <a:lnTo>
                    <a:pt x="1534" y="2882"/>
                  </a:lnTo>
                  <a:lnTo>
                    <a:pt x="1555" y="2894"/>
                  </a:lnTo>
                  <a:lnTo>
                    <a:pt x="1573" y="2911"/>
                  </a:lnTo>
                  <a:lnTo>
                    <a:pt x="1589" y="2930"/>
                  </a:lnTo>
                  <a:lnTo>
                    <a:pt x="1600" y="2953"/>
                  </a:lnTo>
                  <a:lnTo>
                    <a:pt x="1607" y="2977"/>
                  </a:lnTo>
                  <a:lnTo>
                    <a:pt x="1610" y="3004"/>
                  </a:lnTo>
                  <a:lnTo>
                    <a:pt x="1607" y="3030"/>
                  </a:lnTo>
                  <a:lnTo>
                    <a:pt x="1599" y="3055"/>
                  </a:lnTo>
                  <a:lnTo>
                    <a:pt x="1587" y="3079"/>
                  </a:lnTo>
                  <a:lnTo>
                    <a:pt x="1570" y="3098"/>
                  </a:lnTo>
                  <a:lnTo>
                    <a:pt x="1551" y="3115"/>
                  </a:lnTo>
                  <a:lnTo>
                    <a:pt x="1528" y="3127"/>
                  </a:lnTo>
                  <a:lnTo>
                    <a:pt x="1502" y="3135"/>
                  </a:lnTo>
                  <a:lnTo>
                    <a:pt x="1475" y="3137"/>
                  </a:lnTo>
                  <a:lnTo>
                    <a:pt x="1392" y="3137"/>
                  </a:lnTo>
                  <a:lnTo>
                    <a:pt x="1382" y="3179"/>
                  </a:lnTo>
                  <a:lnTo>
                    <a:pt x="1366" y="3218"/>
                  </a:lnTo>
                  <a:lnTo>
                    <a:pt x="1345" y="3254"/>
                  </a:lnTo>
                  <a:lnTo>
                    <a:pt x="1319" y="3287"/>
                  </a:lnTo>
                  <a:lnTo>
                    <a:pt x="1289" y="3316"/>
                  </a:lnTo>
                  <a:lnTo>
                    <a:pt x="1256" y="3340"/>
                  </a:lnTo>
                  <a:lnTo>
                    <a:pt x="1219" y="3360"/>
                  </a:lnTo>
                  <a:lnTo>
                    <a:pt x="1180" y="3374"/>
                  </a:lnTo>
                  <a:lnTo>
                    <a:pt x="1137" y="3384"/>
                  </a:lnTo>
                  <a:lnTo>
                    <a:pt x="1094" y="3387"/>
                  </a:lnTo>
                  <a:lnTo>
                    <a:pt x="1050" y="3384"/>
                  </a:lnTo>
                  <a:lnTo>
                    <a:pt x="1007" y="3374"/>
                  </a:lnTo>
                  <a:lnTo>
                    <a:pt x="968" y="3360"/>
                  </a:lnTo>
                  <a:lnTo>
                    <a:pt x="931" y="3340"/>
                  </a:lnTo>
                  <a:lnTo>
                    <a:pt x="898" y="3316"/>
                  </a:lnTo>
                  <a:lnTo>
                    <a:pt x="868" y="3287"/>
                  </a:lnTo>
                  <a:lnTo>
                    <a:pt x="842" y="3254"/>
                  </a:lnTo>
                  <a:lnTo>
                    <a:pt x="821" y="3218"/>
                  </a:lnTo>
                  <a:lnTo>
                    <a:pt x="805" y="3179"/>
                  </a:lnTo>
                  <a:lnTo>
                    <a:pt x="794" y="3137"/>
                  </a:lnTo>
                  <a:lnTo>
                    <a:pt x="712" y="3137"/>
                  </a:lnTo>
                  <a:lnTo>
                    <a:pt x="685" y="3135"/>
                  </a:lnTo>
                  <a:lnTo>
                    <a:pt x="659" y="3127"/>
                  </a:lnTo>
                  <a:lnTo>
                    <a:pt x="636" y="3115"/>
                  </a:lnTo>
                  <a:lnTo>
                    <a:pt x="617" y="3098"/>
                  </a:lnTo>
                  <a:lnTo>
                    <a:pt x="600" y="3079"/>
                  </a:lnTo>
                  <a:lnTo>
                    <a:pt x="588" y="3055"/>
                  </a:lnTo>
                  <a:lnTo>
                    <a:pt x="579" y="3030"/>
                  </a:lnTo>
                  <a:lnTo>
                    <a:pt x="577" y="3004"/>
                  </a:lnTo>
                  <a:lnTo>
                    <a:pt x="579" y="2977"/>
                  </a:lnTo>
                  <a:lnTo>
                    <a:pt x="587" y="2953"/>
                  </a:lnTo>
                  <a:lnTo>
                    <a:pt x="598" y="2930"/>
                  </a:lnTo>
                  <a:lnTo>
                    <a:pt x="614" y="2911"/>
                  </a:lnTo>
                  <a:lnTo>
                    <a:pt x="632" y="2894"/>
                  </a:lnTo>
                  <a:lnTo>
                    <a:pt x="654" y="2882"/>
                  </a:lnTo>
                  <a:lnTo>
                    <a:pt x="632" y="2869"/>
                  </a:lnTo>
                  <a:lnTo>
                    <a:pt x="614" y="2852"/>
                  </a:lnTo>
                  <a:lnTo>
                    <a:pt x="598" y="2834"/>
                  </a:lnTo>
                  <a:lnTo>
                    <a:pt x="587" y="2811"/>
                  </a:lnTo>
                  <a:lnTo>
                    <a:pt x="579" y="2786"/>
                  </a:lnTo>
                  <a:lnTo>
                    <a:pt x="577" y="2760"/>
                  </a:lnTo>
                  <a:lnTo>
                    <a:pt x="581" y="2732"/>
                  </a:lnTo>
                  <a:lnTo>
                    <a:pt x="590" y="2704"/>
                  </a:lnTo>
                  <a:lnTo>
                    <a:pt x="604" y="2680"/>
                  </a:lnTo>
                  <a:lnTo>
                    <a:pt x="623" y="2660"/>
                  </a:lnTo>
                  <a:lnTo>
                    <a:pt x="647" y="2643"/>
                  </a:lnTo>
                  <a:lnTo>
                    <a:pt x="672" y="2632"/>
                  </a:lnTo>
                  <a:lnTo>
                    <a:pt x="648" y="2625"/>
                  </a:lnTo>
                  <a:lnTo>
                    <a:pt x="626" y="2612"/>
                  </a:lnTo>
                  <a:lnTo>
                    <a:pt x="606" y="2597"/>
                  </a:lnTo>
                  <a:lnTo>
                    <a:pt x="590" y="2577"/>
                  </a:lnTo>
                  <a:lnTo>
                    <a:pt x="577" y="2556"/>
                  </a:lnTo>
                  <a:lnTo>
                    <a:pt x="569" y="2531"/>
                  </a:lnTo>
                  <a:lnTo>
                    <a:pt x="566" y="2505"/>
                  </a:lnTo>
                  <a:lnTo>
                    <a:pt x="562" y="2442"/>
                  </a:lnTo>
                  <a:lnTo>
                    <a:pt x="553" y="2382"/>
                  </a:lnTo>
                  <a:lnTo>
                    <a:pt x="539" y="2325"/>
                  </a:lnTo>
                  <a:lnTo>
                    <a:pt x="523" y="2269"/>
                  </a:lnTo>
                  <a:lnTo>
                    <a:pt x="502" y="2217"/>
                  </a:lnTo>
                  <a:lnTo>
                    <a:pt x="479" y="2164"/>
                  </a:lnTo>
                  <a:lnTo>
                    <a:pt x="453" y="2115"/>
                  </a:lnTo>
                  <a:lnTo>
                    <a:pt x="427" y="2065"/>
                  </a:lnTo>
                  <a:lnTo>
                    <a:pt x="397" y="2018"/>
                  </a:lnTo>
                  <a:lnTo>
                    <a:pt x="367" y="1970"/>
                  </a:lnTo>
                  <a:lnTo>
                    <a:pt x="336" y="1924"/>
                  </a:lnTo>
                  <a:lnTo>
                    <a:pt x="305" y="1879"/>
                  </a:lnTo>
                  <a:lnTo>
                    <a:pt x="277" y="1838"/>
                  </a:lnTo>
                  <a:lnTo>
                    <a:pt x="249" y="1796"/>
                  </a:lnTo>
                  <a:lnTo>
                    <a:pt x="221" y="1754"/>
                  </a:lnTo>
                  <a:lnTo>
                    <a:pt x="194" y="1711"/>
                  </a:lnTo>
                  <a:lnTo>
                    <a:pt x="167" y="1667"/>
                  </a:lnTo>
                  <a:lnTo>
                    <a:pt x="143" y="1621"/>
                  </a:lnTo>
                  <a:lnTo>
                    <a:pt x="119" y="1574"/>
                  </a:lnTo>
                  <a:lnTo>
                    <a:pt x="96" y="1524"/>
                  </a:lnTo>
                  <a:lnTo>
                    <a:pt x="75" y="1473"/>
                  </a:lnTo>
                  <a:lnTo>
                    <a:pt x="57" y="1419"/>
                  </a:lnTo>
                  <a:lnTo>
                    <a:pt x="40" y="1364"/>
                  </a:lnTo>
                  <a:lnTo>
                    <a:pt x="27" y="1305"/>
                  </a:lnTo>
                  <a:lnTo>
                    <a:pt x="15" y="1243"/>
                  </a:lnTo>
                  <a:lnTo>
                    <a:pt x="7" y="1177"/>
                  </a:lnTo>
                  <a:lnTo>
                    <a:pt x="2" y="1108"/>
                  </a:lnTo>
                  <a:lnTo>
                    <a:pt x="0" y="1036"/>
                  </a:lnTo>
                  <a:lnTo>
                    <a:pt x="3" y="955"/>
                  </a:lnTo>
                  <a:lnTo>
                    <a:pt x="13" y="876"/>
                  </a:lnTo>
                  <a:lnTo>
                    <a:pt x="29" y="798"/>
                  </a:lnTo>
                  <a:lnTo>
                    <a:pt x="51" y="723"/>
                  </a:lnTo>
                  <a:lnTo>
                    <a:pt x="78" y="651"/>
                  </a:lnTo>
                  <a:lnTo>
                    <a:pt x="112" y="581"/>
                  </a:lnTo>
                  <a:lnTo>
                    <a:pt x="150" y="514"/>
                  </a:lnTo>
                  <a:lnTo>
                    <a:pt x="193" y="449"/>
                  </a:lnTo>
                  <a:lnTo>
                    <a:pt x="241" y="388"/>
                  </a:lnTo>
                  <a:lnTo>
                    <a:pt x="293" y="331"/>
                  </a:lnTo>
                  <a:lnTo>
                    <a:pt x="349" y="277"/>
                  </a:lnTo>
                  <a:lnTo>
                    <a:pt x="410" y="228"/>
                  </a:lnTo>
                  <a:lnTo>
                    <a:pt x="474" y="182"/>
                  </a:lnTo>
                  <a:lnTo>
                    <a:pt x="542" y="142"/>
                  </a:lnTo>
                  <a:lnTo>
                    <a:pt x="614" y="105"/>
                  </a:lnTo>
                  <a:lnTo>
                    <a:pt x="687" y="74"/>
                  </a:lnTo>
                  <a:lnTo>
                    <a:pt x="764" y="49"/>
                  </a:lnTo>
                  <a:lnTo>
                    <a:pt x="843" y="28"/>
                  </a:lnTo>
                  <a:lnTo>
                    <a:pt x="925" y="12"/>
                  </a:lnTo>
                  <a:lnTo>
                    <a:pt x="1008" y="3"/>
                  </a:lnTo>
                  <a:lnTo>
                    <a:pt x="1094" y="0"/>
                  </a:lnTo>
                  <a:close/>
                </a:path>
              </a:pathLst>
            </a:custGeom>
            <a:solidFill>
              <a:schemeClr val="bg1"/>
            </a:solid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a:solidFill>
                  <a:prstClr val="black"/>
                </a:solidFill>
              </a:endParaRPr>
            </a:p>
          </p:txBody>
        </p:sp>
      </p:grpSp>
      <p:sp>
        <p:nvSpPr>
          <p:cNvPr id="16" name="Rounded Rectangle 15"/>
          <p:cNvSpPr/>
          <p:nvPr/>
        </p:nvSpPr>
        <p:spPr>
          <a:xfrm>
            <a:off x="609600" y="5015267"/>
            <a:ext cx="822746" cy="822746"/>
          </a:xfrm>
          <a:prstGeom prst="round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dirty="0">
              <a:solidFill>
                <a:prstClr val="white"/>
              </a:solidFill>
            </a:endParaRPr>
          </a:p>
        </p:txBody>
      </p:sp>
      <p:grpSp>
        <p:nvGrpSpPr>
          <p:cNvPr id="38" name="Group 4">
            <a:extLst>
              <a:ext uri="{FF2B5EF4-FFF2-40B4-BE49-F238E27FC236}">
                <a16:creationId xmlns:a16="http://schemas.microsoft.com/office/drawing/2014/main" id="{86E74FBF-E0D6-4F06-8949-F1804F0444AA}"/>
              </a:ext>
            </a:extLst>
          </p:cNvPr>
          <p:cNvGrpSpPr>
            <a:grpSpLocks noChangeAspect="1"/>
          </p:cNvGrpSpPr>
          <p:nvPr/>
        </p:nvGrpSpPr>
        <p:grpSpPr bwMode="auto">
          <a:xfrm>
            <a:off x="752641" y="1800777"/>
            <a:ext cx="441210" cy="438979"/>
            <a:chOff x="-278" y="129"/>
            <a:chExt cx="791" cy="787"/>
          </a:xfrm>
          <a:solidFill>
            <a:schemeClr val="bg1"/>
          </a:solidFill>
        </p:grpSpPr>
        <p:sp>
          <p:nvSpPr>
            <p:cNvPr id="39" name="Freeform 6">
              <a:extLst>
                <a:ext uri="{FF2B5EF4-FFF2-40B4-BE49-F238E27FC236}">
                  <a16:creationId xmlns:a16="http://schemas.microsoft.com/office/drawing/2014/main" id="{9946FDC5-58E3-4DCF-8CFC-BF7378DA741F}"/>
                </a:ext>
              </a:extLst>
            </p:cNvPr>
            <p:cNvSpPr>
              <a:spLocks/>
            </p:cNvSpPr>
            <p:nvPr/>
          </p:nvSpPr>
          <p:spPr bwMode="auto">
            <a:xfrm>
              <a:off x="-278" y="135"/>
              <a:ext cx="397" cy="633"/>
            </a:xfrm>
            <a:custGeom>
              <a:avLst/>
              <a:gdLst>
                <a:gd name="T0" fmla="*/ 1753 w 1983"/>
                <a:gd name="T1" fmla="*/ 0 h 3164"/>
                <a:gd name="T2" fmla="*/ 1833 w 1983"/>
                <a:gd name="T3" fmla="*/ 13 h 3164"/>
                <a:gd name="T4" fmla="*/ 1901 w 1983"/>
                <a:gd name="T5" fmla="*/ 53 h 3164"/>
                <a:gd name="T6" fmla="*/ 1951 w 1983"/>
                <a:gd name="T7" fmla="*/ 113 h 3164"/>
                <a:gd name="T8" fmla="*/ 1979 w 1983"/>
                <a:gd name="T9" fmla="*/ 188 h 3164"/>
                <a:gd name="T10" fmla="*/ 1983 w 1983"/>
                <a:gd name="T11" fmla="*/ 1151 h 3164"/>
                <a:gd name="T12" fmla="*/ 1810 w 1983"/>
                <a:gd name="T13" fmla="*/ 229 h 3164"/>
                <a:gd name="T14" fmla="*/ 1799 w 1983"/>
                <a:gd name="T15" fmla="*/ 195 h 3164"/>
                <a:gd name="T16" fmla="*/ 1771 w 1983"/>
                <a:gd name="T17" fmla="*/ 175 h 3164"/>
                <a:gd name="T18" fmla="*/ 230 w 1983"/>
                <a:gd name="T19" fmla="*/ 171 h 3164"/>
                <a:gd name="T20" fmla="*/ 196 w 1983"/>
                <a:gd name="T21" fmla="*/ 182 h 3164"/>
                <a:gd name="T22" fmla="*/ 175 w 1983"/>
                <a:gd name="T23" fmla="*/ 211 h 3164"/>
                <a:gd name="T24" fmla="*/ 173 w 1983"/>
                <a:gd name="T25" fmla="*/ 1594 h 3164"/>
                <a:gd name="T26" fmla="*/ 184 w 1983"/>
                <a:gd name="T27" fmla="*/ 1628 h 3164"/>
                <a:gd name="T28" fmla="*/ 212 w 1983"/>
                <a:gd name="T29" fmla="*/ 1649 h 3164"/>
                <a:gd name="T30" fmla="*/ 1753 w 1983"/>
                <a:gd name="T31" fmla="*/ 1651 h 3164"/>
                <a:gd name="T32" fmla="*/ 1787 w 1983"/>
                <a:gd name="T33" fmla="*/ 1640 h 3164"/>
                <a:gd name="T34" fmla="*/ 1808 w 1983"/>
                <a:gd name="T35" fmla="*/ 1612 h 3164"/>
                <a:gd name="T36" fmla="*/ 1810 w 1983"/>
                <a:gd name="T37" fmla="*/ 1205 h 3164"/>
                <a:gd name="T38" fmla="*/ 1955 w 1983"/>
                <a:gd name="T39" fmla="*/ 1344 h 3164"/>
                <a:gd name="T40" fmla="*/ 1968 w 1983"/>
                <a:gd name="T41" fmla="*/ 1413 h 3164"/>
                <a:gd name="T42" fmla="*/ 1983 w 1983"/>
                <a:gd name="T43" fmla="*/ 1594 h 3164"/>
                <a:gd name="T44" fmla="*/ 1968 w 1983"/>
                <a:gd name="T45" fmla="*/ 1674 h 3164"/>
                <a:gd name="T46" fmla="*/ 1929 w 1983"/>
                <a:gd name="T47" fmla="*/ 1742 h 3164"/>
                <a:gd name="T48" fmla="*/ 1869 w 1983"/>
                <a:gd name="T49" fmla="*/ 1793 h 3164"/>
                <a:gd name="T50" fmla="*/ 1794 w 1983"/>
                <a:gd name="T51" fmla="*/ 1820 h 3164"/>
                <a:gd name="T52" fmla="*/ 1068 w 1983"/>
                <a:gd name="T53" fmla="*/ 1824 h 3164"/>
                <a:gd name="T54" fmla="*/ 1583 w 1983"/>
                <a:gd name="T55" fmla="*/ 3049 h 3164"/>
                <a:gd name="T56" fmla="*/ 1580 w 1983"/>
                <a:gd name="T57" fmla="*/ 3092 h 3164"/>
                <a:gd name="T58" fmla="*/ 1561 w 1983"/>
                <a:gd name="T59" fmla="*/ 3130 h 3164"/>
                <a:gd name="T60" fmla="*/ 1525 w 1983"/>
                <a:gd name="T61" fmla="*/ 3156 h 3164"/>
                <a:gd name="T62" fmla="*/ 1481 w 1983"/>
                <a:gd name="T63" fmla="*/ 3164 h 3164"/>
                <a:gd name="T64" fmla="*/ 1440 w 1983"/>
                <a:gd name="T65" fmla="*/ 3152 h 3164"/>
                <a:gd name="T66" fmla="*/ 1407 w 1983"/>
                <a:gd name="T67" fmla="*/ 3124 h 3164"/>
                <a:gd name="T68" fmla="*/ 954 w 1983"/>
                <a:gd name="T69" fmla="*/ 2060 h 3164"/>
                <a:gd name="T70" fmla="*/ 501 w 1983"/>
                <a:gd name="T71" fmla="*/ 3125 h 3164"/>
                <a:gd name="T72" fmla="*/ 466 w 1983"/>
                <a:gd name="T73" fmla="*/ 3153 h 3164"/>
                <a:gd name="T74" fmla="*/ 422 w 1983"/>
                <a:gd name="T75" fmla="*/ 3164 h 3164"/>
                <a:gd name="T76" fmla="*/ 384 w 1983"/>
                <a:gd name="T77" fmla="*/ 3156 h 3164"/>
                <a:gd name="T78" fmla="*/ 348 w 1983"/>
                <a:gd name="T79" fmla="*/ 3130 h 3164"/>
                <a:gd name="T80" fmla="*/ 328 w 1983"/>
                <a:gd name="T81" fmla="*/ 3092 h 3164"/>
                <a:gd name="T82" fmla="*/ 325 w 1983"/>
                <a:gd name="T83" fmla="*/ 3049 h 3164"/>
                <a:gd name="T84" fmla="*/ 842 w 1983"/>
                <a:gd name="T85" fmla="*/ 1824 h 3164"/>
                <a:gd name="T86" fmla="*/ 189 w 1983"/>
                <a:gd name="T87" fmla="*/ 1820 h 3164"/>
                <a:gd name="T88" fmla="*/ 114 w 1983"/>
                <a:gd name="T89" fmla="*/ 1793 h 3164"/>
                <a:gd name="T90" fmla="*/ 54 w 1983"/>
                <a:gd name="T91" fmla="*/ 1742 h 3164"/>
                <a:gd name="T92" fmla="*/ 15 w 1983"/>
                <a:gd name="T93" fmla="*/ 1674 h 3164"/>
                <a:gd name="T94" fmla="*/ 0 w 1983"/>
                <a:gd name="T95" fmla="*/ 1594 h 3164"/>
                <a:gd name="T96" fmla="*/ 4 w 1983"/>
                <a:gd name="T97" fmla="*/ 188 h 3164"/>
                <a:gd name="T98" fmla="*/ 31 w 1983"/>
                <a:gd name="T99" fmla="*/ 113 h 3164"/>
                <a:gd name="T100" fmla="*/ 82 w 1983"/>
                <a:gd name="T101" fmla="*/ 53 h 3164"/>
                <a:gd name="T102" fmla="*/ 150 w 1983"/>
                <a:gd name="T103" fmla="*/ 13 h 3164"/>
                <a:gd name="T104" fmla="*/ 230 w 1983"/>
                <a:gd name="T105" fmla="*/ 0 h 3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83" h="3164">
                  <a:moveTo>
                    <a:pt x="230" y="0"/>
                  </a:moveTo>
                  <a:lnTo>
                    <a:pt x="1753" y="0"/>
                  </a:lnTo>
                  <a:lnTo>
                    <a:pt x="1794" y="3"/>
                  </a:lnTo>
                  <a:lnTo>
                    <a:pt x="1833" y="13"/>
                  </a:lnTo>
                  <a:lnTo>
                    <a:pt x="1869" y="31"/>
                  </a:lnTo>
                  <a:lnTo>
                    <a:pt x="1901" y="53"/>
                  </a:lnTo>
                  <a:lnTo>
                    <a:pt x="1929" y="81"/>
                  </a:lnTo>
                  <a:lnTo>
                    <a:pt x="1951" y="113"/>
                  </a:lnTo>
                  <a:lnTo>
                    <a:pt x="1968" y="148"/>
                  </a:lnTo>
                  <a:lnTo>
                    <a:pt x="1979" y="188"/>
                  </a:lnTo>
                  <a:lnTo>
                    <a:pt x="1983" y="229"/>
                  </a:lnTo>
                  <a:lnTo>
                    <a:pt x="1983" y="1151"/>
                  </a:lnTo>
                  <a:lnTo>
                    <a:pt x="1810" y="1030"/>
                  </a:lnTo>
                  <a:lnTo>
                    <a:pt x="1810" y="229"/>
                  </a:lnTo>
                  <a:lnTo>
                    <a:pt x="1808" y="211"/>
                  </a:lnTo>
                  <a:lnTo>
                    <a:pt x="1799" y="195"/>
                  </a:lnTo>
                  <a:lnTo>
                    <a:pt x="1787" y="182"/>
                  </a:lnTo>
                  <a:lnTo>
                    <a:pt x="1771" y="175"/>
                  </a:lnTo>
                  <a:lnTo>
                    <a:pt x="1753" y="171"/>
                  </a:lnTo>
                  <a:lnTo>
                    <a:pt x="230" y="171"/>
                  </a:lnTo>
                  <a:lnTo>
                    <a:pt x="212" y="175"/>
                  </a:lnTo>
                  <a:lnTo>
                    <a:pt x="196" y="182"/>
                  </a:lnTo>
                  <a:lnTo>
                    <a:pt x="184" y="195"/>
                  </a:lnTo>
                  <a:lnTo>
                    <a:pt x="175" y="211"/>
                  </a:lnTo>
                  <a:lnTo>
                    <a:pt x="173" y="229"/>
                  </a:lnTo>
                  <a:lnTo>
                    <a:pt x="173" y="1594"/>
                  </a:lnTo>
                  <a:lnTo>
                    <a:pt x="175" y="1612"/>
                  </a:lnTo>
                  <a:lnTo>
                    <a:pt x="184" y="1628"/>
                  </a:lnTo>
                  <a:lnTo>
                    <a:pt x="196" y="1640"/>
                  </a:lnTo>
                  <a:lnTo>
                    <a:pt x="212" y="1649"/>
                  </a:lnTo>
                  <a:lnTo>
                    <a:pt x="230" y="1651"/>
                  </a:lnTo>
                  <a:lnTo>
                    <a:pt x="1753" y="1651"/>
                  </a:lnTo>
                  <a:lnTo>
                    <a:pt x="1771" y="1649"/>
                  </a:lnTo>
                  <a:lnTo>
                    <a:pt x="1787" y="1640"/>
                  </a:lnTo>
                  <a:lnTo>
                    <a:pt x="1799" y="1628"/>
                  </a:lnTo>
                  <a:lnTo>
                    <a:pt x="1808" y="1612"/>
                  </a:lnTo>
                  <a:lnTo>
                    <a:pt x="1810" y="1594"/>
                  </a:lnTo>
                  <a:lnTo>
                    <a:pt x="1810" y="1205"/>
                  </a:lnTo>
                  <a:lnTo>
                    <a:pt x="1959" y="1309"/>
                  </a:lnTo>
                  <a:lnTo>
                    <a:pt x="1955" y="1344"/>
                  </a:lnTo>
                  <a:lnTo>
                    <a:pt x="1959" y="1379"/>
                  </a:lnTo>
                  <a:lnTo>
                    <a:pt x="1968" y="1413"/>
                  </a:lnTo>
                  <a:lnTo>
                    <a:pt x="1983" y="1444"/>
                  </a:lnTo>
                  <a:lnTo>
                    <a:pt x="1983" y="1594"/>
                  </a:lnTo>
                  <a:lnTo>
                    <a:pt x="1979" y="1635"/>
                  </a:lnTo>
                  <a:lnTo>
                    <a:pt x="1968" y="1674"/>
                  </a:lnTo>
                  <a:lnTo>
                    <a:pt x="1951" y="1710"/>
                  </a:lnTo>
                  <a:lnTo>
                    <a:pt x="1929" y="1742"/>
                  </a:lnTo>
                  <a:lnTo>
                    <a:pt x="1901" y="1770"/>
                  </a:lnTo>
                  <a:lnTo>
                    <a:pt x="1869" y="1793"/>
                  </a:lnTo>
                  <a:lnTo>
                    <a:pt x="1833" y="1810"/>
                  </a:lnTo>
                  <a:lnTo>
                    <a:pt x="1794" y="1820"/>
                  </a:lnTo>
                  <a:lnTo>
                    <a:pt x="1753" y="1824"/>
                  </a:lnTo>
                  <a:lnTo>
                    <a:pt x="1068" y="1824"/>
                  </a:lnTo>
                  <a:lnTo>
                    <a:pt x="1577" y="3027"/>
                  </a:lnTo>
                  <a:lnTo>
                    <a:pt x="1583" y="3049"/>
                  </a:lnTo>
                  <a:lnTo>
                    <a:pt x="1584" y="3071"/>
                  </a:lnTo>
                  <a:lnTo>
                    <a:pt x="1580" y="3092"/>
                  </a:lnTo>
                  <a:lnTo>
                    <a:pt x="1573" y="3112"/>
                  </a:lnTo>
                  <a:lnTo>
                    <a:pt x="1561" y="3130"/>
                  </a:lnTo>
                  <a:lnTo>
                    <a:pt x="1544" y="3144"/>
                  </a:lnTo>
                  <a:lnTo>
                    <a:pt x="1525" y="3156"/>
                  </a:lnTo>
                  <a:lnTo>
                    <a:pt x="1503" y="3163"/>
                  </a:lnTo>
                  <a:lnTo>
                    <a:pt x="1481" y="3164"/>
                  </a:lnTo>
                  <a:lnTo>
                    <a:pt x="1459" y="3160"/>
                  </a:lnTo>
                  <a:lnTo>
                    <a:pt x="1440" y="3152"/>
                  </a:lnTo>
                  <a:lnTo>
                    <a:pt x="1422" y="3140"/>
                  </a:lnTo>
                  <a:lnTo>
                    <a:pt x="1407" y="3124"/>
                  </a:lnTo>
                  <a:lnTo>
                    <a:pt x="1395" y="3104"/>
                  </a:lnTo>
                  <a:lnTo>
                    <a:pt x="954" y="2060"/>
                  </a:lnTo>
                  <a:lnTo>
                    <a:pt x="513" y="3104"/>
                  </a:lnTo>
                  <a:lnTo>
                    <a:pt x="501" y="3125"/>
                  </a:lnTo>
                  <a:lnTo>
                    <a:pt x="485" y="3141"/>
                  </a:lnTo>
                  <a:lnTo>
                    <a:pt x="466" y="3153"/>
                  </a:lnTo>
                  <a:lnTo>
                    <a:pt x="445" y="3161"/>
                  </a:lnTo>
                  <a:lnTo>
                    <a:pt x="422" y="3164"/>
                  </a:lnTo>
                  <a:lnTo>
                    <a:pt x="403" y="3161"/>
                  </a:lnTo>
                  <a:lnTo>
                    <a:pt x="384" y="3156"/>
                  </a:lnTo>
                  <a:lnTo>
                    <a:pt x="364" y="3144"/>
                  </a:lnTo>
                  <a:lnTo>
                    <a:pt x="348" y="3130"/>
                  </a:lnTo>
                  <a:lnTo>
                    <a:pt x="336" y="3112"/>
                  </a:lnTo>
                  <a:lnTo>
                    <a:pt x="328" y="3092"/>
                  </a:lnTo>
                  <a:lnTo>
                    <a:pt x="324" y="3071"/>
                  </a:lnTo>
                  <a:lnTo>
                    <a:pt x="325" y="3049"/>
                  </a:lnTo>
                  <a:lnTo>
                    <a:pt x="331" y="3027"/>
                  </a:lnTo>
                  <a:lnTo>
                    <a:pt x="842" y="1824"/>
                  </a:lnTo>
                  <a:lnTo>
                    <a:pt x="230" y="1824"/>
                  </a:lnTo>
                  <a:lnTo>
                    <a:pt x="189" y="1820"/>
                  </a:lnTo>
                  <a:lnTo>
                    <a:pt x="150" y="1810"/>
                  </a:lnTo>
                  <a:lnTo>
                    <a:pt x="114" y="1793"/>
                  </a:lnTo>
                  <a:lnTo>
                    <a:pt x="82" y="1770"/>
                  </a:lnTo>
                  <a:lnTo>
                    <a:pt x="54" y="1742"/>
                  </a:lnTo>
                  <a:lnTo>
                    <a:pt x="31" y="1710"/>
                  </a:lnTo>
                  <a:lnTo>
                    <a:pt x="15" y="1674"/>
                  </a:lnTo>
                  <a:lnTo>
                    <a:pt x="4" y="1635"/>
                  </a:lnTo>
                  <a:lnTo>
                    <a:pt x="0" y="1594"/>
                  </a:lnTo>
                  <a:lnTo>
                    <a:pt x="0" y="229"/>
                  </a:lnTo>
                  <a:lnTo>
                    <a:pt x="4" y="188"/>
                  </a:lnTo>
                  <a:lnTo>
                    <a:pt x="15" y="148"/>
                  </a:lnTo>
                  <a:lnTo>
                    <a:pt x="31" y="113"/>
                  </a:lnTo>
                  <a:lnTo>
                    <a:pt x="54" y="81"/>
                  </a:lnTo>
                  <a:lnTo>
                    <a:pt x="82" y="53"/>
                  </a:lnTo>
                  <a:lnTo>
                    <a:pt x="114" y="31"/>
                  </a:lnTo>
                  <a:lnTo>
                    <a:pt x="150" y="13"/>
                  </a:lnTo>
                  <a:lnTo>
                    <a:pt x="189" y="3"/>
                  </a:lnTo>
                  <a:lnTo>
                    <a:pt x="23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800">
                <a:solidFill>
                  <a:schemeClr val="bg1"/>
                </a:solidFill>
              </a:endParaRPr>
            </a:p>
          </p:txBody>
        </p:sp>
        <p:sp>
          <p:nvSpPr>
            <p:cNvPr id="41" name="Rectangle 7">
              <a:extLst>
                <a:ext uri="{FF2B5EF4-FFF2-40B4-BE49-F238E27FC236}">
                  <a16:creationId xmlns:a16="http://schemas.microsoft.com/office/drawing/2014/main" id="{0FD6978B-E77B-4270-AE77-8DDD44C1D144}"/>
                </a:ext>
              </a:extLst>
            </p:cNvPr>
            <p:cNvSpPr>
              <a:spLocks noChangeArrowheads="1"/>
            </p:cNvSpPr>
            <p:nvPr/>
          </p:nvSpPr>
          <p:spPr bwMode="auto">
            <a:xfrm>
              <a:off x="-190" y="232"/>
              <a:ext cx="60" cy="186"/>
            </a:xfrm>
            <a:prstGeom prst="rect">
              <a:avLst/>
            </a:prstGeom>
            <a:grpFill/>
            <a:ln w="0">
              <a:noFill/>
              <a:prstDash val="solid"/>
              <a:miter lim="800000"/>
              <a:headEnd/>
              <a:tailEnd/>
            </a:ln>
          </p:spPr>
          <p:txBody>
            <a:bodyPr vert="horz" wrap="square" lIns="91416" tIns="45708" rIns="91416" bIns="45708" numCol="1" anchor="t" anchorCtr="0" compatLnSpc="1">
              <a:prstTxWarp prst="textNoShape">
                <a:avLst/>
              </a:prstTxWarp>
            </a:bodyPr>
            <a:lstStyle/>
            <a:p>
              <a:pPr defTabSz="914126"/>
              <a:endParaRPr lang="en-US" sz="1800">
                <a:solidFill>
                  <a:schemeClr val="bg1"/>
                </a:solidFill>
              </a:endParaRPr>
            </a:p>
          </p:txBody>
        </p:sp>
        <p:sp>
          <p:nvSpPr>
            <p:cNvPr id="43" name="Rectangle 8">
              <a:extLst>
                <a:ext uri="{FF2B5EF4-FFF2-40B4-BE49-F238E27FC236}">
                  <a16:creationId xmlns:a16="http://schemas.microsoft.com/office/drawing/2014/main" id="{83061827-0096-4AA5-ABC9-242BD3512758}"/>
                </a:ext>
              </a:extLst>
            </p:cNvPr>
            <p:cNvSpPr>
              <a:spLocks noChangeArrowheads="1"/>
            </p:cNvSpPr>
            <p:nvPr/>
          </p:nvSpPr>
          <p:spPr bwMode="auto">
            <a:xfrm>
              <a:off x="-110" y="282"/>
              <a:ext cx="61" cy="136"/>
            </a:xfrm>
            <a:prstGeom prst="rect">
              <a:avLst/>
            </a:prstGeom>
            <a:grpFill/>
            <a:ln w="0">
              <a:noFill/>
              <a:prstDash val="solid"/>
              <a:miter lim="800000"/>
              <a:headEnd/>
              <a:tailEnd/>
            </a:ln>
          </p:spPr>
          <p:txBody>
            <a:bodyPr vert="horz" wrap="square" lIns="91416" tIns="45708" rIns="91416" bIns="45708" numCol="1" anchor="t" anchorCtr="0" compatLnSpc="1">
              <a:prstTxWarp prst="textNoShape">
                <a:avLst/>
              </a:prstTxWarp>
            </a:bodyPr>
            <a:lstStyle/>
            <a:p>
              <a:pPr defTabSz="914126"/>
              <a:endParaRPr lang="en-US" sz="1800">
                <a:solidFill>
                  <a:schemeClr val="bg1"/>
                </a:solidFill>
              </a:endParaRPr>
            </a:p>
          </p:txBody>
        </p:sp>
        <p:sp>
          <p:nvSpPr>
            <p:cNvPr id="44" name="Freeform 9">
              <a:extLst>
                <a:ext uri="{FF2B5EF4-FFF2-40B4-BE49-F238E27FC236}">
                  <a16:creationId xmlns:a16="http://schemas.microsoft.com/office/drawing/2014/main" id="{5CD9B793-4FBD-4FBB-B900-6F82313A25BB}"/>
                </a:ext>
              </a:extLst>
            </p:cNvPr>
            <p:cNvSpPr>
              <a:spLocks/>
            </p:cNvSpPr>
            <p:nvPr/>
          </p:nvSpPr>
          <p:spPr bwMode="auto">
            <a:xfrm>
              <a:off x="-29" y="216"/>
              <a:ext cx="60" cy="202"/>
            </a:xfrm>
            <a:custGeom>
              <a:avLst/>
              <a:gdLst>
                <a:gd name="T0" fmla="*/ 0 w 302"/>
                <a:gd name="T1" fmla="*/ 0 h 1013"/>
                <a:gd name="T2" fmla="*/ 302 w 302"/>
                <a:gd name="T3" fmla="*/ 0 h 1013"/>
                <a:gd name="T4" fmla="*/ 302 w 302"/>
                <a:gd name="T5" fmla="*/ 438 h 1013"/>
                <a:gd name="T6" fmla="*/ 105 w 302"/>
                <a:gd name="T7" fmla="*/ 299 h 1013"/>
                <a:gd name="T8" fmla="*/ 22 w 302"/>
                <a:gd name="T9" fmla="*/ 417 h 1013"/>
                <a:gd name="T10" fmla="*/ 302 w 302"/>
                <a:gd name="T11" fmla="*/ 614 h 1013"/>
                <a:gd name="T12" fmla="*/ 302 w 302"/>
                <a:gd name="T13" fmla="*/ 1013 h 1013"/>
                <a:gd name="T14" fmla="*/ 0 w 302"/>
                <a:gd name="T15" fmla="*/ 1013 h 1013"/>
                <a:gd name="T16" fmla="*/ 0 w 302"/>
                <a:gd name="T17" fmla="*/ 0 h 10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2" h="1013">
                  <a:moveTo>
                    <a:pt x="0" y="0"/>
                  </a:moveTo>
                  <a:lnTo>
                    <a:pt x="302" y="0"/>
                  </a:lnTo>
                  <a:lnTo>
                    <a:pt x="302" y="438"/>
                  </a:lnTo>
                  <a:lnTo>
                    <a:pt x="105" y="299"/>
                  </a:lnTo>
                  <a:lnTo>
                    <a:pt x="22" y="417"/>
                  </a:lnTo>
                  <a:lnTo>
                    <a:pt x="302" y="614"/>
                  </a:lnTo>
                  <a:lnTo>
                    <a:pt x="302" y="1013"/>
                  </a:lnTo>
                  <a:lnTo>
                    <a:pt x="0" y="1013"/>
                  </a:lnTo>
                  <a:lnTo>
                    <a:pt x="0"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800">
                <a:solidFill>
                  <a:schemeClr val="bg1"/>
                </a:solidFill>
              </a:endParaRPr>
            </a:p>
          </p:txBody>
        </p:sp>
        <p:sp>
          <p:nvSpPr>
            <p:cNvPr id="54" name="Freeform 10">
              <a:extLst>
                <a:ext uri="{FF2B5EF4-FFF2-40B4-BE49-F238E27FC236}">
                  <a16:creationId xmlns:a16="http://schemas.microsoft.com/office/drawing/2014/main" id="{32D4BD7A-50F6-48DD-B20A-7B07D68BCFE1}"/>
                </a:ext>
              </a:extLst>
            </p:cNvPr>
            <p:cNvSpPr>
              <a:spLocks/>
            </p:cNvSpPr>
            <p:nvPr/>
          </p:nvSpPr>
          <p:spPr bwMode="auto">
            <a:xfrm>
              <a:off x="277" y="129"/>
              <a:ext cx="163" cy="163"/>
            </a:xfrm>
            <a:custGeom>
              <a:avLst/>
              <a:gdLst>
                <a:gd name="T0" fmla="*/ 406 w 814"/>
                <a:gd name="T1" fmla="*/ 0 h 813"/>
                <a:gd name="T2" fmla="*/ 462 w 814"/>
                <a:gd name="T3" fmla="*/ 3 h 813"/>
                <a:gd name="T4" fmla="*/ 515 w 814"/>
                <a:gd name="T5" fmla="*/ 14 h 813"/>
                <a:gd name="T6" fmla="*/ 565 w 814"/>
                <a:gd name="T7" fmla="*/ 31 h 813"/>
                <a:gd name="T8" fmla="*/ 612 w 814"/>
                <a:gd name="T9" fmla="*/ 55 h 813"/>
                <a:gd name="T10" fmla="*/ 655 w 814"/>
                <a:gd name="T11" fmla="*/ 84 h 813"/>
                <a:gd name="T12" fmla="*/ 694 w 814"/>
                <a:gd name="T13" fmla="*/ 119 h 813"/>
                <a:gd name="T14" fmla="*/ 729 w 814"/>
                <a:gd name="T15" fmla="*/ 158 h 813"/>
                <a:gd name="T16" fmla="*/ 758 w 814"/>
                <a:gd name="T17" fmla="*/ 202 h 813"/>
                <a:gd name="T18" fmla="*/ 782 w 814"/>
                <a:gd name="T19" fmla="*/ 249 h 813"/>
                <a:gd name="T20" fmla="*/ 799 w 814"/>
                <a:gd name="T21" fmla="*/ 298 h 813"/>
                <a:gd name="T22" fmla="*/ 810 w 814"/>
                <a:gd name="T23" fmla="*/ 352 h 813"/>
                <a:gd name="T24" fmla="*/ 814 w 814"/>
                <a:gd name="T25" fmla="*/ 407 h 813"/>
                <a:gd name="T26" fmla="*/ 810 w 814"/>
                <a:gd name="T27" fmla="*/ 462 h 813"/>
                <a:gd name="T28" fmla="*/ 799 w 814"/>
                <a:gd name="T29" fmla="*/ 515 h 813"/>
                <a:gd name="T30" fmla="*/ 782 w 814"/>
                <a:gd name="T31" fmla="*/ 566 h 813"/>
                <a:gd name="T32" fmla="*/ 758 w 814"/>
                <a:gd name="T33" fmla="*/ 613 h 813"/>
                <a:gd name="T34" fmla="*/ 729 w 814"/>
                <a:gd name="T35" fmla="*/ 655 h 813"/>
                <a:gd name="T36" fmla="*/ 694 w 814"/>
                <a:gd name="T37" fmla="*/ 695 h 813"/>
                <a:gd name="T38" fmla="*/ 655 w 814"/>
                <a:gd name="T39" fmla="*/ 729 h 813"/>
                <a:gd name="T40" fmla="*/ 612 w 814"/>
                <a:gd name="T41" fmla="*/ 758 h 813"/>
                <a:gd name="T42" fmla="*/ 565 w 814"/>
                <a:gd name="T43" fmla="*/ 782 h 813"/>
                <a:gd name="T44" fmla="*/ 515 w 814"/>
                <a:gd name="T45" fmla="*/ 799 h 813"/>
                <a:gd name="T46" fmla="*/ 462 w 814"/>
                <a:gd name="T47" fmla="*/ 810 h 813"/>
                <a:gd name="T48" fmla="*/ 406 w 814"/>
                <a:gd name="T49" fmla="*/ 813 h 813"/>
                <a:gd name="T50" fmla="*/ 352 w 814"/>
                <a:gd name="T51" fmla="*/ 810 h 813"/>
                <a:gd name="T52" fmla="*/ 299 w 814"/>
                <a:gd name="T53" fmla="*/ 799 h 813"/>
                <a:gd name="T54" fmla="*/ 248 w 814"/>
                <a:gd name="T55" fmla="*/ 782 h 813"/>
                <a:gd name="T56" fmla="*/ 201 w 814"/>
                <a:gd name="T57" fmla="*/ 758 h 813"/>
                <a:gd name="T58" fmla="*/ 157 w 814"/>
                <a:gd name="T59" fmla="*/ 729 h 813"/>
                <a:gd name="T60" fmla="*/ 119 w 814"/>
                <a:gd name="T61" fmla="*/ 695 h 813"/>
                <a:gd name="T62" fmla="*/ 85 w 814"/>
                <a:gd name="T63" fmla="*/ 655 h 813"/>
                <a:gd name="T64" fmla="*/ 56 w 814"/>
                <a:gd name="T65" fmla="*/ 613 h 813"/>
                <a:gd name="T66" fmla="*/ 32 w 814"/>
                <a:gd name="T67" fmla="*/ 566 h 813"/>
                <a:gd name="T68" fmla="*/ 15 w 814"/>
                <a:gd name="T69" fmla="*/ 515 h 813"/>
                <a:gd name="T70" fmla="*/ 4 w 814"/>
                <a:gd name="T71" fmla="*/ 462 h 813"/>
                <a:gd name="T72" fmla="*/ 0 w 814"/>
                <a:gd name="T73" fmla="*/ 407 h 813"/>
                <a:gd name="T74" fmla="*/ 4 w 814"/>
                <a:gd name="T75" fmla="*/ 352 h 813"/>
                <a:gd name="T76" fmla="*/ 15 w 814"/>
                <a:gd name="T77" fmla="*/ 298 h 813"/>
                <a:gd name="T78" fmla="*/ 32 w 814"/>
                <a:gd name="T79" fmla="*/ 249 h 813"/>
                <a:gd name="T80" fmla="*/ 56 w 814"/>
                <a:gd name="T81" fmla="*/ 202 h 813"/>
                <a:gd name="T82" fmla="*/ 85 w 814"/>
                <a:gd name="T83" fmla="*/ 158 h 813"/>
                <a:gd name="T84" fmla="*/ 119 w 814"/>
                <a:gd name="T85" fmla="*/ 119 h 813"/>
                <a:gd name="T86" fmla="*/ 157 w 814"/>
                <a:gd name="T87" fmla="*/ 84 h 813"/>
                <a:gd name="T88" fmla="*/ 201 w 814"/>
                <a:gd name="T89" fmla="*/ 55 h 813"/>
                <a:gd name="T90" fmla="*/ 248 w 814"/>
                <a:gd name="T91" fmla="*/ 31 h 813"/>
                <a:gd name="T92" fmla="*/ 299 w 814"/>
                <a:gd name="T93" fmla="*/ 14 h 813"/>
                <a:gd name="T94" fmla="*/ 352 w 814"/>
                <a:gd name="T95" fmla="*/ 3 h 813"/>
                <a:gd name="T96" fmla="*/ 406 w 814"/>
                <a:gd name="T97" fmla="*/ 0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814" h="813">
                  <a:moveTo>
                    <a:pt x="406" y="0"/>
                  </a:moveTo>
                  <a:lnTo>
                    <a:pt x="462" y="3"/>
                  </a:lnTo>
                  <a:lnTo>
                    <a:pt x="515" y="14"/>
                  </a:lnTo>
                  <a:lnTo>
                    <a:pt x="565" y="31"/>
                  </a:lnTo>
                  <a:lnTo>
                    <a:pt x="612" y="55"/>
                  </a:lnTo>
                  <a:lnTo>
                    <a:pt x="655" y="84"/>
                  </a:lnTo>
                  <a:lnTo>
                    <a:pt x="694" y="119"/>
                  </a:lnTo>
                  <a:lnTo>
                    <a:pt x="729" y="158"/>
                  </a:lnTo>
                  <a:lnTo>
                    <a:pt x="758" y="202"/>
                  </a:lnTo>
                  <a:lnTo>
                    <a:pt x="782" y="249"/>
                  </a:lnTo>
                  <a:lnTo>
                    <a:pt x="799" y="298"/>
                  </a:lnTo>
                  <a:lnTo>
                    <a:pt x="810" y="352"/>
                  </a:lnTo>
                  <a:lnTo>
                    <a:pt x="814" y="407"/>
                  </a:lnTo>
                  <a:lnTo>
                    <a:pt x="810" y="462"/>
                  </a:lnTo>
                  <a:lnTo>
                    <a:pt x="799" y="515"/>
                  </a:lnTo>
                  <a:lnTo>
                    <a:pt x="782" y="566"/>
                  </a:lnTo>
                  <a:lnTo>
                    <a:pt x="758" y="613"/>
                  </a:lnTo>
                  <a:lnTo>
                    <a:pt x="729" y="655"/>
                  </a:lnTo>
                  <a:lnTo>
                    <a:pt x="694" y="695"/>
                  </a:lnTo>
                  <a:lnTo>
                    <a:pt x="655" y="729"/>
                  </a:lnTo>
                  <a:lnTo>
                    <a:pt x="612" y="758"/>
                  </a:lnTo>
                  <a:lnTo>
                    <a:pt x="565" y="782"/>
                  </a:lnTo>
                  <a:lnTo>
                    <a:pt x="515" y="799"/>
                  </a:lnTo>
                  <a:lnTo>
                    <a:pt x="462" y="810"/>
                  </a:lnTo>
                  <a:lnTo>
                    <a:pt x="406" y="813"/>
                  </a:lnTo>
                  <a:lnTo>
                    <a:pt x="352" y="810"/>
                  </a:lnTo>
                  <a:lnTo>
                    <a:pt x="299" y="799"/>
                  </a:lnTo>
                  <a:lnTo>
                    <a:pt x="248" y="782"/>
                  </a:lnTo>
                  <a:lnTo>
                    <a:pt x="201" y="758"/>
                  </a:lnTo>
                  <a:lnTo>
                    <a:pt x="157" y="729"/>
                  </a:lnTo>
                  <a:lnTo>
                    <a:pt x="119" y="695"/>
                  </a:lnTo>
                  <a:lnTo>
                    <a:pt x="85" y="655"/>
                  </a:lnTo>
                  <a:lnTo>
                    <a:pt x="56" y="613"/>
                  </a:lnTo>
                  <a:lnTo>
                    <a:pt x="32" y="566"/>
                  </a:lnTo>
                  <a:lnTo>
                    <a:pt x="15" y="515"/>
                  </a:lnTo>
                  <a:lnTo>
                    <a:pt x="4" y="462"/>
                  </a:lnTo>
                  <a:lnTo>
                    <a:pt x="0" y="407"/>
                  </a:lnTo>
                  <a:lnTo>
                    <a:pt x="4" y="352"/>
                  </a:lnTo>
                  <a:lnTo>
                    <a:pt x="15" y="298"/>
                  </a:lnTo>
                  <a:lnTo>
                    <a:pt x="32" y="249"/>
                  </a:lnTo>
                  <a:lnTo>
                    <a:pt x="56" y="202"/>
                  </a:lnTo>
                  <a:lnTo>
                    <a:pt x="85" y="158"/>
                  </a:lnTo>
                  <a:lnTo>
                    <a:pt x="119" y="119"/>
                  </a:lnTo>
                  <a:lnTo>
                    <a:pt x="157" y="84"/>
                  </a:lnTo>
                  <a:lnTo>
                    <a:pt x="201" y="55"/>
                  </a:lnTo>
                  <a:lnTo>
                    <a:pt x="248" y="31"/>
                  </a:lnTo>
                  <a:lnTo>
                    <a:pt x="299" y="14"/>
                  </a:lnTo>
                  <a:lnTo>
                    <a:pt x="352" y="3"/>
                  </a:lnTo>
                  <a:lnTo>
                    <a:pt x="406"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800">
                <a:solidFill>
                  <a:schemeClr val="bg1"/>
                </a:solidFill>
              </a:endParaRPr>
            </a:p>
          </p:txBody>
        </p:sp>
        <p:sp>
          <p:nvSpPr>
            <p:cNvPr id="55" name="Freeform 11">
              <a:extLst>
                <a:ext uri="{FF2B5EF4-FFF2-40B4-BE49-F238E27FC236}">
                  <a16:creationId xmlns:a16="http://schemas.microsoft.com/office/drawing/2014/main" id="{B003755A-6706-4B09-8454-6CED65BDE216}"/>
                </a:ext>
              </a:extLst>
            </p:cNvPr>
            <p:cNvSpPr>
              <a:spLocks noEditPoints="1"/>
            </p:cNvSpPr>
            <p:nvPr/>
          </p:nvSpPr>
          <p:spPr bwMode="auto">
            <a:xfrm>
              <a:off x="-13" y="287"/>
              <a:ext cx="526" cy="629"/>
            </a:xfrm>
            <a:custGeom>
              <a:avLst/>
              <a:gdLst>
                <a:gd name="T0" fmla="*/ 1858 w 2633"/>
                <a:gd name="T1" fmla="*/ 956 h 3144"/>
                <a:gd name="T2" fmla="*/ 1861 w 2633"/>
                <a:gd name="T3" fmla="*/ 165 h 3144"/>
                <a:gd name="T4" fmla="*/ 711 w 2633"/>
                <a:gd name="T5" fmla="*/ 477 h 3144"/>
                <a:gd name="T6" fmla="*/ 782 w 2633"/>
                <a:gd name="T7" fmla="*/ 428 h 3144"/>
                <a:gd name="T8" fmla="*/ 869 w 2633"/>
                <a:gd name="T9" fmla="*/ 426 h 3144"/>
                <a:gd name="T10" fmla="*/ 985 w 2633"/>
                <a:gd name="T11" fmla="*/ 470 h 3144"/>
                <a:gd name="T12" fmla="*/ 1095 w 2633"/>
                <a:gd name="T13" fmla="*/ 483 h 3144"/>
                <a:gd name="T14" fmla="*/ 1198 w 2633"/>
                <a:gd name="T15" fmla="*/ 449 h 3144"/>
                <a:gd name="T16" fmla="*/ 1308 w 2633"/>
                <a:gd name="T17" fmla="*/ 373 h 3144"/>
                <a:gd name="T18" fmla="*/ 1443 w 2633"/>
                <a:gd name="T19" fmla="*/ 251 h 3144"/>
                <a:gd name="T20" fmla="*/ 1587 w 2633"/>
                <a:gd name="T21" fmla="*/ 124 h 3144"/>
                <a:gd name="T22" fmla="*/ 1708 w 2633"/>
                <a:gd name="T23" fmla="*/ 62 h 3144"/>
                <a:gd name="T24" fmla="*/ 1859 w 2633"/>
                <a:gd name="T25" fmla="*/ 149 h 3144"/>
                <a:gd name="T26" fmla="*/ 2062 w 2633"/>
                <a:gd name="T27" fmla="*/ 85 h 3144"/>
                <a:gd name="T28" fmla="*/ 2169 w 2633"/>
                <a:gd name="T29" fmla="*/ 147 h 3144"/>
                <a:gd name="T30" fmla="*/ 2279 w 2633"/>
                <a:gd name="T31" fmla="*/ 228 h 3144"/>
                <a:gd name="T32" fmla="*/ 2382 w 2633"/>
                <a:gd name="T33" fmla="*/ 326 h 3144"/>
                <a:gd name="T34" fmla="*/ 2471 w 2633"/>
                <a:gd name="T35" fmla="*/ 447 h 3144"/>
                <a:gd name="T36" fmla="*/ 2545 w 2633"/>
                <a:gd name="T37" fmla="*/ 597 h 3144"/>
                <a:gd name="T38" fmla="*/ 2599 w 2633"/>
                <a:gd name="T39" fmla="*/ 780 h 3144"/>
                <a:gd name="T40" fmla="*/ 2628 w 2633"/>
                <a:gd name="T41" fmla="*/ 1005 h 3144"/>
                <a:gd name="T42" fmla="*/ 2631 w 2633"/>
                <a:gd name="T43" fmla="*/ 1274 h 3144"/>
                <a:gd name="T44" fmla="*/ 2608 w 2633"/>
                <a:gd name="T45" fmla="*/ 1433 h 3144"/>
                <a:gd name="T46" fmla="*/ 2551 w 2633"/>
                <a:gd name="T47" fmla="*/ 1496 h 3144"/>
                <a:gd name="T48" fmla="*/ 2466 w 2633"/>
                <a:gd name="T49" fmla="*/ 1522 h 3144"/>
                <a:gd name="T50" fmla="*/ 2394 w 2633"/>
                <a:gd name="T51" fmla="*/ 1503 h 3144"/>
                <a:gd name="T52" fmla="*/ 2328 w 2633"/>
                <a:gd name="T53" fmla="*/ 1440 h 3144"/>
                <a:gd name="T54" fmla="*/ 2309 w 2633"/>
                <a:gd name="T55" fmla="*/ 1351 h 3144"/>
                <a:gd name="T56" fmla="*/ 2316 w 2633"/>
                <a:gd name="T57" fmla="*/ 1101 h 3144"/>
                <a:gd name="T58" fmla="*/ 2299 w 2633"/>
                <a:gd name="T59" fmla="*/ 901 h 3144"/>
                <a:gd name="T60" fmla="*/ 2276 w 2633"/>
                <a:gd name="T61" fmla="*/ 1300 h 3144"/>
                <a:gd name="T62" fmla="*/ 2253 w 2633"/>
                <a:gd name="T63" fmla="*/ 1418 h 3144"/>
                <a:gd name="T64" fmla="*/ 2234 w 2633"/>
                <a:gd name="T65" fmla="*/ 2991 h 3144"/>
                <a:gd name="T66" fmla="*/ 2194 w 2633"/>
                <a:gd name="T67" fmla="*/ 3078 h 3144"/>
                <a:gd name="T68" fmla="*/ 2116 w 2633"/>
                <a:gd name="T69" fmla="*/ 3132 h 3144"/>
                <a:gd name="T70" fmla="*/ 2018 w 2633"/>
                <a:gd name="T71" fmla="*/ 3140 h 3144"/>
                <a:gd name="T72" fmla="*/ 1931 w 2633"/>
                <a:gd name="T73" fmla="*/ 3101 h 3144"/>
                <a:gd name="T74" fmla="*/ 1876 w 2633"/>
                <a:gd name="T75" fmla="*/ 3022 h 3144"/>
                <a:gd name="T76" fmla="*/ 1864 w 2633"/>
                <a:gd name="T77" fmla="*/ 1659 h 3144"/>
                <a:gd name="T78" fmla="*/ 1838 w 2633"/>
                <a:gd name="T79" fmla="*/ 2958 h 3144"/>
                <a:gd name="T80" fmla="*/ 1812 w 2633"/>
                <a:gd name="T81" fmla="*/ 3051 h 3144"/>
                <a:gd name="T82" fmla="*/ 1744 w 2633"/>
                <a:gd name="T83" fmla="*/ 3119 h 3144"/>
                <a:gd name="T84" fmla="*/ 1650 w 2633"/>
                <a:gd name="T85" fmla="*/ 3144 h 3144"/>
                <a:gd name="T86" fmla="*/ 1556 w 2633"/>
                <a:gd name="T87" fmla="*/ 3119 h 3144"/>
                <a:gd name="T88" fmla="*/ 1489 w 2633"/>
                <a:gd name="T89" fmla="*/ 3051 h 3144"/>
                <a:gd name="T90" fmla="*/ 1464 w 2633"/>
                <a:gd name="T91" fmla="*/ 2958 h 3144"/>
                <a:gd name="T92" fmla="*/ 1453 w 2633"/>
                <a:gd name="T93" fmla="*/ 1381 h 3144"/>
                <a:gd name="T94" fmla="*/ 1443 w 2633"/>
                <a:gd name="T95" fmla="*/ 667 h 3144"/>
                <a:gd name="T96" fmla="*/ 1316 w 2633"/>
                <a:gd name="T97" fmla="*/ 743 h 3144"/>
                <a:gd name="T98" fmla="*/ 1176 w 2633"/>
                <a:gd name="T99" fmla="*/ 789 h 3144"/>
                <a:gd name="T100" fmla="*/ 1027 w 2633"/>
                <a:gd name="T101" fmla="*/ 797 h 3144"/>
                <a:gd name="T102" fmla="*/ 875 w 2633"/>
                <a:gd name="T103" fmla="*/ 766 h 3144"/>
                <a:gd name="T104" fmla="*/ 739 w 2633"/>
                <a:gd name="T105" fmla="*/ 707 h 3144"/>
                <a:gd name="T106" fmla="*/ 685 w 2633"/>
                <a:gd name="T107" fmla="*/ 640 h 3144"/>
                <a:gd name="T108" fmla="*/ 674 w 2633"/>
                <a:gd name="T109" fmla="*/ 555 h 3144"/>
                <a:gd name="T110" fmla="*/ 32 w 2633"/>
                <a:gd name="T111" fmla="*/ 0 h 3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633" h="3144">
                  <a:moveTo>
                    <a:pt x="1858" y="165"/>
                  </a:moveTo>
                  <a:lnTo>
                    <a:pt x="1760" y="821"/>
                  </a:lnTo>
                  <a:lnTo>
                    <a:pt x="1858" y="956"/>
                  </a:lnTo>
                  <a:lnTo>
                    <a:pt x="1861" y="956"/>
                  </a:lnTo>
                  <a:lnTo>
                    <a:pt x="1958" y="821"/>
                  </a:lnTo>
                  <a:lnTo>
                    <a:pt x="1861" y="165"/>
                  </a:lnTo>
                  <a:lnTo>
                    <a:pt x="1858" y="165"/>
                  </a:lnTo>
                  <a:close/>
                  <a:moveTo>
                    <a:pt x="32" y="0"/>
                  </a:moveTo>
                  <a:lnTo>
                    <a:pt x="711" y="477"/>
                  </a:lnTo>
                  <a:lnTo>
                    <a:pt x="732" y="456"/>
                  </a:lnTo>
                  <a:lnTo>
                    <a:pt x="757" y="441"/>
                  </a:lnTo>
                  <a:lnTo>
                    <a:pt x="782" y="428"/>
                  </a:lnTo>
                  <a:lnTo>
                    <a:pt x="811" y="422"/>
                  </a:lnTo>
                  <a:lnTo>
                    <a:pt x="840" y="421"/>
                  </a:lnTo>
                  <a:lnTo>
                    <a:pt x="869" y="426"/>
                  </a:lnTo>
                  <a:lnTo>
                    <a:pt x="898" y="436"/>
                  </a:lnTo>
                  <a:lnTo>
                    <a:pt x="943" y="455"/>
                  </a:lnTo>
                  <a:lnTo>
                    <a:pt x="985" y="470"/>
                  </a:lnTo>
                  <a:lnTo>
                    <a:pt x="1024" y="479"/>
                  </a:lnTo>
                  <a:lnTo>
                    <a:pt x="1060" y="483"/>
                  </a:lnTo>
                  <a:lnTo>
                    <a:pt x="1095" y="483"/>
                  </a:lnTo>
                  <a:lnTo>
                    <a:pt x="1130" y="477"/>
                  </a:lnTo>
                  <a:lnTo>
                    <a:pt x="1164" y="466"/>
                  </a:lnTo>
                  <a:lnTo>
                    <a:pt x="1198" y="449"/>
                  </a:lnTo>
                  <a:lnTo>
                    <a:pt x="1233" y="428"/>
                  </a:lnTo>
                  <a:lnTo>
                    <a:pt x="1269" y="403"/>
                  </a:lnTo>
                  <a:lnTo>
                    <a:pt x="1308" y="373"/>
                  </a:lnTo>
                  <a:lnTo>
                    <a:pt x="1349" y="337"/>
                  </a:lnTo>
                  <a:lnTo>
                    <a:pt x="1395" y="297"/>
                  </a:lnTo>
                  <a:lnTo>
                    <a:pt x="1443" y="251"/>
                  </a:lnTo>
                  <a:lnTo>
                    <a:pt x="1503" y="196"/>
                  </a:lnTo>
                  <a:lnTo>
                    <a:pt x="1567" y="140"/>
                  </a:lnTo>
                  <a:lnTo>
                    <a:pt x="1587" y="124"/>
                  </a:lnTo>
                  <a:lnTo>
                    <a:pt x="1609" y="113"/>
                  </a:lnTo>
                  <a:lnTo>
                    <a:pt x="1657" y="85"/>
                  </a:lnTo>
                  <a:lnTo>
                    <a:pt x="1708" y="62"/>
                  </a:lnTo>
                  <a:lnTo>
                    <a:pt x="1760" y="46"/>
                  </a:lnTo>
                  <a:lnTo>
                    <a:pt x="1761" y="46"/>
                  </a:lnTo>
                  <a:lnTo>
                    <a:pt x="1859" y="149"/>
                  </a:lnTo>
                  <a:lnTo>
                    <a:pt x="1961" y="48"/>
                  </a:lnTo>
                  <a:lnTo>
                    <a:pt x="2013" y="63"/>
                  </a:lnTo>
                  <a:lnTo>
                    <a:pt x="2062" y="85"/>
                  </a:lnTo>
                  <a:lnTo>
                    <a:pt x="2110" y="113"/>
                  </a:lnTo>
                  <a:lnTo>
                    <a:pt x="2130" y="123"/>
                  </a:lnTo>
                  <a:lnTo>
                    <a:pt x="2169" y="147"/>
                  </a:lnTo>
                  <a:lnTo>
                    <a:pt x="2206" y="172"/>
                  </a:lnTo>
                  <a:lnTo>
                    <a:pt x="2243" y="199"/>
                  </a:lnTo>
                  <a:lnTo>
                    <a:pt x="2279" y="228"/>
                  </a:lnTo>
                  <a:lnTo>
                    <a:pt x="2314" y="258"/>
                  </a:lnTo>
                  <a:lnTo>
                    <a:pt x="2349" y="291"/>
                  </a:lnTo>
                  <a:lnTo>
                    <a:pt x="2382" y="326"/>
                  </a:lnTo>
                  <a:lnTo>
                    <a:pt x="2413" y="363"/>
                  </a:lnTo>
                  <a:lnTo>
                    <a:pt x="2443" y="404"/>
                  </a:lnTo>
                  <a:lnTo>
                    <a:pt x="2471" y="447"/>
                  </a:lnTo>
                  <a:lnTo>
                    <a:pt x="2498" y="494"/>
                  </a:lnTo>
                  <a:lnTo>
                    <a:pt x="2523" y="543"/>
                  </a:lnTo>
                  <a:lnTo>
                    <a:pt x="2545" y="597"/>
                  </a:lnTo>
                  <a:lnTo>
                    <a:pt x="2565" y="655"/>
                  </a:lnTo>
                  <a:lnTo>
                    <a:pt x="2584" y="715"/>
                  </a:lnTo>
                  <a:lnTo>
                    <a:pt x="2599" y="780"/>
                  </a:lnTo>
                  <a:lnTo>
                    <a:pt x="2611" y="850"/>
                  </a:lnTo>
                  <a:lnTo>
                    <a:pt x="2621" y="925"/>
                  </a:lnTo>
                  <a:lnTo>
                    <a:pt x="2628" y="1005"/>
                  </a:lnTo>
                  <a:lnTo>
                    <a:pt x="2632" y="1089"/>
                  </a:lnTo>
                  <a:lnTo>
                    <a:pt x="2633" y="1179"/>
                  </a:lnTo>
                  <a:lnTo>
                    <a:pt x="2631" y="1274"/>
                  </a:lnTo>
                  <a:lnTo>
                    <a:pt x="2623" y="1375"/>
                  </a:lnTo>
                  <a:lnTo>
                    <a:pt x="2619" y="1405"/>
                  </a:lnTo>
                  <a:lnTo>
                    <a:pt x="2608" y="1433"/>
                  </a:lnTo>
                  <a:lnTo>
                    <a:pt x="2593" y="1457"/>
                  </a:lnTo>
                  <a:lnTo>
                    <a:pt x="2574" y="1479"/>
                  </a:lnTo>
                  <a:lnTo>
                    <a:pt x="2551" y="1496"/>
                  </a:lnTo>
                  <a:lnTo>
                    <a:pt x="2524" y="1509"/>
                  </a:lnTo>
                  <a:lnTo>
                    <a:pt x="2497" y="1518"/>
                  </a:lnTo>
                  <a:lnTo>
                    <a:pt x="2466" y="1522"/>
                  </a:lnTo>
                  <a:lnTo>
                    <a:pt x="2454" y="1520"/>
                  </a:lnTo>
                  <a:lnTo>
                    <a:pt x="2423" y="1514"/>
                  </a:lnTo>
                  <a:lnTo>
                    <a:pt x="2394" y="1503"/>
                  </a:lnTo>
                  <a:lnTo>
                    <a:pt x="2368" y="1486"/>
                  </a:lnTo>
                  <a:lnTo>
                    <a:pt x="2347" y="1466"/>
                  </a:lnTo>
                  <a:lnTo>
                    <a:pt x="2328" y="1440"/>
                  </a:lnTo>
                  <a:lnTo>
                    <a:pt x="2316" y="1413"/>
                  </a:lnTo>
                  <a:lnTo>
                    <a:pt x="2309" y="1382"/>
                  </a:lnTo>
                  <a:lnTo>
                    <a:pt x="2309" y="1351"/>
                  </a:lnTo>
                  <a:lnTo>
                    <a:pt x="2314" y="1262"/>
                  </a:lnTo>
                  <a:lnTo>
                    <a:pt x="2318" y="1178"/>
                  </a:lnTo>
                  <a:lnTo>
                    <a:pt x="2316" y="1101"/>
                  </a:lnTo>
                  <a:lnTo>
                    <a:pt x="2314" y="1029"/>
                  </a:lnTo>
                  <a:lnTo>
                    <a:pt x="2308" y="963"/>
                  </a:lnTo>
                  <a:lnTo>
                    <a:pt x="2299" y="901"/>
                  </a:lnTo>
                  <a:lnTo>
                    <a:pt x="2290" y="844"/>
                  </a:lnTo>
                  <a:lnTo>
                    <a:pt x="2276" y="792"/>
                  </a:lnTo>
                  <a:lnTo>
                    <a:pt x="2276" y="1300"/>
                  </a:lnTo>
                  <a:lnTo>
                    <a:pt x="2274" y="1341"/>
                  </a:lnTo>
                  <a:lnTo>
                    <a:pt x="2267" y="1380"/>
                  </a:lnTo>
                  <a:lnTo>
                    <a:pt x="2253" y="1418"/>
                  </a:lnTo>
                  <a:lnTo>
                    <a:pt x="2238" y="1453"/>
                  </a:lnTo>
                  <a:lnTo>
                    <a:pt x="2238" y="2958"/>
                  </a:lnTo>
                  <a:lnTo>
                    <a:pt x="2234" y="2991"/>
                  </a:lnTo>
                  <a:lnTo>
                    <a:pt x="2226" y="3022"/>
                  </a:lnTo>
                  <a:lnTo>
                    <a:pt x="2212" y="3051"/>
                  </a:lnTo>
                  <a:lnTo>
                    <a:pt x="2194" y="3078"/>
                  </a:lnTo>
                  <a:lnTo>
                    <a:pt x="2171" y="3101"/>
                  </a:lnTo>
                  <a:lnTo>
                    <a:pt x="2145" y="3119"/>
                  </a:lnTo>
                  <a:lnTo>
                    <a:pt x="2116" y="3132"/>
                  </a:lnTo>
                  <a:lnTo>
                    <a:pt x="2084" y="3140"/>
                  </a:lnTo>
                  <a:lnTo>
                    <a:pt x="2050" y="3144"/>
                  </a:lnTo>
                  <a:lnTo>
                    <a:pt x="2018" y="3140"/>
                  </a:lnTo>
                  <a:lnTo>
                    <a:pt x="1985" y="3132"/>
                  </a:lnTo>
                  <a:lnTo>
                    <a:pt x="1956" y="3119"/>
                  </a:lnTo>
                  <a:lnTo>
                    <a:pt x="1931" y="3101"/>
                  </a:lnTo>
                  <a:lnTo>
                    <a:pt x="1908" y="3078"/>
                  </a:lnTo>
                  <a:lnTo>
                    <a:pt x="1890" y="3051"/>
                  </a:lnTo>
                  <a:lnTo>
                    <a:pt x="1876" y="3022"/>
                  </a:lnTo>
                  <a:lnTo>
                    <a:pt x="1867" y="2991"/>
                  </a:lnTo>
                  <a:lnTo>
                    <a:pt x="1864" y="2958"/>
                  </a:lnTo>
                  <a:lnTo>
                    <a:pt x="1864" y="1659"/>
                  </a:lnTo>
                  <a:lnTo>
                    <a:pt x="1859" y="1659"/>
                  </a:lnTo>
                  <a:lnTo>
                    <a:pt x="1838" y="1658"/>
                  </a:lnTo>
                  <a:lnTo>
                    <a:pt x="1838" y="2958"/>
                  </a:lnTo>
                  <a:lnTo>
                    <a:pt x="1834" y="2991"/>
                  </a:lnTo>
                  <a:lnTo>
                    <a:pt x="1825" y="3022"/>
                  </a:lnTo>
                  <a:lnTo>
                    <a:pt x="1812" y="3051"/>
                  </a:lnTo>
                  <a:lnTo>
                    <a:pt x="1794" y="3078"/>
                  </a:lnTo>
                  <a:lnTo>
                    <a:pt x="1771" y="3101"/>
                  </a:lnTo>
                  <a:lnTo>
                    <a:pt x="1744" y="3119"/>
                  </a:lnTo>
                  <a:lnTo>
                    <a:pt x="1715" y="3132"/>
                  </a:lnTo>
                  <a:lnTo>
                    <a:pt x="1684" y="3140"/>
                  </a:lnTo>
                  <a:lnTo>
                    <a:pt x="1650" y="3144"/>
                  </a:lnTo>
                  <a:lnTo>
                    <a:pt x="1618" y="3140"/>
                  </a:lnTo>
                  <a:lnTo>
                    <a:pt x="1585" y="3132"/>
                  </a:lnTo>
                  <a:lnTo>
                    <a:pt x="1556" y="3119"/>
                  </a:lnTo>
                  <a:lnTo>
                    <a:pt x="1530" y="3101"/>
                  </a:lnTo>
                  <a:lnTo>
                    <a:pt x="1507" y="3078"/>
                  </a:lnTo>
                  <a:lnTo>
                    <a:pt x="1489" y="3051"/>
                  </a:lnTo>
                  <a:lnTo>
                    <a:pt x="1476" y="3022"/>
                  </a:lnTo>
                  <a:lnTo>
                    <a:pt x="1466" y="2991"/>
                  </a:lnTo>
                  <a:lnTo>
                    <a:pt x="1464" y="2958"/>
                  </a:lnTo>
                  <a:lnTo>
                    <a:pt x="1464" y="1444"/>
                  </a:lnTo>
                  <a:lnTo>
                    <a:pt x="1465" y="1419"/>
                  </a:lnTo>
                  <a:lnTo>
                    <a:pt x="1453" y="1381"/>
                  </a:lnTo>
                  <a:lnTo>
                    <a:pt x="1446" y="1341"/>
                  </a:lnTo>
                  <a:lnTo>
                    <a:pt x="1443" y="1300"/>
                  </a:lnTo>
                  <a:lnTo>
                    <a:pt x="1443" y="667"/>
                  </a:lnTo>
                  <a:lnTo>
                    <a:pt x="1402" y="694"/>
                  </a:lnTo>
                  <a:lnTo>
                    <a:pt x="1360" y="720"/>
                  </a:lnTo>
                  <a:lnTo>
                    <a:pt x="1316" y="743"/>
                  </a:lnTo>
                  <a:lnTo>
                    <a:pt x="1272" y="762"/>
                  </a:lnTo>
                  <a:lnTo>
                    <a:pt x="1226" y="778"/>
                  </a:lnTo>
                  <a:lnTo>
                    <a:pt x="1176" y="789"/>
                  </a:lnTo>
                  <a:lnTo>
                    <a:pt x="1127" y="797"/>
                  </a:lnTo>
                  <a:lnTo>
                    <a:pt x="1073" y="800"/>
                  </a:lnTo>
                  <a:lnTo>
                    <a:pt x="1027" y="797"/>
                  </a:lnTo>
                  <a:lnTo>
                    <a:pt x="978" y="791"/>
                  </a:lnTo>
                  <a:lnTo>
                    <a:pt x="928" y="782"/>
                  </a:lnTo>
                  <a:lnTo>
                    <a:pt x="875" y="766"/>
                  </a:lnTo>
                  <a:lnTo>
                    <a:pt x="821" y="746"/>
                  </a:lnTo>
                  <a:lnTo>
                    <a:pt x="764" y="722"/>
                  </a:lnTo>
                  <a:lnTo>
                    <a:pt x="739" y="707"/>
                  </a:lnTo>
                  <a:lnTo>
                    <a:pt x="716" y="687"/>
                  </a:lnTo>
                  <a:lnTo>
                    <a:pt x="699" y="665"/>
                  </a:lnTo>
                  <a:lnTo>
                    <a:pt x="685" y="640"/>
                  </a:lnTo>
                  <a:lnTo>
                    <a:pt x="677" y="612"/>
                  </a:lnTo>
                  <a:lnTo>
                    <a:pt x="673" y="584"/>
                  </a:lnTo>
                  <a:lnTo>
                    <a:pt x="674" y="555"/>
                  </a:lnTo>
                  <a:lnTo>
                    <a:pt x="682" y="526"/>
                  </a:lnTo>
                  <a:lnTo>
                    <a:pt x="0" y="48"/>
                  </a:lnTo>
                  <a:lnTo>
                    <a:pt x="32" y="0"/>
                  </a:lnTo>
                  <a:close/>
                </a:path>
              </a:pathLst>
            </a:custGeom>
            <a:grpFill/>
            <a:ln w="0">
              <a:noFill/>
              <a:prstDash val="solid"/>
              <a:round/>
              <a:headEnd/>
              <a:tailEnd/>
            </a:ln>
          </p:spPr>
          <p:txBody>
            <a:bodyPr vert="horz" wrap="square" lIns="91416" tIns="45708" rIns="91416" bIns="45708" numCol="1" anchor="t" anchorCtr="0" compatLnSpc="1">
              <a:prstTxWarp prst="textNoShape">
                <a:avLst/>
              </a:prstTxWarp>
            </a:bodyPr>
            <a:lstStyle/>
            <a:p>
              <a:pPr defTabSz="914126"/>
              <a:endParaRPr lang="en-US" sz="1800">
                <a:solidFill>
                  <a:schemeClr val="bg1"/>
                </a:solidFill>
              </a:endParaRPr>
            </a:p>
          </p:txBody>
        </p:sp>
      </p:grpSp>
      <p:grpSp>
        <p:nvGrpSpPr>
          <p:cNvPr id="56" name="Group 37">
            <a:extLst>
              <a:ext uri="{FF2B5EF4-FFF2-40B4-BE49-F238E27FC236}">
                <a16:creationId xmlns:a16="http://schemas.microsoft.com/office/drawing/2014/main" id="{6C08A313-862F-4DEB-A023-A599173E9FA5}"/>
              </a:ext>
            </a:extLst>
          </p:cNvPr>
          <p:cNvGrpSpPr/>
          <p:nvPr/>
        </p:nvGrpSpPr>
        <p:grpSpPr>
          <a:xfrm>
            <a:off x="860602" y="5255937"/>
            <a:ext cx="330716" cy="381000"/>
            <a:chOff x="5773738" y="5307013"/>
            <a:chExt cx="542925" cy="625475"/>
          </a:xfrm>
          <a:solidFill>
            <a:schemeClr val="bg1"/>
          </a:solidFill>
        </p:grpSpPr>
        <p:sp>
          <p:nvSpPr>
            <p:cNvPr id="57" name="Freeform 24">
              <a:extLst>
                <a:ext uri="{FF2B5EF4-FFF2-40B4-BE49-F238E27FC236}">
                  <a16:creationId xmlns:a16="http://schemas.microsoft.com/office/drawing/2014/main" id="{BCC5031F-2D82-4289-B5EF-15360EA0EBE8}"/>
                </a:ext>
              </a:extLst>
            </p:cNvPr>
            <p:cNvSpPr>
              <a:spLocks/>
            </p:cNvSpPr>
            <p:nvPr/>
          </p:nvSpPr>
          <p:spPr bwMode="auto">
            <a:xfrm>
              <a:off x="5773738" y="5307013"/>
              <a:ext cx="501650" cy="355600"/>
            </a:xfrm>
            <a:custGeom>
              <a:avLst/>
              <a:gdLst/>
              <a:ahLst/>
              <a:cxnLst>
                <a:cxn ang="0">
                  <a:pos x="188" y="0"/>
                </a:cxn>
                <a:cxn ang="0">
                  <a:pos x="288" y="0"/>
                </a:cxn>
                <a:cxn ang="0">
                  <a:pos x="316" y="26"/>
                </a:cxn>
                <a:cxn ang="0">
                  <a:pos x="316" y="57"/>
                </a:cxn>
                <a:cxn ang="0">
                  <a:pos x="207" y="57"/>
                </a:cxn>
                <a:cxn ang="0">
                  <a:pos x="200" y="62"/>
                </a:cxn>
                <a:cxn ang="0">
                  <a:pos x="37" y="224"/>
                </a:cxn>
                <a:cxn ang="0">
                  <a:pos x="0" y="188"/>
                </a:cxn>
                <a:cxn ang="0">
                  <a:pos x="188" y="0"/>
                </a:cxn>
              </a:cxnLst>
              <a:rect l="0" t="0" r="r" b="b"/>
              <a:pathLst>
                <a:path w="316" h="224">
                  <a:moveTo>
                    <a:pt x="188" y="0"/>
                  </a:moveTo>
                  <a:lnTo>
                    <a:pt x="288" y="0"/>
                  </a:lnTo>
                  <a:lnTo>
                    <a:pt x="316" y="26"/>
                  </a:lnTo>
                  <a:lnTo>
                    <a:pt x="316" y="57"/>
                  </a:lnTo>
                  <a:lnTo>
                    <a:pt x="207" y="57"/>
                  </a:lnTo>
                  <a:lnTo>
                    <a:pt x="200" y="62"/>
                  </a:lnTo>
                  <a:lnTo>
                    <a:pt x="37" y="224"/>
                  </a:lnTo>
                  <a:lnTo>
                    <a:pt x="0" y="188"/>
                  </a:lnTo>
                  <a:lnTo>
                    <a:pt x="18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800"/>
            </a:p>
          </p:txBody>
        </p:sp>
        <p:sp>
          <p:nvSpPr>
            <p:cNvPr id="58" name="Freeform 25">
              <a:extLst>
                <a:ext uri="{FF2B5EF4-FFF2-40B4-BE49-F238E27FC236}">
                  <a16:creationId xmlns:a16="http://schemas.microsoft.com/office/drawing/2014/main" id="{F64C8E37-1C06-4BA0-A5B1-D23C0AEDD9A4}"/>
                </a:ext>
              </a:extLst>
            </p:cNvPr>
            <p:cNvSpPr>
              <a:spLocks noEditPoints="1"/>
            </p:cNvSpPr>
            <p:nvPr/>
          </p:nvSpPr>
          <p:spPr bwMode="auto">
            <a:xfrm>
              <a:off x="5815013" y="5430838"/>
              <a:ext cx="501650" cy="501650"/>
            </a:xfrm>
            <a:custGeom>
              <a:avLst/>
              <a:gdLst/>
              <a:ahLst/>
              <a:cxnLst>
                <a:cxn ang="0">
                  <a:pos x="264" y="26"/>
                </a:cxn>
                <a:cxn ang="0">
                  <a:pos x="253" y="28"/>
                </a:cxn>
                <a:cxn ang="0">
                  <a:pos x="244" y="34"/>
                </a:cxn>
                <a:cxn ang="0">
                  <a:pos x="239" y="43"/>
                </a:cxn>
                <a:cxn ang="0">
                  <a:pos x="236" y="53"/>
                </a:cxn>
                <a:cxn ang="0">
                  <a:pos x="239" y="62"/>
                </a:cxn>
                <a:cxn ang="0">
                  <a:pos x="244" y="72"/>
                </a:cxn>
                <a:cxn ang="0">
                  <a:pos x="253" y="78"/>
                </a:cxn>
                <a:cxn ang="0">
                  <a:pos x="264" y="79"/>
                </a:cxn>
                <a:cxn ang="0">
                  <a:pos x="273" y="78"/>
                </a:cxn>
                <a:cxn ang="0">
                  <a:pos x="282" y="72"/>
                </a:cxn>
                <a:cxn ang="0">
                  <a:pos x="289" y="62"/>
                </a:cxn>
                <a:cxn ang="0">
                  <a:pos x="290" y="53"/>
                </a:cxn>
                <a:cxn ang="0">
                  <a:pos x="289" y="43"/>
                </a:cxn>
                <a:cxn ang="0">
                  <a:pos x="282" y="34"/>
                </a:cxn>
                <a:cxn ang="0">
                  <a:pos x="273" y="28"/>
                </a:cxn>
                <a:cxn ang="0">
                  <a:pos x="264" y="26"/>
                </a:cxn>
                <a:cxn ang="0">
                  <a:pos x="189" y="0"/>
                </a:cxn>
                <a:cxn ang="0">
                  <a:pos x="290" y="0"/>
                </a:cxn>
                <a:cxn ang="0">
                  <a:pos x="316" y="26"/>
                </a:cxn>
                <a:cxn ang="0">
                  <a:pos x="316" y="132"/>
                </a:cxn>
                <a:cxn ang="0">
                  <a:pos x="131" y="316"/>
                </a:cxn>
                <a:cxn ang="0">
                  <a:pos x="0" y="187"/>
                </a:cxn>
                <a:cxn ang="0">
                  <a:pos x="189" y="0"/>
                </a:cxn>
              </a:cxnLst>
              <a:rect l="0" t="0" r="r" b="b"/>
              <a:pathLst>
                <a:path w="316" h="316">
                  <a:moveTo>
                    <a:pt x="264" y="26"/>
                  </a:moveTo>
                  <a:lnTo>
                    <a:pt x="253" y="28"/>
                  </a:lnTo>
                  <a:lnTo>
                    <a:pt x="244" y="34"/>
                  </a:lnTo>
                  <a:lnTo>
                    <a:pt x="239" y="43"/>
                  </a:lnTo>
                  <a:lnTo>
                    <a:pt x="236" y="53"/>
                  </a:lnTo>
                  <a:lnTo>
                    <a:pt x="239" y="62"/>
                  </a:lnTo>
                  <a:lnTo>
                    <a:pt x="244" y="72"/>
                  </a:lnTo>
                  <a:lnTo>
                    <a:pt x="253" y="78"/>
                  </a:lnTo>
                  <a:lnTo>
                    <a:pt x="264" y="79"/>
                  </a:lnTo>
                  <a:lnTo>
                    <a:pt x="273" y="78"/>
                  </a:lnTo>
                  <a:lnTo>
                    <a:pt x="282" y="72"/>
                  </a:lnTo>
                  <a:lnTo>
                    <a:pt x="289" y="62"/>
                  </a:lnTo>
                  <a:lnTo>
                    <a:pt x="290" y="53"/>
                  </a:lnTo>
                  <a:lnTo>
                    <a:pt x="289" y="43"/>
                  </a:lnTo>
                  <a:lnTo>
                    <a:pt x="282" y="34"/>
                  </a:lnTo>
                  <a:lnTo>
                    <a:pt x="273" y="28"/>
                  </a:lnTo>
                  <a:lnTo>
                    <a:pt x="264" y="26"/>
                  </a:lnTo>
                  <a:close/>
                  <a:moveTo>
                    <a:pt x="189" y="0"/>
                  </a:moveTo>
                  <a:lnTo>
                    <a:pt x="290" y="0"/>
                  </a:lnTo>
                  <a:lnTo>
                    <a:pt x="316" y="26"/>
                  </a:lnTo>
                  <a:lnTo>
                    <a:pt x="316" y="132"/>
                  </a:lnTo>
                  <a:lnTo>
                    <a:pt x="131" y="316"/>
                  </a:lnTo>
                  <a:lnTo>
                    <a:pt x="0" y="187"/>
                  </a:lnTo>
                  <a:lnTo>
                    <a:pt x="18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2800"/>
            </a:p>
          </p:txBody>
        </p:sp>
      </p:grpSp>
    </p:spTree>
    <p:extLst>
      <p:ext uri="{BB962C8B-B14F-4D97-AF65-F5344CB8AC3E}">
        <p14:creationId xmlns:p14="http://schemas.microsoft.com/office/powerpoint/2010/main" val="7444866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nodeType="withEffect">
                                  <p:stCondLst>
                                    <p:cond delay="0"/>
                                  </p:stCondLst>
                                  <p:childTnLst>
                                    <p:set>
                                      <p:cBhvr>
                                        <p:cTn id="12" dur="1" fill="hold">
                                          <p:stCondLst>
                                            <p:cond delay="0"/>
                                          </p:stCondLst>
                                        </p:cTn>
                                        <p:tgtEl>
                                          <p:spTgt spid="52"/>
                                        </p:tgtEl>
                                        <p:attrNameLst>
                                          <p:attrName>style.visibility</p:attrName>
                                        </p:attrNameLst>
                                      </p:cBhvr>
                                      <p:to>
                                        <p:strVal val="visible"/>
                                      </p:to>
                                    </p:set>
                                    <p:animEffect transition="in" filter="fade">
                                      <p:cBhvr>
                                        <p:cTn id="13" dur="500"/>
                                        <p:tgtEl>
                                          <p:spTgt spid="5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8"/>
                                        </p:tgtEl>
                                        <p:attrNameLst>
                                          <p:attrName>style.visibility</p:attrName>
                                        </p:attrNameLst>
                                      </p:cBhvr>
                                      <p:to>
                                        <p:strVal val="visible"/>
                                      </p:to>
                                    </p:set>
                                    <p:animEffect transition="in" filter="fade">
                                      <p:cBhvr>
                                        <p:cTn id="18" dur="500"/>
                                        <p:tgtEl>
                                          <p:spTgt spid="18"/>
                                        </p:tgtEl>
                                      </p:cBhvr>
                                    </p:animEffect>
                                  </p:childTnLst>
                                </p:cTn>
                              </p:par>
                              <p:par>
                                <p:cTn id="19" presetID="10" presetClass="entr" presetSubtype="0" fill="hold" nodeType="with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fade">
                                      <p:cBhvr>
                                        <p:cTn id="21" dur="500"/>
                                        <p:tgtEl>
                                          <p:spTgt spid="5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fade">
                                      <p:cBhvr>
                                        <p:cTn id="29" dur="500"/>
                                        <p:tgtEl>
                                          <p:spTgt spid="16"/>
                                        </p:tgtEl>
                                      </p:cBhvr>
                                    </p:animEffect>
                                  </p:childTnLst>
                                </p:cTn>
                              </p:par>
                              <p:par>
                                <p:cTn id="30" presetID="10" presetClass="entr" presetSubtype="0" fill="hold" nodeType="withEffect">
                                  <p:stCondLst>
                                    <p:cond delay="0"/>
                                  </p:stCondLst>
                                  <p:childTnLst>
                                    <p:set>
                                      <p:cBhvr>
                                        <p:cTn id="31" dur="1" fill="hold">
                                          <p:stCondLst>
                                            <p:cond delay="0"/>
                                          </p:stCondLst>
                                        </p:cTn>
                                        <p:tgtEl>
                                          <p:spTgt spid="56"/>
                                        </p:tgtEl>
                                        <p:attrNameLst>
                                          <p:attrName>style.visibility</p:attrName>
                                        </p:attrNameLst>
                                      </p:cBhvr>
                                      <p:to>
                                        <p:strVal val="visible"/>
                                      </p:to>
                                    </p:set>
                                    <p:animEffect transition="in" filter="fade">
                                      <p:cBhvr>
                                        <p:cTn id="32"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3965898" y="1524000"/>
            <a:ext cx="4260207" cy="830997"/>
          </a:xfrm>
          <a:prstGeom prst="rect">
            <a:avLst/>
          </a:prstGeom>
          <a:noFill/>
        </p:spPr>
        <p:txBody>
          <a:bodyPr wrap="square" rtlCol="0">
            <a:spAutoFit/>
          </a:bodyPr>
          <a:lstStyle/>
          <a:p>
            <a:pPr algn="ctr" defTabSz="914126"/>
            <a:r>
              <a:rPr lang="en-US" sz="4800" dirty="0">
                <a:solidFill>
                  <a:schemeClr val="tx2"/>
                </a:solidFill>
                <a:latin typeface="Arial" panose="020B0604020202020204" pitchFamily="34" charset="0"/>
                <a:cs typeface="Arial" panose="020B0604020202020204" pitchFamily="34" charset="0"/>
              </a:rPr>
              <a:t>Objective</a:t>
            </a:r>
          </a:p>
        </p:txBody>
      </p:sp>
      <p:sp>
        <p:nvSpPr>
          <p:cNvPr id="11" name="TextBox 10"/>
          <p:cNvSpPr txBox="1"/>
          <p:nvPr/>
        </p:nvSpPr>
        <p:spPr>
          <a:xfrm>
            <a:off x="958999" y="3200400"/>
            <a:ext cx="10274002" cy="1323439"/>
          </a:xfrm>
          <a:prstGeom prst="rect">
            <a:avLst/>
          </a:prstGeom>
          <a:noFill/>
        </p:spPr>
        <p:txBody>
          <a:bodyPr wrap="square" rtlCol="0">
            <a:spAutoFit/>
          </a:bodyPr>
          <a:lstStyle/>
          <a:p>
            <a:pPr algn="ctr" defTabSz="914126"/>
            <a:r>
              <a:rPr lang="en-US" sz="4000" dirty="0">
                <a:solidFill>
                  <a:prstClr val="black">
                    <a:lumMod val="65000"/>
                    <a:lumOff val="35000"/>
                  </a:prstClr>
                </a:solidFill>
                <a:latin typeface="Arial" panose="020B0604020202020204" pitchFamily="34" charset="0"/>
                <a:cs typeface="Arial" panose="020B0604020202020204" pitchFamily="34" charset="0"/>
              </a:rPr>
              <a:t>Build a Model to Distinguish Fake News generated by </a:t>
            </a:r>
            <a:r>
              <a:rPr lang="en-US" sz="4000" dirty="0" err="1">
                <a:solidFill>
                  <a:prstClr val="black">
                    <a:lumMod val="65000"/>
                    <a:lumOff val="35000"/>
                  </a:prstClr>
                </a:solidFill>
                <a:latin typeface="Arial" panose="020B0604020202020204" pitchFamily="34" charset="0"/>
                <a:cs typeface="Arial" panose="020B0604020202020204" pitchFamily="34" charset="0"/>
              </a:rPr>
              <a:t>OpenAI’s</a:t>
            </a:r>
            <a:r>
              <a:rPr lang="en-US" sz="4000" dirty="0">
                <a:solidFill>
                  <a:prstClr val="black">
                    <a:lumMod val="65000"/>
                    <a:lumOff val="35000"/>
                  </a:prstClr>
                </a:solidFill>
                <a:latin typeface="Arial" panose="020B0604020202020204" pitchFamily="34" charset="0"/>
                <a:cs typeface="Arial" panose="020B0604020202020204" pitchFamily="34" charset="0"/>
              </a:rPr>
              <a:t> GPT-2</a:t>
            </a:r>
          </a:p>
        </p:txBody>
      </p:sp>
      <p:sp>
        <p:nvSpPr>
          <p:cNvPr id="2" name="Slide Number Placeholder 1">
            <a:extLst>
              <a:ext uri="{FF2B5EF4-FFF2-40B4-BE49-F238E27FC236}">
                <a16:creationId xmlns:a16="http://schemas.microsoft.com/office/drawing/2014/main" id="{F64EE4E0-34FD-47A9-B4FA-31CC053DC65E}"/>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8</a:t>
            </a:fld>
            <a:endParaRPr lang="en-US">
              <a:solidFill>
                <a:prstClr val="black">
                  <a:tint val="75000"/>
                </a:prstClr>
              </a:solidFill>
            </a:endParaRPr>
          </a:p>
        </p:txBody>
      </p:sp>
    </p:spTree>
    <p:extLst>
      <p:ext uri="{BB962C8B-B14F-4D97-AF65-F5344CB8AC3E}">
        <p14:creationId xmlns:p14="http://schemas.microsoft.com/office/powerpoint/2010/main" val="2767097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Rectangle 13"/>
          <p:cNvSpPr/>
          <p:nvPr/>
        </p:nvSpPr>
        <p:spPr>
          <a:xfrm>
            <a:off x="7250794" y="4135671"/>
            <a:ext cx="3803422" cy="815399"/>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0" name="Flowchart: Manual Input 9"/>
          <p:cNvSpPr/>
          <p:nvPr/>
        </p:nvSpPr>
        <p:spPr>
          <a:xfrm flipH="1">
            <a:off x="6356136" y="2435319"/>
            <a:ext cx="920151" cy="2453267"/>
          </a:xfrm>
          <a:prstGeom prst="flowChartManualInpu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2" name="Rectangle 1"/>
          <p:cNvSpPr/>
          <p:nvPr/>
        </p:nvSpPr>
        <p:spPr>
          <a:xfrm>
            <a:off x="1939432" y="2441993"/>
            <a:ext cx="4426331" cy="18288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dirty="0">
              <a:solidFill>
                <a:prstClr val="white"/>
              </a:solidFill>
            </a:endParaRPr>
          </a:p>
        </p:txBody>
      </p:sp>
      <p:sp>
        <p:nvSpPr>
          <p:cNvPr id="3" name="Rectangle 2"/>
          <p:cNvSpPr/>
          <p:nvPr/>
        </p:nvSpPr>
        <p:spPr>
          <a:xfrm>
            <a:off x="1898071" y="3907405"/>
            <a:ext cx="4456183" cy="12645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5" name="Flowchart: Delay 4"/>
          <p:cNvSpPr/>
          <p:nvPr/>
        </p:nvSpPr>
        <p:spPr>
          <a:xfrm flipH="1">
            <a:off x="990881" y="2448667"/>
            <a:ext cx="2002678" cy="1828800"/>
          </a:xfrm>
          <a:prstGeom prst="flowChartDelay">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6" name="Flowchart: Delay 5"/>
          <p:cNvSpPr/>
          <p:nvPr/>
        </p:nvSpPr>
        <p:spPr>
          <a:xfrm flipH="1">
            <a:off x="1022313" y="3907404"/>
            <a:ext cx="1973128" cy="1264548"/>
          </a:xfrm>
          <a:prstGeom prst="flowChartDelay">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8" name="Trapezoid 7"/>
          <p:cNvSpPr/>
          <p:nvPr/>
        </p:nvSpPr>
        <p:spPr>
          <a:xfrm rot="5400000">
            <a:off x="6178173" y="4083485"/>
            <a:ext cx="1274196" cy="922033"/>
          </a:xfrm>
          <a:prstGeom prst="trapezoid">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2" name="Rectangle 11"/>
          <p:cNvSpPr/>
          <p:nvPr/>
        </p:nvSpPr>
        <p:spPr>
          <a:xfrm>
            <a:off x="7276287" y="2924993"/>
            <a:ext cx="3803422" cy="1210678"/>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5" name="Oval 14"/>
          <p:cNvSpPr/>
          <p:nvPr/>
        </p:nvSpPr>
        <p:spPr>
          <a:xfrm>
            <a:off x="1336111" y="2656401"/>
            <a:ext cx="1243351" cy="1264548"/>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a:solidFill>
                <a:prstClr val="white"/>
              </a:solidFill>
            </a:endParaRPr>
          </a:p>
        </p:txBody>
      </p:sp>
      <p:sp>
        <p:nvSpPr>
          <p:cNvPr id="18" name="Oval 17"/>
          <p:cNvSpPr/>
          <p:nvPr/>
        </p:nvSpPr>
        <p:spPr>
          <a:xfrm>
            <a:off x="1534800" y="4124428"/>
            <a:ext cx="809264" cy="853063"/>
          </a:xfrm>
          <a:prstGeom prst="ellipse">
            <a:avLst/>
          </a:prstGeom>
          <a:solidFill>
            <a:schemeClr val="bg1">
              <a:lumMod val="95000"/>
            </a:schemeClr>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126"/>
            <a:endParaRPr lang="en-US" sz="1799" dirty="0">
              <a:solidFill>
                <a:prstClr val="white"/>
              </a:solidFill>
            </a:endParaRPr>
          </a:p>
        </p:txBody>
      </p:sp>
      <p:sp>
        <p:nvSpPr>
          <p:cNvPr id="22" name="Rectangle 21"/>
          <p:cNvSpPr/>
          <p:nvPr/>
        </p:nvSpPr>
        <p:spPr>
          <a:xfrm>
            <a:off x="2893260" y="2738418"/>
            <a:ext cx="5155445" cy="523220"/>
          </a:xfrm>
          <a:prstGeom prst="rect">
            <a:avLst/>
          </a:prstGeom>
        </p:spPr>
        <p:txBody>
          <a:bodyPr wrap="square">
            <a:spAutoFit/>
          </a:bodyPr>
          <a:lstStyle/>
          <a:p>
            <a:pPr defTabSz="914126"/>
            <a:r>
              <a:rPr lang="en-US" sz="2800" dirty="0">
                <a:solidFill>
                  <a:prstClr val="white"/>
                </a:solidFill>
                <a:latin typeface="Arial" panose="020B0604020202020204" pitchFamily="34" charset="0"/>
                <a:cs typeface="Arial" panose="020B0604020202020204" pitchFamily="34" charset="0"/>
              </a:rPr>
              <a:t>The Straits Times</a:t>
            </a:r>
          </a:p>
        </p:txBody>
      </p:sp>
      <p:sp>
        <p:nvSpPr>
          <p:cNvPr id="23" name="Rectangle 22"/>
          <p:cNvSpPr/>
          <p:nvPr/>
        </p:nvSpPr>
        <p:spPr>
          <a:xfrm>
            <a:off x="3292417" y="4112503"/>
            <a:ext cx="2122391" cy="769313"/>
          </a:xfrm>
          <a:prstGeom prst="rect">
            <a:avLst/>
          </a:prstGeom>
        </p:spPr>
        <p:txBody>
          <a:bodyPr wrap="square">
            <a:spAutoFit/>
          </a:bodyPr>
          <a:lstStyle/>
          <a:p>
            <a:pPr defTabSz="914126"/>
            <a:r>
              <a:rPr lang="en-US" dirty="0" err="1">
                <a:solidFill>
                  <a:prstClr val="white"/>
                </a:solidFill>
                <a:latin typeface="Arial" panose="020B0604020202020204" pitchFamily="34" charset="0"/>
                <a:cs typeface="Arial" panose="020B0604020202020204" pitchFamily="34" charset="0"/>
              </a:rPr>
              <a:t>TodayOnline</a:t>
            </a:r>
            <a:endParaRPr lang="en-US" dirty="0">
              <a:solidFill>
                <a:prstClr val="white"/>
              </a:solidFill>
              <a:latin typeface="Arial" panose="020B0604020202020204" pitchFamily="34" charset="0"/>
              <a:cs typeface="Arial" panose="020B0604020202020204" pitchFamily="34" charset="0"/>
            </a:endParaRPr>
          </a:p>
          <a:p>
            <a:pPr defTabSz="914126"/>
            <a:endParaRPr lang="en-US" sz="1999" dirty="0">
              <a:solidFill>
                <a:prstClr val="white"/>
              </a:solidFill>
              <a:latin typeface="Arial" panose="020B0604020202020204" pitchFamily="34" charset="0"/>
              <a:cs typeface="Arial" panose="020B0604020202020204" pitchFamily="34" charset="0"/>
            </a:endParaRPr>
          </a:p>
        </p:txBody>
      </p:sp>
      <p:sp>
        <p:nvSpPr>
          <p:cNvPr id="28" name="TextBox 27"/>
          <p:cNvSpPr txBox="1"/>
          <p:nvPr/>
        </p:nvSpPr>
        <p:spPr>
          <a:xfrm>
            <a:off x="3965898" y="540603"/>
            <a:ext cx="4260207" cy="830997"/>
          </a:xfrm>
          <a:prstGeom prst="rect">
            <a:avLst/>
          </a:prstGeom>
          <a:noFill/>
        </p:spPr>
        <p:txBody>
          <a:bodyPr wrap="square" rtlCol="0">
            <a:spAutoFit/>
          </a:bodyPr>
          <a:lstStyle/>
          <a:p>
            <a:pPr algn="ctr" defTabSz="914126"/>
            <a:r>
              <a:rPr lang="en-US" sz="4800" dirty="0">
                <a:solidFill>
                  <a:schemeClr val="tx2"/>
                </a:solidFill>
                <a:latin typeface="Arial" panose="020B0604020202020204" pitchFamily="34" charset="0"/>
                <a:cs typeface="Arial" panose="020B0604020202020204" pitchFamily="34" charset="0"/>
              </a:rPr>
              <a:t>Dataset</a:t>
            </a:r>
          </a:p>
        </p:txBody>
      </p:sp>
      <p:sp>
        <p:nvSpPr>
          <p:cNvPr id="9" name="Rectangle 8">
            <a:extLst>
              <a:ext uri="{FF2B5EF4-FFF2-40B4-BE49-F238E27FC236}">
                <a16:creationId xmlns:a16="http://schemas.microsoft.com/office/drawing/2014/main" id="{B58B1FD5-AA21-487E-839B-FF4C011548BC}"/>
              </a:ext>
            </a:extLst>
          </p:cNvPr>
          <p:cNvSpPr/>
          <p:nvPr/>
        </p:nvSpPr>
        <p:spPr>
          <a:xfrm>
            <a:off x="3289298" y="3160379"/>
            <a:ext cx="2798251" cy="461665"/>
          </a:xfrm>
          <a:prstGeom prst="rect">
            <a:avLst/>
          </a:prstGeom>
        </p:spPr>
        <p:txBody>
          <a:bodyPr wrap="square">
            <a:spAutoFit/>
          </a:bodyPr>
          <a:lstStyle/>
          <a:p>
            <a:pPr defTabSz="914126"/>
            <a:r>
              <a:rPr lang="en-US" dirty="0">
                <a:solidFill>
                  <a:prstClr val="white"/>
                </a:solidFill>
                <a:latin typeface="Arial" panose="020B0604020202020204" pitchFamily="34" charset="0"/>
                <a:cs typeface="Arial" panose="020B0604020202020204" pitchFamily="34" charset="0"/>
              </a:rPr>
              <a:t>4900 articles</a:t>
            </a:r>
          </a:p>
        </p:txBody>
      </p:sp>
      <p:pic>
        <p:nvPicPr>
          <p:cNvPr id="37" name="Picture 36">
            <a:extLst>
              <a:ext uri="{FF2B5EF4-FFF2-40B4-BE49-F238E27FC236}">
                <a16:creationId xmlns:a16="http://schemas.microsoft.com/office/drawing/2014/main" id="{6A77F263-45B3-4EF8-9EA3-E8A25B8B5195}"/>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36931" y="2956743"/>
            <a:ext cx="868967" cy="619928"/>
          </a:xfrm>
          <a:prstGeom prst="rect">
            <a:avLst/>
          </a:prstGeom>
        </p:spPr>
      </p:pic>
      <p:pic>
        <p:nvPicPr>
          <p:cNvPr id="45" name="Picture 44">
            <a:extLst>
              <a:ext uri="{FF2B5EF4-FFF2-40B4-BE49-F238E27FC236}">
                <a16:creationId xmlns:a16="http://schemas.microsoft.com/office/drawing/2014/main" id="{699E6121-FCC0-4857-A089-86E971A090CE}"/>
              </a:ext>
            </a:extLst>
          </p:cNvPr>
          <p:cNvPicPr>
            <a:picLocks noChangeAspect="1"/>
          </p:cNvPicPr>
          <p:nvPr/>
        </p:nvPicPr>
        <p:blipFill rotWithShape="1">
          <a:blip r:embed="rId4">
            <a:extLst>
              <a:ext uri="{28A0092B-C50C-407E-A947-70E740481C1C}">
                <a14:useLocalDpi xmlns:a14="http://schemas.microsoft.com/office/drawing/2010/main" val="0"/>
              </a:ext>
            </a:extLst>
          </a:blip>
          <a:srcRect l="8290" t="36391" r="9332" b="37531"/>
          <a:stretch/>
        </p:blipFill>
        <p:spPr>
          <a:xfrm>
            <a:off x="1603146" y="4392652"/>
            <a:ext cx="661868" cy="315264"/>
          </a:xfrm>
          <a:prstGeom prst="rect">
            <a:avLst/>
          </a:prstGeom>
        </p:spPr>
      </p:pic>
      <p:sp>
        <p:nvSpPr>
          <p:cNvPr id="52" name="Rectangle 51">
            <a:extLst>
              <a:ext uri="{FF2B5EF4-FFF2-40B4-BE49-F238E27FC236}">
                <a16:creationId xmlns:a16="http://schemas.microsoft.com/office/drawing/2014/main" id="{785991A2-C6C8-48A4-8BC6-6ED7CC5E18C0}"/>
              </a:ext>
            </a:extLst>
          </p:cNvPr>
          <p:cNvSpPr/>
          <p:nvPr/>
        </p:nvSpPr>
        <p:spPr>
          <a:xfrm>
            <a:off x="3398627" y="4550960"/>
            <a:ext cx="2798251" cy="400110"/>
          </a:xfrm>
          <a:prstGeom prst="rect">
            <a:avLst/>
          </a:prstGeom>
        </p:spPr>
        <p:txBody>
          <a:bodyPr wrap="square">
            <a:spAutoFit/>
          </a:bodyPr>
          <a:lstStyle/>
          <a:p>
            <a:pPr defTabSz="914126"/>
            <a:r>
              <a:rPr lang="en-US" sz="2000" dirty="0">
                <a:solidFill>
                  <a:prstClr val="white"/>
                </a:solidFill>
                <a:latin typeface="Arial" panose="020B0604020202020204" pitchFamily="34" charset="0"/>
                <a:cs typeface="Arial" panose="020B0604020202020204" pitchFamily="34" charset="0"/>
              </a:rPr>
              <a:t>2800 articles</a:t>
            </a:r>
          </a:p>
        </p:txBody>
      </p:sp>
      <p:sp>
        <p:nvSpPr>
          <p:cNvPr id="60" name="Rectangle 59">
            <a:extLst>
              <a:ext uri="{FF2B5EF4-FFF2-40B4-BE49-F238E27FC236}">
                <a16:creationId xmlns:a16="http://schemas.microsoft.com/office/drawing/2014/main" id="{64B80A31-CA7F-4137-A17A-85397E17CA0A}"/>
              </a:ext>
            </a:extLst>
          </p:cNvPr>
          <p:cNvSpPr/>
          <p:nvPr/>
        </p:nvSpPr>
        <p:spPr>
          <a:xfrm>
            <a:off x="8230174" y="3052206"/>
            <a:ext cx="1727591" cy="461665"/>
          </a:xfrm>
          <a:prstGeom prst="rect">
            <a:avLst/>
          </a:prstGeom>
        </p:spPr>
        <p:txBody>
          <a:bodyPr wrap="square">
            <a:spAutoFit/>
          </a:bodyPr>
          <a:lstStyle/>
          <a:p>
            <a:pPr defTabSz="914126"/>
            <a:r>
              <a:rPr lang="en-US" dirty="0">
                <a:solidFill>
                  <a:prstClr val="white"/>
                </a:solidFill>
                <a:latin typeface="Arial" panose="020B0604020202020204" pitchFamily="34" charset="0"/>
                <a:cs typeface="Arial" panose="020B0604020202020204" pitchFamily="34" charset="0"/>
              </a:rPr>
              <a:t>Fake News</a:t>
            </a:r>
          </a:p>
        </p:txBody>
      </p:sp>
      <p:sp>
        <p:nvSpPr>
          <p:cNvPr id="61" name="Rectangle 60">
            <a:extLst>
              <a:ext uri="{FF2B5EF4-FFF2-40B4-BE49-F238E27FC236}">
                <a16:creationId xmlns:a16="http://schemas.microsoft.com/office/drawing/2014/main" id="{53C7BEFC-12F0-4DC7-968B-9A17D9DF60CE}"/>
              </a:ext>
            </a:extLst>
          </p:cNvPr>
          <p:cNvSpPr/>
          <p:nvPr/>
        </p:nvSpPr>
        <p:spPr>
          <a:xfrm>
            <a:off x="8326949" y="3476477"/>
            <a:ext cx="2798251" cy="400110"/>
          </a:xfrm>
          <a:prstGeom prst="rect">
            <a:avLst/>
          </a:prstGeom>
        </p:spPr>
        <p:txBody>
          <a:bodyPr wrap="square">
            <a:spAutoFit/>
          </a:bodyPr>
          <a:lstStyle/>
          <a:p>
            <a:pPr defTabSz="914126"/>
            <a:r>
              <a:rPr lang="en-US" sz="2000" dirty="0">
                <a:solidFill>
                  <a:prstClr val="white"/>
                </a:solidFill>
                <a:latin typeface="Arial" panose="020B0604020202020204" pitchFamily="34" charset="0"/>
                <a:cs typeface="Arial" panose="020B0604020202020204" pitchFamily="34" charset="0"/>
              </a:rPr>
              <a:t>4900 articles</a:t>
            </a:r>
          </a:p>
        </p:txBody>
      </p:sp>
      <p:sp>
        <p:nvSpPr>
          <p:cNvPr id="62" name="Rectangle 61">
            <a:extLst>
              <a:ext uri="{FF2B5EF4-FFF2-40B4-BE49-F238E27FC236}">
                <a16:creationId xmlns:a16="http://schemas.microsoft.com/office/drawing/2014/main" id="{BC96981A-9CA2-4146-B3D2-70DB0CF760B0}"/>
              </a:ext>
            </a:extLst>
          </p:cNvPr>
          <p:cNvSpPr/>
          <p:nvPr/>
        </p:nvSpPr>
        <p:spPr>
          <a:xfrm>
            <a:off x="8304446" y="4163884"/>
            <a:ext cx="1653319" cy="430887"/>
          </a:xfrm>
          <a:prstGeom prst="rect">
            <a:avLst/>
          </a:prstGeom>
        </p:spPr>
        <p:txBody>
          <a:bodyPr wrap="square">
            <a:spAutoFit/>
          </a:bodyPr>
          <a:lstStyle/>
          <a:p>
            <a:pPr algn="ctr" defTabSz="914126"/>
            <a:r>
              <a:rPr lang="en-US" sz="2200" dirty="0">
                <a:solidFill>
                  <a:prstClr val="white"/>
                </a:solidFill>
                <a:latin typeface="Arial" panose="020B0604020202020204" pitchFamily="34" charset="0"/>
                <a:cs typeface="Arial" panose="020B0604020202020204" pitchFamily="34" charset="0"/>
              </a:rPr>
              <a:t>Fake News</a:t>
            </a:r>
          </a:p>
        </p:txBody>
      </p:sp>
      <p:sp>
        <p:nvSpPr>
          <p:cNvPr id="63" name="Rectangle 62">
            <a:extLst>
              <a:ext uri="{FF2B5EF4-FFF2-40B4-BE49-F238E27FC236}">
                <a16:creationId xmlns:a16="http://schemas.microsoft.com/office/drawing/2014/main" id="{E55A5FD7-99F8-43A0-BADB-473DC8D89C5C}"/>
              </a:ext>
            </a:extLst>
          </p:cNvPr>
          <p:cNvSpPr/>
          <p:nvPr/>
        </p:nvSpPr>
        <p:spPr>
          <a:xfrm>
            <a:off x="8360928" y="4526600"/>
            <a:ext cx="1499560" cy="369332"/>
          </a:xfrm>
          <a:prstGeom prst="rect">
            <a:avLst/>
          </a:prstGeom>
        </p:spPr>
        <p:txBody>
          <a:bodyPr wrap="square">
            <a:spAutoFit/>
          </a:bodyPr>
          <a:lstStyle/>
          <a:p>
            <a:pPr algn="ctr" defTabSz="914126"/>
            <a:r>
              <a:rPr lang="en-US" sz="1800" dirty="0">
                <a:solidFill>
                  <a:prstClr val="white"/>
                </a:solidFill>
                <a:latin typeface="Arial" panose="020B0604020202020204" pitchFamily="34" charset="0"/>
                <a:cs typeface="Arial" panose="020B0604020202020204" pitchFamily="34" charset="0"/>
              </a:rPr>
              <a:t>2800 articles</a:t>
            </a:r>
          </a:p>
        </p:txBody>
      </p:sp>
      <p:sp>
        <p:nvSpPr>
          <p:cNvPr id="55" name="Arrow: Curved Down 54">
            <a:extLst>
              <a:ext uri="{FF2B5EF4-FFF2-40B4-BE49-F238E27FC236}">
                <a16:creationId xmlns:a16="http://schemas.microsoft.com/office/drawing/2014/main" id="{68315EFC-D6CF-45A9-93FE-931DBA1E3D29}"/>
              </a:ext>
            </a:extLst>
          </p:cNvPr>
          <p:cNvSpPr/>
          <p:nvPr/>
        </p:nvSpPr>
        <p:spPr>
          <a:xfrm rot="1216666">
            <a:off x="6535224" y="1892769"/>
            <a:ext cx="1285364" cy="512826"/>
          </a:xfrm>
          <a:prstGeom prst="curvedDownArrow">
            <a:avLst/>
          </a:prstGeom>
          <a:gradFill flip="none" rotWithShape="1">
            <a:gsLst>
              <a:gs pos="0">
                <a:schemeClr val="accent4">
                  <a:shade val="30000"/>
                  <a:satMod val="115000"/>
                </a:schemeClr>
              </a:gs>
              <a:gs pos="50000">
                <a:schemeClr val="accent4">
                  <a:shade val="67500"/>
                  <a:satMod val="115000"/>
                </a:schemeClr>
              </a:gs>
              <a:gs pos="100000">
                <a:schemeClr val="accent4">
                  <a:shade val="100000"/>
                  <a:satMod val="115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solidFill>
                <a:schemeClr val="tx1"/>
              </a:solidFill>
            </a:endParaRPr>
          </a:p>
        </p:txBody>
      </p:sp>
      <p:sp>
        <p:nvSpPr>
          <p:cNvPr id="64" name="Rectangle 63">
            <a:extLst>
              <a:ext uri="{FF2B5EF4-FFF2-40B4-BE49-F238E27FC236}">
                <a16:creationId xmlns:a16="http://schemas.microsoft.com/office/drawing/2014/main" id="{798407D9-7B5B-4748-AC14-A2648A947EED}"/>
              </a:ext>
            </a:extLst>
          </p:cNvPr>
          <p:cNvSpPr/>
          <p:nvPr/>
        </p:nvSpPr>
        <p:spPr>
          <a:xfrm>
            <a:off x="7815978" y="1848241"/>
            <a:ext cx="3941379" cy="707886"/>
          </a:xfrm>
          <a:prstGeom prst="rect">
            <a:avLst/>
          </a:prstGeom>
        </p:spPr>
        <p:txBody>
          <a:bodyPr wrap="square">
            <a:spAutoFit/>
          </a:bodyPr>
          <a:lstStyle/>
          <a:p>
            <a:pPr defTabSz="914126"/>
            <a:r>
              <a:rPr lang="en-US" sz="2000" dirty="0">
                <a:solidFill>
                  <a:prstClr val="black">
                    <a:lumMod val="75000"/>
                    <a:lumOff val="25000"/>
                  </a:prstClr>
                </a:solidFill>
                <a:latin typeface="Arial" panose="020B0604020202020204" pitchFamily="34" charset="0"/>
                <a:cs typeface="Arial" panose="020B0604020202020204" pitchFamily="34" charset="0"/>
              </a:rPr>
              <a:t>Fake News generated based on first 50 words of the real articles</a:t>
            </a:r>
          </a:p>
        </p:txBody>
      </p:sp>
      <p:sp>
        <p:nvSpPr>
          <p:cNvPr id="65" name="Rectangle 64">
            <a:extLst>
              <a:ext uri="{FF2B5EF4-FFF2-40B4-BE49-F238E27FC236}">
                <a16:creationId xmlns:a16="http://schemas.microsoft.com/office/drawing/2014/main" id="{0BEFF812-237E-40D1-BF5E-A7854F4AE476}"/>
              </a:ext>
            </a:extLst>
          </p:cNvPr>
          <p:cNvSpPr/>
          <p:nvPr/>
        </p:nvSpPr>
        <p:spPr>
          <a:xfrm>
            <a:off x="2717227" y="5736204"/>
            <a:ext cx="7537924" cy="584775"/>
          </a:xfrm>
          <a:prstGeom prst="rect">
            <a:avLst/>
          </a:prstGeom>
        </p:spPr>
        <p:txBody>
          <a:bodyPr wrap="square">
            <a:spAutoFit/>
          </a:bodyPr>
          <a:lstStyle/>
          <a:p>
            <a:pPr defTabSz="914126"/>
            <a:r>
              <a:rPr lang="en-US" sz="3200" dirty="0">
                <a:solidFill>
                  <a:prstClr val="black">
                    <a:lumMod val="75000"/>
                    <a:lumOff val="25000"/>
                  </a:prstClr>
                </a:solidFill>
                <a:latin typeface="Arial" panose="020B0604020202020204" pitchFamily="34" charset="0"/>
                <a:cs typeface="Arial" panose="020B0604020202020204" pitchFamily="34" charset="0"/>
              </a:rPr>
              <a:t>7,700 Real Articles + 7,700 Fake Articles</a:t>
            </a:r>
          </a:p>
        </p:txBody>
      </p:sp>
      <p:sp>
        <p:nvSpPr>
          <p:cNvPr id="4" name="Slide Number Placeholder 3">
            <a:extLst>
              <a:ext uri="{FF2B5EF4-FFF2-40B4-BE49-F238E27FC236}">
                <a16:creationId xmlns:a16="http://schemas.microsoft.com/office/drawing/2014/main" id="{3DD1515B-D4BF-42EB-B5D5-BA828F2248F4}"/>
              </a:ext>
            </a:extLst>
          </p:cNvPr>
          <p:cNvSpPr>
            <a:spLocks noGrp="1"/>
          </p:cNvSpPr>
          <p:nvPr>
            <p:ph type="sldNum" sz="quarter" idx="12"/>
          </p:nvPr>
        </p:nvSpPr>
        <p:spPr/>
        <p:txBody>
          <a:bodyPr/>
          <a:lstStyle/>
          <a:p>
            <a:fld id="{5939B1FA-81F2-4940-9AF3-5EAFB5D6669B}" type="slidenum">
              <a:rPr lang="en-US" smtClean="0">
                <a:solidFill>
                  <a:prstClr val="black">
                    <a:tint val="75000"/>
                  </a:prstClr>
                </a:solidFill>
              </a:rPr>
              <a:pPr/>
              <a:t>9</a:t>
            </a:fld>
            <a:endParaRPr lang="en-US">
              <a:solidFill>
                <a:prstClr val="black">
                  <a:tint val="75000"/>
                </a:prstClr>
              </a:solidFill>
            </a:endParaRPr>
          </a:p>
        </p:txBody>
      </p:sp>
    </p:spTree>
    <p:extLst>
      <p:ext uri="{BB962C8B-B14F-4D97-AF65-F5344CB8AC3E}">
        <p14:creationId xmlns:p14="http://schemas.microsoft.com/office/powerpoint/2010/main" val="1069459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animEffect transition="in" filter="fade">
                                      <p:cBhvr>
                                        <p:cTn id="7" dur="500"/>
                                        <p:tgtEl>
                                          <p:spTgt spid="5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4"/>
                                        </p:tgtEl>
                                        <p:attrNameLst>
                                          <p:attrName>style.visibility</p:attrName>
                                        </p:attrNameLst>
                                      </p:cBhvr>
                                      <p:to>
                                        <p:strVal val="visible"/>
                                      </p:to>
                                    </p:set>
                                    <p:animEffect transition="in" filter="fade">
                                      <p:cBhvr>
                                        <p:cTn id="10" dur="500"/>
                                        <p:tgtEl>
                                          <p:spTgt spid="6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60"/>
                                        </p:tgtEl>
                                        <p:attrNameLst>
                                          <p:attrName>style.visibility</p:attrName>
                                        </p:attrNameLst>
                                      </p:cBhvr>
                                      <p:to>
                                        <p:strVal val="visible"/>
                                      </p:to>
                                    </p:set>
                                    <p:animEffect transition="in" filter="fade">
                                      <p:cBhvr>
                                        <p:cTn id="19" dur="500"/>
                                        <p:tgtEl>
                                          <p:spTgt spid="60"/>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1"/>
                                        </p:tgtEl>
                                        <p:attrNameLst>
                                          <p:attrName>style.visibility</p:attrName>
                                        </p:attrNameLst>
                                      </p:cBhvr>
                                      <p:to>
                                        <p:strVal val="visible"/>
                                      </p:to>
                                    </p:set>
                                    <p:animEffect transition="in" filter="fade">
                                      <p:cBhvr>
                                        <p:cTn id="22" dur="500"/>
                                        <p:tgtEl>
                                          <p:spTgt spid="6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2"/>
                                        </p:tgtEl>
                                        <p:attrNameLst>
                                          <p:attrName>style.visibility</p:attrName>
                                        </p:attrNameLst>
                                      </p:cBhvr>
                                      <p:to>
                                        <p:strVal val="visible"/>
                                      </p:to>
                                    </p:set>
                                    <p:animEffect transition="in" filter="fade">
                                      <p:cBhvr>
                                        <p:cTn id="25" dur="500"/>
                                        <p:tgtEl>
                                          <p:spTgt spid="62"/>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63"/>
                                        </p:tgtEl>
                                        <p:attrNameLst>
                                          <p:attrName>style.visibility</p:attrName>
                                        </p:attrNameLst>
                                      </p:cBhvr>
                                      <p:to>
                                        <p:strVal val="visible"/>
                                      </p:to>
                                    </p:set>
                                    <p:animEffect transition="in" filter="fade">
                                      <p:cBhvr>
                                        <p:cTn id="28" dur="500"/>
                                        <p:tgtEl>
                                          <p:spTgt spid="6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65"/>
                                        </p:tgtEl>
                                        <p:attrNameLst>
                                          <p:attrName>style.visibility</p:attrName>
                                        </p:attrNameLst>
                                      </p:cBhvr>
                                      <p:to>
                                        <p:strVal val="visible"/>
                                      </p:to>
                                    </p:set>
                                    <p:animEffect transition="in" filter="fade">
                                      <p:cBhvr>
                                        <p:cTn id="33"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2" grpId="0" animBg="1"/>
      <p:bldP spid="60" grpId="0"/>
      <p:bldP spid="61" grpId="0"/>
      <p:bldP spid="62" grpId="0"/>
      <p:bldP spid="63" grpId="0"/>
      <p:bldP spid="55" grpId="0" animBg="1"/>
      <p:bldP spid="64" grpId="0"/>
      <p:bldP spid="65" grpId="0"/>
    </p:bldLst>
  </p:timing>
</p:sld>
</file>

<file path=ppt/theme/theme1.xml><?xml version="1.0" encoding="utf-8"?>
<a:theme xmlns:a="http://schemas.openxmlformats.org/drawingml/2006/main" name="7_Office Theme">
  <a:themeElements>
    <a:clrScheme name="ThemeBMC">
      <a:dk1>
        <a:srgbClr val="000000"/>
      </a:dk1>
      <a:lt1>
        <a:srgbClr val="FFFFFF"/>
      </a:lt1>
      <a:dk2>
        <a:srgbClr val="1F497D"/>
      </a:dk2>
      <a:lt2>
        <a:srgbClr val="EEECE1"/>
      </a:lt2>
      <a:accent1>
        <a:srgbClr val="0779B7"/>
      </a:accent1>
      <a:accent2>
        <a:srgbClr val="019ADD"/>
      </a:accent2>
      <a:accent3>
        <a:srgbClr val="6BC2ED"/>
      </a:accent3>
      <a:accent4>
        <a:srgbClr val="A7CCDF"/>
      </a:accent4>
      <a:accent5>
        <a:srgbClr val="595959"/>
      </a:accent5>
      <a:accent6>
        <a:srgbClr val="3F3F3F"/>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16638</TotalTime>
  <Words>3620</Words>
  <Application>Microsoft Office PowerPoint</Application>
  <PresentationFormat>Widescreen</PresentationFormat>
  <Paragraphs>503</Paragraphs>
  <Slides>40</Slides>
  <Notes>34</Notes>
  <HiddenSlides>17</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Arial Narrow</vt:lpstr>
      <vt:lpstr>Calibri</vt:lpstr>
      <vt:lpstr>Courier New</vt:lpstr>
      <vt:lpstr>7_Office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SlideModel</Manager>
  <Company>SlideModel</Company>
  <LinksUpToDate>false</LinksUpToDate>
  <SharedDoc>false</SharedDoc>
  <HyperlinkBase>http://slidemodel.com</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SlideModel Free PowerPoint Templates</dc:title>
  <dc:subject>Template</dc:subject>
  <dc:creator>SlideModel</dc:creator>
  <cp:keywords>PowerPoint, Free PowerPoint Templates, SlideModel, Presentations, Designs, Clipart</cp:keywords>
  <dc:description>Download This FREE PowerPoint Templates at http://slidemodel.com</dc:description>
  <cp:lastModifiedBy>Jiahao .</cp:lastModifiedBy>
  <cp:revision>319</cp:revision>
  <dcterms:created xsi:type="dcterms:W3CDTF">2013-09-12T13:05:01Z</dcterms:created>
  <dcterms:modified xsi:type="dcterms:W3CDTF">2019-05-29T06:33:41Z</dcterms:modified>
  <cp:category>Presentations, Business Presentations, Free PowerPoint Templates</cp:category>
  <cp:contentStatus>Template</cp:contentStatus>
</cp:coreProperties>
</file>